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355" r:id="rId3"/>
    <p:sldId id="364" r:id="rId4"/>
    <p:sldId id="356" r:id="rId5"/>
    <p:sldId id="365" r:id="rId6"/>
    <p:sldId id="362" r:id="rId7"/>
    <p:sldId id="354" r:id="rId8"/>
    <p:sldId id="360" r:id="rId9"/>
    <p:sldId id="366" r:id="rId10"/>
    <p:sldId id="367" r:id="rId11"/>
    <p:sldId id="361" r:id="rId12"/>
    <p:sldId id="368" r:id="rId13"/>
    <p:sldId id="363" r:id="rId14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Cusack" initials="PC" lastIdx="1" clrIdx="0">
    <p:extLst>
      <p:ext uri="{19B8F6BF-5375-455C-9EA6-DF929625EA0E}">
        <p15:presenceInfo xmlns:p15="http://schemas.microsoft.com/office/powerpoint/2012/main" userId="S-1-5-21-1163553049-3900314846-2920656964-2277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82A0"/>
    <a:srgbClr val="FFFF99"/>
    <a:srgbClr val="C4E59F"/>
    <a:srgbClr val="AFDC7E"/>
    <a:srgbClr val="9A6B3B"/>
    <a:srgbClr val="6137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19" autoAdjust="0"/>
    <p:restoredTop sz="92494" autoAdjust="0"/>
  </p:normalViewPr>
  <p:slideViewPr>
    <p:cSldViewPr snapToObjects="1">
      <p:cViewPr varScale="1">
        <p:scale>
          <a:sx n="82" d="100"/>
          <a:sy n="82" d="100"/>
        </p:scale>
        <p:origin x="644" y="4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A67DD6-8712-4A65-A965-AA454207BAFF}" type="datetimeFigureOut">
              <a:rPr lang="en-AU" smtClean="0"/>
              <a:pPr/>
              <a:t>14/02/2021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0B3D3-7B57-487F-A859-0B2CB90AD8F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2917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0B3D3-7B57-487F-A859-0B2CB90AD8F4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8078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100" dirty="0"/>
              <a:t>Issue – RSTC sidelined, not active,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0B3D3-7B57-487F-A859-0B2CB90AD8F4}" type="slidenum">
              <a:rPr lang="en-AU" smtClean="0"/>
              <a:pPr/>
              <a:t>2</a:t>
            </a:fld>
            <a:endParaRPr lang="en-A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AU" sz="1200" dirty="0"/>
              <a:t>which is intrinsically linked to and measured by how far we have progressed achieving its primary goal and objective</a:t>
            </a:r>
          </a:p>
          <a:p>
            <a:pPr>
              <a:buNone/>
            </a:pPr>
            <a:r>
              <a:rPr lang="en-AU" sz="1200" dirty="0"/>
              <a:t>-    and in turn, linked to the following key areas and the updates briefly provided in the paper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0B3D3-7B57-487F-A859-0B2CB90AD8F4}" type="slidenum">
              <a:rPr lang="en-AU" smtClean="0"/>
              <a:pPr/>
              <a:t>7</a:t>
            </a:fld>
            <a:endParaRPr lang="en-A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F1EC48-7F24-4947-B44B-97BFA04A4B05}" type="datetimeFigureOut">
              <a:rPr lang="en-US"/>
              <a:pPr/>
              <a:t>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37FE5D-F381-E84F-927C-E1F9A96D8A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16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59C05B-3D49-F649-85A1-B83569C39FFE}" type="datetimeFigureOut">
              <a:rPr lang="en-US"/>
              <a:pPr/>
              <a:t>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66D2D9-6057-F84A-90EB-8146ECC13F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68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F66A02-D236-3945-BB52-5CCC7DBF14C8}" type="datetimeFigureOut">
              <a:rPr lang="en-US"/>
              <a:pPr/>
              <a:t>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A7A05-8BAE-1040-B63B-E2465D8C40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48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998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8A9621-A14A-324C-9490-9A63F065CB6D}" type="datetimeFigureOut">
              <a:rPr lang="en-US"/>
              <a:pPr/>
              <a:t>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9F39DA-A479-B24A-8FCE-E55B2076BD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67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34B0D5-E0C6-884B-9A42-79183EEC3B51}" type="datetimeFigureOut">
              <a:rPr lang="en-US"/>
              <a:pPr/>
              <a:t>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8C0C6D-7480-0940-984A-2B96610902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98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988ACA-247C-2E47-9035-59C924CAF186}" type="datetimeFigureOut">
              <a:rPr lang="en-US"/>
              <a:pPr/>
              <a:t>2/14/2021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2A787-BCC6-4D42-8E6D-DDC054BF6D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742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CA5CDB-B92F-3D4A-9094-DABA6D94DCEA}" type="datetimeFigureOut">
              <a:rPr lang="en-US"/>
              <a:pPr/>
              <a:t>2/14/2021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1E023-8837-A94B-9169-D4F7686EAB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48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B5BDAD-FE05-8A4C-A01A-C3FC178DCD48}" type="datetimeFigureOut">
              <a:rPr lang="en-US"/>
              <a:pPr/>
              <a:t>2/14/2021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AFAC40-AFD2-8E47-A23A-292245F6EB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37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EA64B0-F555-D24B-B958-BF5DD7427C54}" type="datetimeFigureOut">
              <a:rPr lang="en-US"/>
              <a:pPr/>
              <a:t>2/14/2021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19BE5B-7C9D-2E46-9C4A-8513769F50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35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A24D07-E9C1-2E47-A65F-7138230C5F25}" type="datetimeFigureOut">
              <a:rPr lang="en-US"/>
              <a:pPr/>
              <a:t>2/14/2021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6E0FC4-BF48-6D4F-838A-2F391DB279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777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D031B0E0-A5F7-F248-A830-C818A0AB8899}" type="datetimeFigureOut">
              <a:rPr lang="en-US"/>
              <a:pPr/>
              <a:t>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93DABCD4-895C-CA41-A117-BAA61198419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4572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275606"/>
            <a:ext cx="4032448" cy="582612"/>
          </a:xfrm>
        </p:spPr>
        <p:txBody>
          <a:bodyPr>
            <a:noAutofit/>
          </a:bodyPr>
          <a:lstStyle/>
          <a:p>
            <a:pPr algn="l" fontAlgn="auto">
              <a:spcAft>
                <a:spcPts val="0"/>
              </a:spcAft>
              <a:buFont typeface="Arial"/>
              <a:buNone/>
              <a:defRPr/>
            </a:pPr>
            <a:r>
              <a:rPr lang="en-US" sz="900" dirty="0">
                <a:solidFill>
                  <a:schemeClr val="tx1"/>
                </a:solidFill>
                <a:latin typeface="Myriad Pro"/>
                <a:ea typeface="+mn-ea"/>
                <a:cs typeface="Myriad Pro"/>
              </a:rPr>
              <a:t>Pacific Islands Ridge to Reef National Priorities – Integrated water, land, forest and coastal management to preserve biodiversity, ecosystem services, store carbon, improve climate resilience and sustain livelihoods</a:t>
            </a:r>
          </a:p>
          <a:p>
            <a:pPr algn="l" fontAlgn="auto">
              <a:spcAft>
                <a:spcPts val="0"/>
              </a:spcAft>
              <a:buFont typeface="Arial"/>
              <a:buNone/>
              <a:defRPr/>
            </a:pPr>
            <a:endParaRPr lang="en-US" sz="900" dirty="0">
              <a:solidFill>
                <a:schemeClr val="tx1"/>
              </a:solidFill>
              <a:latin typeface="Myriad Pro"/>
              <a:ea typeface="+mn-ea"/>
              <a:cs typeface="Myriad Pro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46315" y="2643758"/>
            <a:ext cx="8860879" cy="5810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rPr>
              <a:t>Facilitators Notes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46314" y="3147814"/>
            <a:ext cx="8860879" cy="5826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rPr>
              <a:t>Sam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rPr>
              <a:t>Nadi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rPr>
              <a:t>, Fiji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 descr="A picture containing tree, outdoor, ground, plant&#10;&#10;Description automatically generated">
            <a:extLst>
              <a:ext uri="{FF2B5EF4-FFF2-40B4-BE49-F238E27FC236}">
                <a16:creationId xmlns:a16="http://schemas.microsoft.com/office/drawing/2014/main" id="{DF6631CE-49FE-4A61-AB42-9256F53541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53880" y="1275606"/>
            <a:ext cx="4038600" cy="26924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D189A6-663D-4A83-B7F7-0746777A2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/>
              <a:t>Further Updates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1EEF4-0408-4CED-AA76-E161015623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474840" cy="3394472"/>
          </a:xfrm>
        </p:spPr>
        <p:txBody>
          <a:bodyPr/>
          <a:lstStyle/>
          <a:p>
            <a:r>
              <a:rPr lang="en-A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SPC-RPCU</a:t>
            </a:r>
            <a:endParaRPr lang="en-GB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R2R Implementing Agencies</a:t>
            </a:r>
            <a:endParaRPr lang="en-GB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Role of RSTC and its TOR</a:t>
            </a:r>
            <a:endParaRPr lang="en-GB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RSC-5 approved workplan &amp; budget</a:t>
            </a:r>
            <a:endParaRPr lang="en-GB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Improved communication of lessons learned within the Pacific R2R network</a:t>
            </a:r>
            <a:endParaRPr lang="en-GB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National R2R demonstrations</a:t>
            </a:r>
            <a:endParaRPr lang="en-GB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Science-policy strategic policy framework</a:t>
            </a:r>
            <a:endParaRPr lang="en-GB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COVID Strategy - Future Opportunities &amp; Directions </a:t>
            </a:r>
            <a:endParaRPr lang="en-GB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9753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000" b="1" dirty="0"/>
              <a:t>Where we want to be in the future?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AU" dirty="0"/>
              <a:t>Long-term</a:t>
            </a:r>
          </a:p>
        </p:txBody>
      </p:sp>
      <p:pic>
        <p:nvPicPr>
          <p:cNvPr id="8" name="Picture 7" descr="A picture containing text, table, worktable, desk&#10;&#10;Description automatically generated">
            <a:extLst>
              <a:ext uri="{FF2B5EF4-FFF2-40B4-BE49-F238E27FC236}">
                <a16:creationId xmlns:a16="http://schemas.microsoft.com/office/drawing/2014/main" id="{EB6AFE20-79C9-4188-82CD-CF9B111C4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619" y="2173685"/>
            <a:ext cx="2363672" cy="1772754"/>
          </a:xfrm>
          <a:prstGeom prst="rect">
            <a:avLst/>
          </a:prstGeom>
        </p:spPr>
      </p:pic>
      <p:pic>
        <p:nvPicPr>
          <p:cNvPr id="10" name="Picture 9" descr="A picture containing outdoor, ground, person&#10;&#10;Description automatically generated">
            <a:extLst>
              <a:ext uri="{FF2B5EF4-FFF2-40B4-BE49-F238E27FC236}">
                <a16:creationId xmlns:a16="http://schemas.microsoft.com/office/drawing/2014/main" id="{7E34E9DE-3623-4529-95D1-5D3037063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281" y="2672255"/>
            <a:ext cx="2453469" cy="1635646"/>
          </a:xfrm>
          <a:prstGeom prst="rect">
            <a:avLst/>
          </a:prstGeom>
        </p:spPr>
      </p:pic>
      <p:pic>
        <p:nvPicPr>
          <p:cNvPr id="11" name="Content Placeholder 7" descr="A group of people sitting at tables with laptops&#10;&#10;Description automatically generated with low confidence">
            <a:extLst>
              <a:ext uri="{FF2B5EF4-FFF2-40B4-BE49-F238E27FC236}">
                <a16:creationId xmlns:a16="http://schemas.microsoft.com/office/drawing/2014/main" id="{A40020DB-2176-4C22-827D-8EBCD3DD7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422" y="1070553"/>
            <a:ext cx="2674640" cy="1783093"/>
          </a:xfrm>
          <a:prstGeom prst="rect">
            <a:avLst/>
          </a:prstGeom>
        </p:spPr>
      </p:pic>
      <p:pic>
        <p:nvPicPr>
          <p:cNvPr id="12" name="Content Placeholder 7" descr="A picture containing person, outdoor, working, barbecue&#10;&#10;Description automatically generated">
            <a:extLst>
              <a:ext uri="{FF2B5EF4-FFF2-40B4-BE49-F238E27FC236}">
                <a16:creationId xmlns:a16="http://schemas.microsoft.com/office/drawing/2014/main" id="{98440ED6-40E7-435A-9495-2AF48E62A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7274" y="1230650"/>
            <a:ext cx="2310408" cy="1540272"/>
          </a:xfrm>
          <a:prstGeom prst="rect">
            <a:avLst/>
          </a:prstGeom>
        </p:spPr>
      </p:pic>
      <p:pic>
        <p:nvPicPr>
          <p:cNvPr id="14" name="Picture 13" descr="A picture containing ground, outdoor, building, area&#10;&#10;Description automatically generated">
            <a:extLst>
              <a:ext uri="{FF2B5EF4-FFF2-40B4-BE49-F238E27FC236}">
                <a16:creationId xmlns:a16="http://schemas.microsoft.com/office/drawing/2014/main" id="{E6E74C03-5E5F-4CDF-95B5-6A8D249952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8610" y="775137"/>
            <a:ext cx="2214885" cy="1476590"/>
          </a:xfrm>
          <a:prstGeom prst="rect">
            <a:avLst/>
          </a:prstGeom>
        </p:spPr>
      </p:pic>
      <p:pic>
        <p:nvPicPr>
          <p:cNvPr id="16" name="Picture 15" descr="A picture containing outdoor, sky, person, water&#10;&#10;Description automatically generated">
            <a:extLst>
              <a:ext uri="{FF2B5EF4-FFF2-40B4-BE49-F238E27FC236}">
                <a16:creationId xmlns:a16="http://schemas.microsoft.com/office/drawing/2014/main" id="{69862933-DB18-4132-9E54-92362B1647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6726" y="2226168"/>
            <a:ext cx="1882435" cy="1254956"/>
          </a:xfrm>
          <a:prstGeom prst="rect">
            <a:avLst/>
          </a:prstGeom>
        </p:spPr>
      </p:pic>
      <p:pic>
        <p:nvPicPr>
          <p:cNvPr id="18" name="Picture 17" descr="A picture containing water, person, outdoor&#10;&#10;Description automatically generated">
            <a:extLst>
              <a:ext uri="{FF2B5EF4-FFF2-40B4-BE49-F238E27FC236}">
                <a16:creationId xmlns:a16="http://schemas.microsoft.com/office/drawing/2014/main" id="{048CEC8F-0611-4696-98B8-A1F138FB3F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8848" y="2738748"/>
            <a:ext cx="2129433" cy="1419622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CD092F-6FFA-43D7-8A9D-4406A8DCA0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93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8B084-B10D-45F5-A5A6-7E35E60DA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D4CCC-7E80-4927-8ECF-B2887486023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lvl="0" indent="-342900" algn="l">
              <a:buFont typeface="+mj-lt"/>
              <a:buAutoNum type="romanLcParenBoth"/>
            </a:pPr>
            <a:r>
              <a:rPr lang="en-AU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Note where we are in R2R project implementation following discussion and decisions taken last year at the RSTC and RSC meetings, </a:t>
            </a:r>
            <a:endParaRPr lang="en-GB" sz="14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+mj-lt"/>
              <a:buAutoNum type="romanLcParenBoth"/>
            </a:pPr>
            <a:endParaRPr lang="en-A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+mj-lt"/>
              <a:buAutoNum type="romanLcParenBoth"/>
            </a:pPr>
            <a:r>
              <a:rPr lang="en-AU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Discuss and agree on the options to progress implementation delivering results and outcomes under non-normal circumstances of COVID, and</a:t>
            </a:r>
            <a:endParaRPr lang="en-GB" sz="14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+mj-lt"/>
              <a:buAutoNum type="romanLcParenBoth"/>
            </a:pPr>
            <a:endParaRPr lang="en-GB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+mj-lt"/>
              <a:buAutoNum type="romanLcParenBoth"/>
            </a:pPr>
            <a:r>
              <a:rPr lang="en-AU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Revise the Regional IW R2R Project MYCWP and its Monitoring Plan or Results Framework, under a 6-months no cost extension.</a:t>
            </a:r>
            <a:endParaRPr lang="en-GB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12" descr="A body of water with trees in the background&#10;&#10;Description automatically generated">
            <a:extLst>
              <a:ext uri="{FF2B5EF4-FFF2-40B4-BE49-F238E27FC236}">
                <a16:creationId xmlns:a16="http://schemas.microsoft.com/office/drawing/2014/main" id="{7791A6C0-6F20-47EC-8CAD-60A1225200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550988"/>
            <a:ext cx="4038600" cy="2692399"/>
          </a:xfrm>
        </p:spPr>
      </p:pic>
    </p:spTree>
    <p:extLst>
      <p:ext uri="{BB962C8B-B14F-4D97-AF65-F5344CB8AC3E}">
        <p14:creationId xmlns:p14="http://schemas.microsoft.com/office/powerpoint/2010/main" val="2870177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826A7-E241-4934-9436-5E0C6ABFE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800" b="1" dirty="0"/>
              <a:t>What we need to do in the short, </a:t>
            </a:r>
            <a:br>
              <a:rPr lang="en-AU" sz="2800" b="1" dirty="0"/>
            </a:br>
            <a:r>
              <a:rPr lang="en-AU" sz="2800" b="1" dirty="0"/>
              <a:t>medium and long-term?</a:t>
            </a:r>
            <a:br>
              <a:rPr lang="en-AU" sz="2800" b="1" dirty="0"/>
            </a:br>
            <a:endParaRPr lang="en-GB" sz="2800" b="1" dirty="0"/>
          </a:p>
        </p:txBody>
      </p:sp>
      <p:pic>
        <p:nvPicPr>
          <p:cNvPr id="6" name="Content Placeholder 5" descr="A group of people holding a certificate&#10;&#10;Description automatically generated with medium confidence">
            <a:extLst>
              <a:ext uri="{FF2B5EF4-FFF2-40B4-BE49-F238E27FC236}">
                <a16:creationId xmlns:a16="http://schemas.microsoft.com/office/drawing/2014/main" id="{A595949F-3D51-43FB-B54D-70A74EB804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01816" y="1191937"/>
            <a:ext cx="2746648" cy="1091781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B61F7A-FB67-4E23-BFDA-6733FDDC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835" y="2376264"/>
            <a:ext cx="2885517" cy="192367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29A005-0615-4670-A1A8-04E22154E924}"/>
              </a:ext>
            </a:extLst>
          </p:cNvPr>
          <p:cNvSpPr txBox="1">
            <a:spLocks/>
          </p:cNvSpPr>
          <p:nvPr/>
        </p:nvSpPr>
        <p:spPr>
          <a:xfrm>
            <a:off x="179512" y="1059582"/>
            <a:ext cx="4038600" cy="339447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charset="0"/>
              <a:buNone/>
            </a:pPr>
            <a:r>
              <a:rPr lang="en-GB" sz="1600" b="1" i="1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" panose="02020603050405020304" pitchFamily="18" charset="0"/>
              </a:rPr>
              <a:t>Guiding questions</a:t>
            </a:r>
            <a:endParaRPr lang="en-GB" sz="1600" dirty="0">
              <a:latin typeface="Arial" panose="020B0604020202020204" pitchFamily="34" charset="0"/>
              <a:ea typeface="MS Mincho" panose="02020609040205080304" pitchFamily="49" charset="-128"/>
              <a:cs typeface="Times" panose="02020603050405020304" pitchFamily="18" charset="0"/>
            </a:endParaRPr>
          </a:p>
          <a:p>
            <a:pPr algn="just">
              <a:lnSpc>
                <a:spcPct val="107000"/>
              </a:lnSpc>
              <a:buFont typeface="+mj-lt"/>
              <a:buAutoNum type="romanUcParenBoth"/>
            </a:pPr>
            <a:r>
              <a:rPr lang="en-AU" sz="1600" i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Given the new timelines of 6-months of no cost extension, what practical implications would that have on delivering the project outcomes? Focused discussion on realistic completion of priority deliverables.</a:t>
            </a:r>
          </a:p>
          <a:p>
            <a:pPr algn="just">
              <a:lnSpc>
                <a:spcPct val="107000"/>
              </a:lnSpc>
              <a:buFont typeface="+mj-lt"/>
              <a:buAutoNum type="romanUcParenBoth"/>
            </a:pPr>
            <a:endParaRPr lang="en-GB" sz="1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+mj-lt"/>
              <a:buAutoNum type="romanUcParenBoth"/>
            </a:pPr>
            <a:r>
              <a:rPr lang="en-AU" sz="1600" i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Can we do things differently? Example: streamline the revised MYCWP and set up working groups that can be tasked to work on specific deliverables (TORs)</a:t>
            </a:r>
            <a:endParaRPr lang="en-GB" sz="1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726575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/>
              <a:t>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AU" sz="1800" dirty="0"/>
              <a:t>Consistent with the RSTC </a:t>
            </a:r>
            <a:r>
              <a:rPr lang="en-AU" sz="1800" dirty="0" err="1"/>
              <a:t>ToR</a:t>
            </a:r>
            <a:r>
              <a:rPr lang="en-AU" sz="1800" dirty="0"/>
              <a:t>, this is an opportunity to re-engage members and observers in scientific and technical discussions </a:t>
            </a:r>
          </a:p>
          <a:p>
            <a:r>
              <a:rPr lang="en-AU" sz="1800" dirty="0"/>
              <a:t>Approach - encourage broad inclusive participation, frank and informal discussion relevant to deliver on project outcomes </a:t>
            </a:r>
          </a:p>
          <a:p>
            <a:pPr marL="400050" indent="-400050">
              <a:buFont typeface="+mj-lt"/>
              <a:buAutoNum type="romanLcPeriod"/>
            </a:pPr>
            <a:r>
              <a:rPr lang="en-AU" sz="1500" dirty="0"/>
              <a:t>active and action-oriented efforts, and</a:t>
            </a:r>
          </a:p>
          <a:p>
            <a:pPr marL="400050" indent="-400050">
              <a:buFont typeface="+mj-lt"/>
              <a:buAutoNum type="romanLcPeriod"/>
            </a:pPr>
            <a:r>
              <a:rPr lang="en-AU" sz="1500" dirty="0"/>
              <a:t>clear advice on what needs to be done &amp; not bogged down in the process. </a:t>
            </a:r>
          </a:p>
          <a:p>
            <a:pPr marL="0" indent="0">
              <a:buNone/>
            </a:pPr>
            <a:r>
              <a:rPr lang="en-AU" sz="1800" dirty="0"/>
              <a:t> 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00050" indent="-400050">
              <a:buFont typeface="+mj-lt"/>
              <a:buAutoNum type="romanLcPeriod"/>
            </a:pPr>
            <a:endParaRPr lang="en-AU" sz="1800" dirty="0"/>
          </a:p>
          <a:p>
            <a:endParaRPr lang="en-AU" sz="1800" dirty="0"/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315ABCF-FAD6-4514-8050-98D06FCB8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939093"/>
            <a:ext cx="2700300" cy="1800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CF73728-B5D5-4278-A0EC-C4DCDB374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B46CC-AA98-47B5-881A-E46766DC6A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000" i="0" dirty="0">
                <a:effectLst/>
              </a:rPr>
              <a:t>Participants will use the opportunity at the 2.5 days of the workshop to </a:t>
            </a:r>
          </a:p>
          <a:p>
            <a:pPr lvl="1">
              <a:lnSpc>
                <a:spcPct val="90000"/>
              </a:lnSpc>
            </a:pPr>
            <a:r>
              <a:rPr lang="en-GB" sz="2000" i="0" dirty="0">
                <a:solidFill>
                  <a:srgbClr val="00B050"/>
                </a:solidFill>
                <a:effectLst/>
              </a:rPr>
              <a:t>review the R2R workplan considering new timelines,</a:t>
            </a:r>
            <a:r>
              <a:rPr lang="en-GB" sz="2000" i="0" dirty="0">
                <a:effectLst/>
              </a:rPr>
              <a:t> and </a:t>
            </a:r>
          </a:p>
          <a:p>
            <a:pPr lvl="1">
              <a:lnSpc>
                <a:spcPct val="90000"/>
              </a:lnSpc>
            </a:pPr>
            <a:r>
              <a:rPr lang="en-GB" sz="2000" i="0" dirty="0">
                <a:solidFill>
                  <a:srgbClr val="FF0000"/>
                </a:solidFill>
                <a:effectLst/>
              </a:rPr>
              <a:t>engage further in technical discussion on range of topics relevant to deliver on the project outcomes. </a:t>
            </a:r>
            <a:endParaRPr lang="en-GB" sz="2000" dirty="0">
              <a:solidFill>
                <a:srgbClr val="FF0000"/>
              </a:solidFill>
              <a:effectLst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GB" sz="2000" i="0" dirty="0">
                <a:effectLst/>
              </a:rPr>
              <a:t> </a:t>
            </a:r>
            <a:endParaRPr lang="en-GB" sz="2000" dirty="0">
              <a:effectLst/>
            </a:endParaRPr>
          </a:p>
          <a:p>
            <a:pPr>
              <a:lnSpc>
                <a:spcPct val="90000"/>
              </a:lnSpc>
            </a:pPr>
            <a:endParaRPr lang="en-GB" sz="2000" dirty="0"/>
          </a:p>
        </p:txBody>
      </p:sp>
      <p:pic>
        <p:nvPicPr>
          <p:cNvPr id="5" name="Content Placeholder 4" descr="A group of people sitting at tables&#10;&#10;Description automatically generated with low confidence">
            <a:extLst>
              <a:ext uri="{FF2B5EF4-FFF2-40B4-BE49-F238E27FC236}">
                <a16:creationId xmlns:a16="http://schemas.microsoft.com/office/drawing/2014/main" id="{CC19B988-999A-4613-96E2-A1D88D51E5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4371" r="8707" b="3"/>
          <a:stretch/>
        </p:blipFill>
        <p:spPr>
          <a:xfrm>
            <a:off x="4648200" y="1059582"/>
            <a:ext cx="4038600" cy="3394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3101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/>
              <a:t>Expected 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AU" sz="2000" dirty="0"/>
              <a:t>Improved awareness and understanding</a:t>
            </a:r>
          </a:p>
          <a:p>
            <a:r>
              <a:rPr lang="en-AU" sz="2000" dirty="0"/>
              <a:t> Suggested approach supporting active and action-oriented efforts of the RSTC</a:t>
            </a:r>
          </a:p>
          <a:p>
            <a:r>
              <a:rPr lang="en-AU" sz="2000" dirty="0"/>
              <a:t>Clear advice to RSTC, RSC on what needs to be done</a:t>
            </a:r>
          </a:p>
          <a:p>
            <a:r>
              <a:rPr lang="en-AU" sz="2000" dirty="0"/>
              <a:t>Partners, researchers, and students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6" name="Content Placeholder 5" descr="A picture containing tree, outdoor, nature, plant&#10;&#10;Description automatically generated">
            <a:extLst>
              <a:ext uri="{FF2B5EF4-FFF2-40B4-BE49-F238E27FC236}">
                <a16:creationId xmlns:a16="http://schemas.microsoft.com/office/drawing/2014/main" id="{CA1E3CF9-9670-460B-994E-02FECB27AD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06380" y="1347614"/>
            <a:ext cx="3780420" cy="2520279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6B385-46EB-4264-8BCF-68703DBB2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3A9E6-6078-426E-BDFF-9835955BEE6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romanLcParenBoth"/>
            </a:pPr>
            <a:r>
              <a:rPr lang="en-AU" sz="1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Revised </a:t>
            </a:r>
            <a:r>
              <a:rPr lang="en-AU" sz="1600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science-policy workplan</a:t>
            </a:r>
            <a:r>
              <a:rPr lang="en-AU" sz="1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that can be considered in the broader preparation of the regional project MYCWP.</a:t>
            </a:r>
            <a:endParaRPr lang="en-GB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romanLcParenBoth"/>
            </a:pPr>
            <a:r>
              <a:rPr lang="en-AU" sz="1600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Training plan</a:t>
            </a:r>
            <a:r>
              <a:rPr lang="en-AU" sz="1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for R2R funded workshops – e.g., GIS/Data Officials on the application of R2R coast spatial systems</a:t>
            </a:r>
            <a:endParaRPr lang="en-GB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romanLcParenBoth"/>
            </a:pPr>
            <a:r>
              <a:rPr lang="en-AU" sz="1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Draft </a:t>
            </a:r>
            <a:r>
              <a:rPr lang="en-AU" sz="1600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plan for EGS trials</a:t>
            </a:r>
            <a:r>
              <a:rPr lang="en-AU" sz="1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for national demonstrations</a:t>
            </a:r>
            <a:endParaRPr lang="en-GB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romanLcParenBoth"/>
            </a:pPr>
            <a:r>
              <a:rPr lang="en-AU" sz="1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Revised drafts of </a:t>
            </a:r>
            <a:r>
              <a:rPr lang="en-AU" sz="1600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lessons learned</a:t>
            </a:r>
            <a:r>
              <a:rPr lang="en-AU" sz="1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as contributions to the R2R framework document</a:t>
            </a:r>
            <a:endParaRPr lang="en-GB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romanLcParenBoth"/>
            </a:pPr>
            <a:endParaRPr lang="en-GB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romanLcParenBoth"/>
            </a:pPr>
            <a:endParaRPr lang="en-GB" sz="1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3211EF-CEF9-44FB-8E41-41517AC7CF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romanLcParenBoth"/>
            </a:pPr>
            <a:r>
              <a:rPr lang="en-AU" sz="1800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Peer-reviewed research findings, draft manuscripts</a:t>
            </a:r>
            <a:r>
              <a:rPr lang="en-AU" sz="1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and related work from consultants and researchers who are undertaking funded project activities.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romanLcParenBoth"/>
            </a:pPr>
            <a:r>
              <a:rPr lang="en-AU" sz="1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Draft </a:t>
            </a:r>
            <a:r>
              <a:rPr lang="en-AU" sz="1800" i="0" u="sng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ToR</a:t>
            </a:r>
            <a:r>
              <a:rPr lang="en-AU" sz="1800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of WG</a:t>
            </a:r>
            <a:r>
              <a:rPr lang="en-AU" sz="1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responsible to progress work on the next phase or project of R2R</a:t>
            </a:r>
            <a:endParaRPr lang="en-GB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romanLcParenBoth"/>
            </a:pPr>
            <a:r>
              <a:rPr lang="en-AU" sz="1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Indicative </a:t>
            </a:r>
            <a:r>
              <a:rPr lang="en-AU" sz="1800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list of knowledge products</a:t>
            </a:r>
            <a:r>
              <a:rPr lang="en-AU" sz="1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from RSTC members and observers</a:t>
            </a:r>
            <a:endParaRPr lang="en-GB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14161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7BBAA-16E4-4661-B503-83F35139B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/>
              <a:t>Making Progress?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247E2-6A84-48A2-8339-ACC5971D0F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AU" sz="2000" dirty="0"/>
              <a:t>Acknowledge we all are responsible for where we are now?</a:t>
            </a:r>
          </a:p>
          <a:p>
            <a:r>
              <a:rPr lang="en-AU" sz="2000" dirty="0"/>
              <a:t>Most importantly, deciding where we want to be in the future?</a:t>
            </a:r>
          </a:p>
          <a:p>
            <a:pPr lvl="1"/>
            <a:r>
              <a:rPr lang="en-AU" sz="2000" dirty="0"/>
              <a:t> </a:t>
            </a:r>
            <a:r>
              <a:rPr lang="en-AU" sz="2000" i="1" dirty="0"/>
              <a:t>as GEF Pacific R2R Programme (or 15 child projects)</a:t>
            </a:r>
          </a:p>
          <a:p>
            <a:r>
              <a:rPr lang="en-AU" sz="2000" dirty="0"/>
              <a:t>Then, determine what we need to do in the short, medium and long-term?</a:t>
            </a:r>
          </a:p>
          <a:p>
            <a:pPr marL="0" indent="0">
              <a:buNone/>
            </a:pPr>
            <a:endParaRPr lang="en-AU" sz="2000" dirty="0"/>
          </a:p>
        </p:txBody>
      </p:sp>
      <p:pic>
        <p:nvPicPr>
          <p:cNvPr id="10" name="Picture 9" descr="A group of people at a table&#10;&#10;Description automatically generated with low confidence">
            <a:extLst>
              <a:ext uri="{FF2B5EF4-FFF2-40B4-BE49-F238E27FC236}">
                <a16:creationId xmlns:a16="http://schemas.microsoft.com/office/drawing/2014/main" id="{04CD1D8F-56CE-4C65-822B-FBE6EA18C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275606"/>
            <a:ext cx="2947820" cy="1658149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CF4CAA06-8562-4B66-8D5B-C702572747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7019588" y="2296535"/>
            <a:ext cx="2307382" cy="1297902"/>
          </a:xfrm>
        </p:spPr>
      </p:pic>
      <p:pic>
        <p:nvPicPr>
          <p:cNvPr id="18" name="Picture 17" descr="A group of people walking on a path in a forest&#10;&#10;Description automatically generated with low confidence">
            <a:extLst>
              <a:ext uri="{FF2B5EF4-FFF2-40B4-BE49-F238E27FC236}">
                <a16:creationId xmlns:a16="http://schemas.microsoft.com/office/drawing/2014/main" id="{2EA984E4-0917-43B6-AAB0-DB7852C49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057" y="2933755"/>
            <a:ext cx="2266271" cy="127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53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/>
              <a:t>W</a:t>
            </a:r>
            <a:r>
              <a:rPr lang="en-AU" sz="4400" b="1" dirty="0"/>
              <a:t>here we are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AU" sz="1800" b="1" i="1" dirty="0"/>
              <a:t>Where exactly we are in the R2R program? </a:t>
            </a:r>
            <a:endParaRPr lang="en-AU" sz="1800" dirty="0"/>
          </a:p>
          <a:p>
            <a:pPr>
              <a:buNone/>
            </a:pPr>
            <a:r>
              <a:rPr lang="en-AU" sz="2000" dirty="0"/>
              <a:t> </a:t>
            </a:r>
            <a:r>
              <a:rPr lang="en-AU" sz="1600" dirty="0"/>
              <a:t> Communication of lessons learned</a:t>
            </a:r>
          </a:p>
          <a:p>
            <a:pPr>
              <a:buNone/>
            </a:pPr>
            <a:r>
              <a:rPr lang="en-AU" sz="1600" dirty="0"/>
              <a:t> National R2R demonstrations and achieving stress reduction targets</a:t>
            </a:r>
          </a:p>
          <a:p>
            <a:pPr>
              <a:buNone/>
            </a:pPr>
            <a:r>
              <a:rPr lang="en-AU" sz="1600" dirty="0"/>
              <a:t> Science-policy strategic policy framework</a:t>
            </a:r>
          </a:p>
          <a:p>
            <a:pPr>
              <a:buNone/>
            </a:pPr>
            <a:r>
              <a:rPr lang="en-AU" sz="1600" dirty="0"/>
              <a:t> Mainstreaming R2R</a:t>
            </a:r>
          </a:p>
          <a:p>
            <a:pPr>
              <a:buNone/>
            </a:pPr>
            <a:endParaRPr lang="en-AU" sz="1600" dirty="0"/>
          </a:p>
        </p:txBody>
      </p:sp>
      <p:pic>
        <p:nvPicPr>
          <p:cNvPr id="6" name="Picture 5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2500796E-FAE6-4310-8074-E78AE5527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251816"/>
            <a:ext cx="3816105" cy="254407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026" name="Picture 8">
            <a:extLst>
              <a:ext uri="{FF2B5EF4-FFF2-40B4-BE49-F238E27FC236}">
                <a16:creationId xmlns:a16="http://schemas.microsoft.com/office/drawing/2014/main" id="{15276946-496C-490E-AC62-66ADAD663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905470"/>
            <a:ext cx="9329092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30D2D-D225-46A7-A83A-4A5FB4608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/>
              <a:t>MTR Recommendations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17F93-6CC5-4215-B337-D62EE9A2DF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6">
            <a:extLst>
              <a:ext uri="{FF2B5EF4-FFF2-40B4-BE49-F238E27FC236}">
                <a16:creationId xmlns:a16="http://schemas.microsoft.com/office/drawing/2014/main" id="{25B8DA39-9775-42C3-B0FC-BF81FC075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00"/>
          <a:stretch>
            <a:fillRect/>
          </a:stretch>
        </p:blipFill>
        <p:spPr bwMode="auto">
          <a:xfrm>
            <a:off x="394717" y="1207938"/>
            <a:ext cx="4105275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>
            <a:extLst>
              <a:ext uri="{FF2B5EF4-FFF2-40B4-BE49-F238E27FC236}">
                <a16:creationId xmlns:a16="http://schemas.microsoft.com/office/drawing/2014/main" id="{4BA8C7E4-BB20-48DA-9391-A7FA99C7D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0" b="11417"/>
          <a:stretch>
            <a:fillRect/>
          </a:stretch>
        </p:blipFill>
        <p:spPr bwMode="auto">
          <a:xfrm>
            <a:off x="4840039" y="1223689"/>
            <a:ext cx="3908425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623748"/>
      </p:ext>
    </p:extLst>
  </p:cSld>
  <p:clrMapOvr>
    <a:masterClrMapping/>
  </p:clrMapOvr>
</p:sld>
</file>

<file path=ppt/theme/theme1.xml><?xml version="1.0" encoding="utf-8"?>
<a:theme xmlns:a="http://schemas.openxmlformats.org/drawingml/2006/main" name="R2R-StatusReport-PPT-template_RSC_4">
  <a:themeElements>
    <a:clrScheme name="Custom 1">
      <a:dk1>
        <a:srgbClr val="302C24"/>
      </a:dk1>
      <a:lt1>
        <a:sysClr val="window" lastClr="FFFFFF"/>
      </a:lt1>
      <a:dk2>
        <a:srgbClr val="AC6416"/>
      </a:dk2>
      <a:lt2>
        <a:srgbClr val="E8E4DB"/>
      </a:lt2>
      <a:accent1>
        <a:srgbClr val="9A6B3B"/>
      </a:accent1>
      <a:accent2>
        <a:srgbClr val="9C5B14"/>
      </a:accent2>
      <a:accent3>
        <a:srgbClr val="71B2BC"/>
      </a:accent3>
      <a:accent4>
        <a:srgbClr val="78AA5D"/>
      </a:accent4>
      <a:accent5>
        <a:srgbClr val="867099"/>
      </a:accent5>
      <a:accent6>
        <a:srgbClr val="4C6F75"/>
      </a:accent6>
      <a:hlink>
        <a:srgbClr val="F27B0E"/>
      </a:hlink>
      <a:folHlink>
        <a:srgbClr val="9892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2R-StatusReport-PPT-template_NEW 20180712_Fata [Read-Only]" id="{F82621A9-9295-45DD-810C-F9CAEA02BC39}" vid="{011A5CF3-0C38-4D36-90A5-F259F99D1E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617</Words>
  <Application>Microsoft Office PowerPoint</Application>
  <PresentationFormat>On-screen Show (16:9)</PresentationFormat>
  <Paragraphs>65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Cambria</vt:lpstr>
      <vt:lpstr>Myriad Pro</vt:lpstr>
      <vt:lpstr>R2R-StatusReport-PPT-template_RSC_4</vt:lpstr>
      <vt:lpstr>PowerPoint Presentation</vt:lpstr>
      <vt:lpstr>Purpose</vt:lpstr>
      <vt:lpstr>PowerPoint Presentation</vt:lpstr>
      <vt:lpstr>Expected outcomes</vt:lpstr>
      <vt:lpstr>PowerPoint Presentation</vt:lpstr>
      <vt:lpstr>Making Progress?</vt:lpstr>
      <vt:lpstr>Where we are now?</vt:lpstr>
      <vt:lpstr>PowerPoint Presentation</vt:lpstr>
      <vt:lpstr>MTR Recommendations</vt:lpstr>
      <vt:lpstr>Further Updates</vt:lpstr>
      <vt:lpstr>Where we want to be in the future?</vt:lpstr>
      <vt:lpstr>PowerPoint Presentation</vt:lpstr>
      <vt:lpstr>What we need to do in the short,  medium and long-term?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Samasoni Sauni</dc:creator>
  <cp:lastModifiedBy>Samasoni Sauni</cp:lastModifiedBy>
  <cp:revision>11</cp:revision>
  <dcterms:created xsi:type="dcterms:W3CDTF">2021-02-14T10:50:00Z</dcterms:created>
  <dcterms:modified xsi:type="dcterms:W3CDTF">2021-02-14T11:54:51Z</dcterms:modified>
</cp:coreProperties>
</file>