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560" r:id="rId2"/>
    <p:sldId id="562" r:id="rId3"/>
    <p:sldId id="266" r:id="rId4"/>
    <p:sldId id="521" r:id="rId5"/>
    <p:sldId id="563" r:id="rId6"/>
    <p:sldId id="523" r:id="rId7"/>
    <p:sldId id="524" r:id="rId8"/>
    <p:sldId id="263" r:id="rId9"/>
    <p:sldId id="565" r:id="rId10"/>
    <p:sldId id="373" r:id="rId11"/>
    <p:sldId id="525" r:id="rId12"/>
    <p:sldId id="548" r:id="rId13"/>
    <p:sldId id="261" r:id="rId14"/>
    <p:sldId id="547" r:id="rId15"/>
    <p:sldId id="549" r:id="rId16"/>
    <p:sldId id="550" r:id="rId17"/>
    <p:sldId id="359" r:id="rId18"/>
    <p:sldId id="422" r:id="rId19"/>
    <p:sldId id="564" r:id="rId20"/>
    <p:sldId id="259" r:id="rId21"/>
    <p:sldId id="351" r:id="rId22"/>
    <p:sldId id="551" r:id="rId23"/>
    <p:sldId id="566" r:id="rId24"/>
    <p:sldId id="331" r:id="rId25"/>
    <p:sldId id="332" r:id="rId26"/>
    <p:sldId id="578" r:id="rId27"/>
    <p:sldId id="553" r:id="rId28"/>
    <p:sldId id="554" r:id="rId29"/>
    <p:sldId id="312" r:id="rId30"/>
    <p:sldId id="316" r:id="rId31"/>
    <p:sldId id="302" r:id="rId32"/>
    <p:sldId id="315" r:id="rId33"/>
    <p:sldId id="318" r:id="rId34"/>
    <p:sldId id="320" r:id="rId35"/>
    <p:sldId id="579" r:id="rId36"/>
    <p:sldId id="571" r:id="rId37"/>
    <p:sldId id="575" r:id="rId38"/>
    <p:sldId id="577" r:id="rId39"/>
    <p:sldId id="423" r:id="rId40"/>
    <p:sldId id="58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a Astrera" initials="LA" lastIdx="1" clrIdx="0">
    <p:extLst>
      <p:ext uri="{19B8F6BF-5375-455C-9EA6-DF929625EA0E}">
        <p15:presenceInfo xmlns:p15="http://schemas.microsoft.com/office/powerpoint/2012/main" userId="8d7c074d7303217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F0A6"/>
    <a:srgbClr val="CBC70F"/>
    <a:srgbClr val="69D19F"/>
    <a:srgbClr val="009999"/>
    <a:srgbClr val="5D9BD9"/>
    <a:srgbClr val="2A6CB1"/>
    <a:srgbClr val="309D68"/>
    <a:srgbClr val="A9D238"/>
    <a:srgbClr val="FFFFFF"/>
    <a:srgbClr val="A95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471" autoAdjust="0"/>
  </p:normalViewPr>
  <p:slideViewPr>
    <p:cSldViewPr snapToGrid="0">
      <p:cViewPr varScale="1">
        <p:scale>
          <a:sx n="48" d="100"/>
          <a:sy n="48" d="100"/>
        </p:scale>
        <p:origin x="1107" y="94"/>
      </p:cViewPr>
      <p:guideLst>
        <p:guide orient="horz" pos="2160"/>
        <p:guide pos="3840"/>
      </p:guideLst>
    </p:cSldViewPr>
  </p:slideViewPr>
  <p:notesTextViewPr>
    <p:cViewPr>
      <p:scale>
        <a:sx n="3" d="2"/>
        <a:sy n="3" d="2"/>
      </p:scale>
      <p:origin x="0" y="0"/>
    </p:cViewPr>
  </p:notesTextViewPr>
  <p:sorterViewPr>
    <p:cViewPr>
      <p:scale>
        <a:sx n="121" d="100"/>
        <a:sy n="121" d="100"/>
      </p:scale>
      <p:origin x="0" y="-13376"/>
    </p:cViewPr>
  </p:sorterViewPr>
  <p:notesViewPr>
    <p:cSldViewPr snapToGrid="0">
      <p:cViewPr varScale="1">
        <p:scale>
          <a:sx n="68" d="100"/>
          <a:sy n="68" d="100"/>
        </p:scale>
        <p:origin x="2808"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E68B26-F81F-48EA-ABC3-E511568659A6}" type="doc">
      <dgm:prSet loTypeId="urn:microsoft.com/office/officeart/2005/8/layout/pyramid1" loCatId="pyramid" qsTypeId="urn:microsoft.com/office/officeart/2005/8/quickstyle/simple1" qsCatId="simple" csTypeId="urn:microsoft.com/office/officeart/2005/8/colors/colorful2" csCatId="colorful" phldr="1"/>
      <dgm:spPr/>
    </dgm:pt>
    <dgm:pt modelId="{C356CD85-3B02-4381-9653-5764BDFECDBA}">
      <dgm:prSet phldrT="[Text]"/>
      <dgm:spPr/>
      <dgm:t>
        <a:bodyPr/>
        <a:lstStyle/>
        <a:p>
          <a:r>
            <a:rPr lang="en-PH" spc="-150" dirty="0">
              <a:solidFill>
                <a:schemeClr val="accent2"/>
              </a:solidFill>
            </a:rPr>
            <a:t>,</a:t>
          </a:r>
        </a:p>
      </dgm:t>
    </dgm:pt>
    <dgm:pt modelId="{98E7596D-4639-427D-83CC-D7322D792049}" type="parTrans" cxnId="{060960CE-785F-4557-A7C6-8985CCD956B9}">
      <dgm:prSet/>
      <dgm:spPr/>
      <dgm:t>
        <a:bodyPr/>
        <a:lstStyle/>
        <a:p>
          <a:endParaRPr lang="en-PH">
            <a:solidFill>
              <a:schemeClr val="bg1"/>
            </a:solidFill>
          </a:endParaRPr>
        </a:p>
      </dgm:t>
    </dgm:pt>
    <dgm:pt modelId="{2638E362-EF4F-4CCD-94CE-3B9AB0EC3E7F}" type="sibTrans" cxnId="{060960CE-785F-4557-A7C6-8985CCD956B9}">
      <dgm:prSet/>
      <dgm:spPr/>
      <dgm:t>
        <a:bodyPr/>
        <a:lstStyle/>
        <a:p>
          <a:endParaRPr lang="en-PH">
            <a:solidFill>
              <a:schemeClr val="bg1"/>
            </a:solidFill>
          </a:endParaRPr>
        </a:p>
      </dgm:t>
    </dgm:pt>
    <dgm:pt modelId="{784CBC7C-CD05-454B-B834-DD171F2ADEEA}">
      <dgm:prSet phldrT="[Text]"/>
      <dgm:spPr/>
      <dgm:t>
        <a:bodyPr/>
        <a:lstStyle/>
        <a:p>
          <a:r>
            <a:rPr lang="en-PH" dirty="0">
              <a:solidFill>
                <a:schemeClr val="bg1"/>
              </a:solidFill>
            </a:rPr>
            <a:t>Manufacturing</a:t>
          </a:r>
        </a:p>
      </dgm:t>
    </dgm:pt>
    <dgm:pt modelId="{74A1D122-EA92-41C5-A128-2D1AC3F3F403}" type="parTrans" cxnId="{EEEE5F39-62DB-4DB9-836C-425DC5BB1597}">
      <dgm:prSet/>
      <dgm:spPr/>
      <dgm:t>
        <a:bodyPr/>
        <a:lstStyle/>
        <a:p>
          <a:endParaRPr lang="en-PH">
            <a:solidFill>
              <a:schemeClr val="bg1"/>
            </a:solidFill>
          </a:endParaRPr>
        </a:p>
      </dgm:t>
    </dgm:pt>
    <dgm:pt modelId="{C5BFACFC-C403-42CA-B099-C7B9FDBDDE4E}" type="sibTrans" cxnId="{EEEE5F39-62DB-4DB9-836C-425DC5BB1597}">
      <dgm:prSet/>
      <dgm:spPr/>
      <dgm:t>
        <a:bodyPr/>
        <a:lstStyle/>
        <a:p>
          <a:endParaRPr lang="en-PH">
            <a:solidFill>
              <a:schemeClr val="bg1"/>
            </a:solidFill>
          </a:endParaRPr>
        </a:p>
      </dgm:t>
    </dgm:pt>
    <dgm:pt modelId="{6413802C-9959-48F2-9447-D9A1A462725E}">
      <dgm:prSet phldrT="[Text]"/>
      <dgm:spPr/>
      <dgm:t>
        <a:bodyPr/>
        <a:lstStyle/>
        <a:p>
          <a:r>
            <a:rPr lang="en-PH" dirty="0">
              <a:solidFill>
                <a:schemeClr val="bg1"/>
              </a:solidFill>
            </a:rPr>
            <a:t>Agriculture</a:t>
          </a:r>
        </a:p>
      </dgm:t>
    </dgm:pt>
    <dgm:pt modelId="{9CF72CDA-9894-45B2-A655-5D9DD7A8379F}" type="parTrans" cxnId="{3790DF33-6DD6-46CF-BB70-8F33BAA765BE}">
      <dgm:prSet/>
      <dgm:spPr/>
      <dgm:t>
        <a:bodyPr/>
        <a:lstStyle/>
        <a:p>
          <a:endParaRPr lang="en-PH">
            <a:solidFill>
              <a:schemeClr val="bg1"/>
            </a:solidFill>
          </a:endParaRPr>
        </a:p>
      </dgm:t>
    </dgm:pt>
    <dgm:pt modelId="{409853BF-6B8F-4035-9F65-63D2A49B364C}" type="sibTrans" cxnId="{3790DF33-6DD6-46CF-BB70-8F33BAA765BE}">
      <dgm:prSet/>
      <dgm:spPr/>
      <dgm:t>
        <a:bodyPr/>
        <a:lstStyle/>
        <a:p>
          <a:endParaRPr lang="en-PH">
            <a:solidFill>
              <a:schemeClr val="bg1"/>
            </a:solidFill>
          </a:endParaRPr>
        </a:p>
      </dgm:t>
    </dgm:pt>
    <dgm:pt modelId="{2E268748-2D06-40FC-81D1-50ED54D1CBF3}">
      <dgm:prSet phldrT="[Text]"/>
      <dgm:spPr/>
      <dgm:t>
        <a:bodyPr/>
        <a:lstStyle/>
        <a:p>
          <a:r>
            <a:rPr lang="en-PH" dirty="0">
              <a:solidFill>
                <a:schemeClr val="bg1"/>
              </a:solidFill>
            </a:rPr>
            <a:t>Natural Resources</a:t>
          </a:r>
        </a:p>
      </dgm:t>
    </dgm:pt>
    <dgm:pt modelId="{DB37B542-77E4-4547-A259-42F466E282CA}" type="parTrans" cxnId="{42782DB7-13C4-4DF4-B587-E0B5FB215CBB}">
      <dgm:prSet/>
      <dgm:spPr/>
      <dgm:t>
        <a:bodyPr/>
        <a:lstStyle/>
        <a:p>
          <a:endParaRPr lang="en-PH">
            <a:solidFill>
              <a:schemeClr val="bg1"/>
            </a:solidFill>
          </a:endParaRPr>
        </a:p>
      </dgm:t>
    </dgm:pt>
    <dgm:pt modelId="{30D103E8-8307-4088-898B-99B44C45FFFD}" type="sibTrans" cxnId="{42782DB7-13C4-4DF4-B587-E0B5FB215CBB}">
      <dgm:prSet/>
      <dgm:spPr/>
      <dgm:t>
        <a:bodyPr/>
        <a:lstStyle/>
        <a:p>
          <a:endParaRPr lang="en-PH">
            <a:solidFill>
              <a:schemeClr val="bg1"/>
            </a:solidFill>
          </a:endParaRPr>
        </a:p>
      </dgm:t>
    </dgm:pt>
    <dgm:pt modelId="{17EC426A-D85C-443E-949F-C264386E776B}">
      <dgm:prSet phldrT="[Text]"/>
      <dgm:spPr/>
      <dgm:t>
        <a:bodyPr/>
        <a:lstStyle/>
        <a:p>
          <a:r>
            <a:rPr lang="en-PH" dirty="0">
              <a:solidFill>
                <a:schemeClr val="bg1"/>
              </a:solidFill>
            </a:rPr>
            <a:t>Tourism</a:t>
          </a:r>
        </a:p>
      </dgm:t>
    </dgm:pt>
    <dgm:pt modelId="{E694F8F7-6FA4-490D-82F9-E9A5E1F1C603}" type="parTrans" cxnId="{A5CC8C83-11AC-4BA6-8E9D-C0317F9B7531}">
      <dgm:prSet/>
      <dgm:spPr/>
      <dgm:t>
        <a:bodyPr/>
        <a:lstStyle/>
        <a:p>
          <a:endParaRPr lang="en-PH">
            <a:solidFill>
              <a:schemeClr val="bg1"/>
            </a:solidFill>
          </a:endParaRPr>
        </a:p>
      </dgm:t>
    </dgm:pt>
    <dgm:pt modelId="{BBAFA46E-BBB2-404F-898C-72429F1C69A4}" type="sibTrans" cxnId="{A5CC8C83-11AC-4BA6-8E9D-C0317F9B7531}">
      <dgm:prSet/>
      <dgm:spPr/>
      <dgm:t>
        <a:bodyPr/>
        <a:lstStyle/>
        <a:p>
          <a:endParaRPr lang="en-PH">
            <a:solidFill>
              <a:schemeClr val="bg1"/>
            </a:solidFill>
          </a:endParaRPr>
        </a:p>
      </dgm:t>
    </dgm:pt>
    <dgm:pt modelId="{CBD60760-0C61-4FDA-8C5E-16F77F817F14}" type="pres">
      <dgm:prSet presAssocID="{C7E68B26-F81F-48EA-ABC3-E511568659A6}" presName="Name0" presStyleCnt="0">
        <dgm:presLayoutVars>
          <dgm:dir/>
          <dgm:animLvl val="lvl"/>
          <dgm:resizeHandles val="exact"/>
        </dgm:presLayoutVars>
      </dgm:prSet>
      <dgm:spPr/>
    </dgm:pt>
    <dgm:pt modelId="{102FE3EB-31EB-4140-885F-6677FF65ED2B}" type="pres">
      <dgm:prSet presAssocID="{C356CD85-3B02-4381-9653-5764BDFECDBA}" presName="Name8" presStyleCnt="0"/>
      <dgm:spPr/>
    </dgm:pt>
    <dgm:pt modelId="{5ADDF523-3051-40A4-855D-C4EBF09B9EBD}" type="pres">
      <dgm:prSet presAssocID="{C356CD85-3B02-4381-9653-5764BDFECDBA}" presName="level" presStyleLbl="node1" presStyleIdx="0" presStyleCnt="5">
        <dgm:presLayoutVars>
          <dgm:chMax val="1"/>
          <dgm:bulletEnabled val="1"/>
        </dgm:presLayoutVars>
      </dgm:prSet>
      <dgm:spPr/>
    </dgm:pt>
    <dgm:pt modelId="{8C2EBAFD-8AB4-4486-839F-321B92275795}" type="pres">
      <dgm:prSet presAssocID="{C356CD85-3B02-4381-9653-5764BDFECDBA}" presName="levelTx" presStyleLbl="revTx" presStyleIdx="0" presStyleCnt="0">
        <dgm:presLayoutVars>
          <dgm:chMax val="1"/>
          <dgm:bulletEnabled val="1"/>
        </dgm:presLayoutVars>
      </dgm:prSet>
      <dgm:spPr/>
    </dgm:pt>
    <dgm:pt modelId="{88EBD225-66E8-46B3-B649-C056EC54FCAA}" type="pres">
      <dgm:prSet presAssocID="{784CBC7C-CD05-454B-B834-DD171F2ADEEA}" presName="Name8" presStyleCnt="0"/>
      <dgm:spPr/>
    </dgm:pt>
    <dgm:pt modelId="{06F3604B-AC70-4616-BD8C-A37ADD66126D}" type="pres">
      <dgm:prSet presAssocID="{784CBC7C-CD05-454B-B834-DD171F2ADEEA}" presName="level" presStyleLbl="node1" presStyleIdx="1" presStyleCnt="5">
        <dgm:presLayoutVars>
          <dgm:chMax val="1"/>
          <dgm:bulletEnabled val="1"/>
        </dgm:presLayoutVars>
      </dgm:prSet>
      <dgm:spPr/>
    </dgm:pt>
    <dgm:pt modelId="{C39D428F-DAD1-4FC2-AF56-502843084AE5}" type="pres">
      <dgm:prSet presAssocID="{784CBC7C-CD05-454B-B834-DD171F2ADEEA}" presName="levelTx" presStyleLbl="revTx" presStyleIdx="0" presStyleCnt="0">
        <dgm:presLayoutVars>
          <dgm:chMax val="1"/>
          <dgm:bulletEnabled val="1"/>
        </dgm:presLayoutVars>
      </dgm:prSet>
      <dgm:spPr/>
    </dgm:pt>
    <dgm:pt modelId="{D7719059-02EA-4100-BBF5-164E32ECB058}" type="pres">
      <dgm:prSet presAssocID="{6413802C-9959-48F2-9447-D9A1A462725E}" presName="Name8" presStyleCnt="0"/>
      <dgm:spPr/>
    </dgm:pt>
    <dgm:pt modelId="{9D974C55-3C22-49BF-A9FD-E576C1ABC20B}" type="pres">
      <dgm:prSet presAssocID="{6413802C-9959-48F2-9447-D9A1A462725E}" presName="level" presStyleLbl="node1" presStyleIdx="2" presStyleCnt="5">
        <dgm:presLayoutVars>
          <dgm:chMax val="1"/>
          <dgm:bulletEnabled val="1"/>
        </dgm:presLayoutVars>
      </dgm:prSet>
      <dgm:spPr/>
    </dgm:pt>
    <dgm:pt modelId="{1E8645E0-D40D-4F2F-B8E0-E6E7B7B631F6}" type="pres">
      <dgm:prSet presAssocID="{6413802C-9959-48F2-9447-D9A1A462725E}" presName="levelTx" presStyleLbl="revTx" presStyleIdx="0" presStyleCnt="0">
        <dgm:presLayoutVars>
          <dgm:chMax val="1"/>
          <dgm:bulletEnabled val="1"/>
        </dgm:presLayoutVars>
      </dgm:prSet>
      <dgm:spPr/>
    </dgm:pt>
    <dgm:pt modelId="{AF7BB96D-C737-4882-9B93-FE13AEFEB21F}" type="pres">
      <dgm:prSet presAssocID="{17EC426A-D85C-443E-949F-C264386E776B}" presName="Name8" presStyleCnt="0"/>
      <dgm:spPr/>
    </dgm:pt>
    <dgm:pt modelId="{AA70D7D7-9FF4-46D9-A6E8-AC9E28BF3504}" type="pres">
      <dgm:prSet presAssocID="{17EC426A-D85C-443E-949F-C264386E776B}" presName="level" presStyleLbl="node1" presStyleIdx="3" presStyleCnt="5">
        <dgm:presLayoutVars>
          <dgm:chMax val="1"/>
          <dgm:bulletEnabled val="1"/>
        </dgm:presLayoutVars>
      </dgm:prSet>
      <dgm:spPr/>
    </dgm:pt>
    <dgm:pt modelId="{4636AD57-6F11-4E6F-87DF-7F8E51DD1531}" type="pres">
      <dgm:prSet presAssocID="{17EC426A-D85C-443E-949F-C264386E776B}" presName="levelTx" presStyleLbl="revTx" presStyleIdx="0" presStyleCnt="0">
        <dgm:presLayoutVars>
          <dgm:chMax val="1"/>
          <dgm:bulletEnabled val="1"/>
        </dgm:presLayoutVars>
      </dgm:prSet>
      <dgm:spPr/>
    </dgm:pt>
    <dgm:pt modelId="{C204A3E4-D40A-4089-861A-FB8993F79B1A}" type="pres">
      <dgm:prSet presAssocID="{2E268748-2D06-40FC-81D1-50ED54D1CBF3}" presName="Name8" presStyleCnt="0"/>
      <dgm:spPr/>
    </dgm:pt>
    <dgm:pt modelId="{82ABE9C2-91FA-47ED-8E00-0B3372DA01A6}" type="pres">
      <dgm:prSet presAssocID="{2E268748-2D06-40FC-81D1-50ED54D1CBF3}" presName="level" presStyleLbl="node1" presStyleIdx="4" presStyleCnt="5">
        <dgm:presLayoutVars>
          <dgm:chMax val="1"/>
          <dgm:bulletEnabled val="1"/>
        </dgm:presLayoutVars>
      </dgm:prSet>
      <dgm:spPr/>
    </dgm:pt>
    <dgm:pt modelId="{719EF10E-46B3-4FFB-8C6D-1DD0FA698F2B}" type="pres">
      <dgm:prSet presAssocID="{2E268748-2D06-40FC-81D1-50ED54D1CBF3}" presName="levelTx" presStyleLbl="revTx" presStyleIdx="0" presStyleCnt="0">
        <dgm:presLayoutVars>
          <dgm:chMax val="1"/>
          <dgm:bulletEnabled val="1"/>
        </dgm:presLayoutVars>
      </dgm:prSet>
      <dgm:spPr/>
    </dgm:pt>
  </dgm:ptLst>
  <dgm:cxnLst>
    <dgm:cxn modelId="{1A2B0B29-709A-47DD-A534-CDBCCC9F8EE5}" type="presOf" srcId="{784CBC7C-CD05-454B-B834-DD171F2ADEEA}" destId="{C39D428F-DAD1-4FC2-AF56-502843084AE5}" srcOrd="1" destOrd="0" presId="urn:microsoft.com/office/officeart/2005/8/layout/pyramid1"/>
    <dgm:cxn modelId="{5452C32C-59DC-40B7-8543-7F0B78B520CF}" type="presOf" srcId="{17EC426A-D85C-443E-949F-C264386E776B}" destId="{4636AD57-6F11-4E6F-87DF-7F8E51DD1531}" srcOrd="1" destOrd="0" presId="urn:microsoft.com/office/officeart/2005/8/layout/pyramid1"/>
    <dgm:cxn modelId="{3790DF33-6DD6-46CF-BB70-8F33BAA765BE}" srcId="{C7E68B26-F81F-48EA-ABC3-E511568659A6}" destId="{6413802C-9959-48F2-9447-D9A1A462725E}" srcOrd="2" destOrd="0" parTransId="{9CF72CDA-9894-45B2-A655-5D9DD7A8379F}" sibTransId="{409853BF-6B8F-4035-9F65-63D2A49B364C}"/>
    <dgm:cxn modelId="{EEEE5F39-62DB-4DB9-836C-425DC5BB1597}" srcId="{C7E68B26-F81F-48EA-ABC3-E511568659A6}" destId="{784CBC7C-CD05-454B-B834-DD171F2ADEEA}" srcOrd="1" destOrd="0" parTransId="{74A1D122-EA92-41C5-A128-2D1AC3F3F403}" sibTransId="{C5BFACFC-C403-42CA-B099-C7B9FDBDDE4E}"/>
    <dgm:cxn modelId="{ECA9363B-C9E1-46C6-A9EE-42708664DDCC}" type="presOf" srcId="{784CBC7C-CD05-454B-B834-DD171F2ADEEA}" destId="{06F3604B-AC70-4616-BD8C-A37ADD66126D}" srcOrd="0" destOrd="0" presId="urn:microsoft.com/office/officeart/2005/8/layout/pyramid1"/>
    <dgm:cxn modelId="{F0B36C61-2F78-4D26-9770-2ED93AC0D679}" type="presOf" srcId="{C7E68B26-F81F-48EA-ABC3-E511568659A6}" destId="{CBD60760-0C61-4FDA-8C5E-16F77F817F14}" srcOrd="0" destOrd="0" presId="urn:microsoft.com/office/officeart/2005/8/layout/pyramid1"/>
    <dgm:cxn modelId="{00467B70-B587-4184-B4EB-C614B5426142}" type="presOf" srcId="{2E268748-2D06-40FC-81D1-50ED54D1CBF3}" destId="{82ABE9C2-91FA-47ED-8E00-0B3372DA01A6}" srcOrd="0" destOrd="0" presId="urn:microsoft.com/office/officeart/2005/8/layout/pyramid1"/>
    <dgm:cxn modelId="{725B6E74-EEF0-4FDF-ABCF-ABA459931BDA}" type="presOf" srcId="{C356CD85-3B02-4381-9653-5764BDFECDBA}" destId="{5ADDF523-3051-40A4-855D-C4EBF09B9EBD}" srcOrd="0" destOrd="0" presId="urn:microsoft.com/office/officeart/2005/8/layout/pyramid1"/>
    <dgm:cxn modelId="{A816CB78-177E-4245-8708-1DFC792D1462}" type="presOf" srcId="{2E268748-2D06-40FC-81D1-50ED54D1CBF3}" destId="{719EF10E-46B3-4FFB-8C6D-1DD0FA698F2B}" srcOrd="1" destOrd="0" presId="urn:microsoft.com/office/officeart/2005/8/layout/pyramid1"/>
    <dgm:cxn modelId="{A5CC8C83-11AC-4BA6-8E9D-C0317F9B7531}" srcId="{C7E68B26-F81F-48EA-ABC3-E511568659A6}" destId="{17EC426A-D85C-443E-949F-C264386E776B}" srcOrd="3" destOrd="0" parTransId="{E694F8F7-6FA4-490D-82F9-E9A5E1F1C603}" sibTransId="{BBAFA46E-BBB2-404F-898C-72429F1C69A4}"/>
    <dgm:cxn modelId="{A7B3698C-E4E3-4307-B04D-C2C7E4A661BF}" type="presOf" srcId="{6413802C-9959-48F2-9447-D9A1A462725E}" destId="{1E8645E0-D40D-4F2F-B8E0-E6E7B7B631F6}" srcOrd="1" destOrd="0" presId="urn:microsoft.com/office/officeart/2005/8/layout/pyramid1"/>
    <dgm:cxn modelId="{86112B96-9A61-43B1-92E5-C5405DFF913A}" type="presOf" srcId="{17EC426A-D85C-443E-949F-C264386E776B}" destId="{AA70D7D7-9FF4-46D9-A6E8-AC9E28BF3504}" srcOrd="0" destOrd="0" presId="urn:microsoft.com/office/officeart/2005/8/layout/pyramid1"/>
    <dgm:cxn modelId="{B21EF0A7-6E2C-4D7D-B776-72C30640A12F}" type="presOf" srcId="{C356CD85-3B02-4381-9653-5764BDFECDBA}" destId="{8C2EBAFD-8AB4-4486-839F-321B92275795}" srcOrd="1" destOrd="0" presId="urn:microsoft.com/office/officeart/2005/8/layout/pyramid1"/>
    <dgm:cxn modelId="{B6E173AA-A9EC-4741-8A24-FED404228B10}" type="presOf" srcId="{6413802C-9959-48F2-9447-D9A1A462725E}" destId="{9D974C55-3C22-49BF-A9FD-E576C1ABC20B}" srcOrd="0" destOrd="0" presId="urn:microsoft.com/office/officeart/2005/8/layout/pyramid1"/>
    <dgm:cxn modelId="{42782DB7-13C4-4DF4-B587-E0B5FB215CBB}" srcId="{C7E68B26-F81F-48EA-ABC3-E511568659A6}" destId="{2E268748-2D06-40FC-81D1-50ED54D1CBF3}" srcOrd="4" destOrd="0" parTransId="{DB37B542-77E4-4547-A259-42F466E282CA}" sibTransId="{30D103E8-8307-4088-898B-99B44C45FFFD}"/>
    <dgm:cxn modelId="{060960CE-785F-4557-A7C6-8985CCD956B9}" srcId="{C7E68B26-F81F-48EA-ABC3-E511568659A6}" destId="{C356CD85-3B02-4381-9653-5764BDFECDBA}" srcOrd="0" destOrd="0" parTransId="{98E7596D-4639-427D-83CC-D7322D792049}" sibTransId="{2638E362-EF4F-4CCD-94CE-3B9AB0EC3E7F}"/>
    <dgm:cxn modelId="{EB2B7B58-8F6F-46A7-8795-DCB664C81AE3}" type="presParOf" srcId="{CBD60760-0C61-4FDA-8C5E-16F77F817F14}" destId="{102FE3EB-31EB-4140-885F-6677FF65ED2B}" srcOrd="0" destOrd="0" presId="urn:microsoft.com/office/officeart/2005/8/layout/pyramid1"/>
    <dgm:cxn modelId="{602D83CC-F264-407F-B90F-5BB12F939419}" type="presParOf" srcId="{102FE3EB-31EB-4140-885F-6677FF65ED2B}" destId="{5ADDF523-3051-40A4-855D-C4EBF09B9EBD}" srcOrd="0" destOrd="0" presId="urn:microsoft.com/office/officeart/2005/8/layout/pyramid1"/>
    <dgm:cxn modelId="{E447512A-9E6A-47B5-A2A3-954324758836}" type="presParOf" srcId="{102FE3EB-31EB-4140-885F-6677FF65ED2B}" destId="{8C2EBAFD-8AB4-4486-839F-321B92275795}" srcOrd="1" destOrd="0" presId="urn:microsoft.com/office/officeart/2005/8/layout/pyramid1"/>
    <dgm:cxn modelId="{A6646ADE-6F3D-4B4D-89AE-986669B2274A}" type="presParOf" srcId="{CBD60760-0C61-4FDA-8C5E-16F77F817F14}" destId="{88EBD225-66E8-46B3-B649-C056EC54FCAA}" srcOrd="1" destOrd="0" presId="urn:microsoft.com/office/officeart/2005/8/layout/pyramid1"/>
    <dgm:cxn modelId="{F5BC87E7-2276-4DEE-9DE9-A08B2DADB85E}" type="presParOf" srcId="{88EBD225-66E8-46B3-B649-C056EC54FCAA}" destId="{06F3604B-AC70-4616-BD8C-A37ADD66126D}" srcOrd="0" destOrd="0" presId="urn:microsoft.com/office/officeart/2005/8/layout/pyramid1"/>
    <dgm:cxn modelId="{C3927B43-A2E9-4374-81FC-B8222417E538}" type="presParOf" srcId="{88EBD225-66E8-46B3-B649-C056EC54FCAA}" destId="{C39D428F-DAD1-4FC2-AF56-502843084AE5}" srcOrd="1" destOrd="0" presId="urn:microsoft.com/office/officeart/2005/8/layout/pyramid1"/>
    <dgm:cxn modelId="{905D23B7-9E51-4E25-929F-E06953D9DE92}" type="presParOf" srcId="{CBD60760-0C61-4FDA-8C5E-16F77F817F14}" destId="{D7719059-02EA-4100-BBF5-164E32ECB058}" srcOrd="2" destOrd="0" presId="urn:microsoft.com/office/officeart/2005/8/layout/pyramid1"/>
    <dgm:cxn modelId="{F938442E-EBCF-4443-BE01-8E9D84340665}" type="presParOf" srcId="{D7719059-02EA-4100-BBF5-164E32ECB058}" destId="{9D974C55-3C22-49BF-A9FD-E576C1ABC20B}" srcOrd="0" destOrd="0" presId="urn:microsoft.com/office/officeart/2005/8/layout/pyramid1"/>
    <dgm:cxn modelId="{E9B04841-81B5-423F-A7C2-C020503F246C}" type="presParOf" srcId="{D7719059-02EA-4100-BBF5-164E32ECB058}" destId="{1E8645E0-D40D-4F2F-B8E0-E6E7B7B631F6}" srcOrd="1" destOrd="0" presId="urn:microsoft.com/office/officeart/2005/8/layout/pyramid1"/>
    <dgm:cxn modelId="{368FFA7B-417D-4986-990E-2580AE4CD76D}" type="presParOf" srcId="{CBD60760-0C61-4FDA-8C5E-16F77F817F14}" destId="{AF7BB96D-C737-4882-9B93-FE13AEFEB21F}" srcOrd="3" destOrd="0" presId="urn:microsoft.com/office/officeart/2005/8/layout/pyramid1"/>
    <dgm:cxn modelId="{8DBCB50A-3C2C-4759-A717-44AE46A520D5}" type="presParOf" srcId="{AF7BB96D-C737-4882-9B93-FE13AEFEB21F}" destId="{AA70D7D7-9FF4-46D9-A6E8-AC9E28BF3504}" srcOrd="0" destOrd="0" presId="urn:microsoft.com/office/officeart/2005/8/layout/pyramid1"/>
    <dgm:cxn modelId="{A3AE96CB-EC9A-4C13-8E49-D0B9F50323E4}" type="presParOf" srcId="{AF7BB96D-C737-4882-9B93-FE13AEFEB21F}" destId="{4636AD57-6F11-4E6F-87DF-7F8E51DD1531}" srcOrd="1" destOrd="0" presId="urn:microsoft.com/office/officeart/2005/8/layout/pyramid1"/>
    <dgm:cxn modelId="{56CC7E05-ECBB-47FA-A684-838F2A94896E}" type="presParOf" srcId="{CBD60760-0C61-4FDA-8C5E-16F77F817F14}" destId="{C204A3E4-D40A-4089-861A-FB8993F79B1A}" srcOrd="4" destOrd="0" presId="urn:microsoft.com/office/officeart/2005/8/layout/pyramid1"/>
    <dgm:cxn modelId="{8D2A22F0-8D38-4F2D-BDDA-39678A734EB6}" type="presParOf" srcId="{C204A3E4-D40A-4089-861A-FB8993F79B1A}" destId="{82ABE9C2-91FA-47ED-8E00-0B3372DA01A6}" srcOrd="0" destOrd="0" presId="urn:microsoft.com/office/officeart/2005/8/layout/pyramid1"/>
    <dgm:cxn modelId="{FFDA412E-1111-4F88-958D-D47F4B96C0CD}" type="presParOf" srcId="{C204A3E4-D40A-4089-861A-FB8993F79B1A}" destId="{719EF10E-46B3-4FFB-8C6D-1DD0FA698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932929-9B3C-4848-ACAC-110C07D14ECF}" type="doc">
      <dgm:prSet loTypeId="urn:microsoft.com/office/officeart/2009/layout/CircleArrowProcess" loCatId="process" qsTypeId="urn:microsoft.com/office/officeart/2005/8/quickstyle/simple1" qsCatId="simple" csTypeId="urn:microsoft.com/office/officeart/2005/8/colors/accent1_2" csCatId="accent1" phldr="0"/>
      <dgm:spPr/>
      <dgm:t>
        <a:bodyPr/>
        <a:lstStyle/>
        <a:p>
          <a:endParaRPr lang="en-PH"/>
        </a:p>
      </dgm:t>
    </dgm:pt>
    <dgm:pt modelId="{459D4DF3-127A-439D-A70D-D8F822B98058}">
      <dgm:prSet phldrT="[Text]" phldr="1"/>
      <dgm:spPr/>
      <dgm:t>
        <a:bodyPr/>
        <a:lstStyle/>
        <a:p>
          <a:endParaRPr lang="en-PH" dirty="0"/>
        </a:p>
      </dgm:t>
    </dgm:pt>
    <dgm:pt modelId="{9C5EF446-64FA-48C4-B0C7-8FDFB9869419}" type="parTrans" cxnId="{9D65CEB5-910C-46FF-B781-8CD161145C2C}">
      <dgm:prSet/>
      <dgm:spPr/>
      <dgm:t>
        <a:bodyPr/>
        <a:lstStyle/>
        <a:p>
          <a:endParaRPr lang="en-PH"/>
        </a:p>
      </dgm:t>
    </dgm:pt>
    <dgm:pt modelId="{858622D4-9BA0-4C11-9F81-826AA9D033EA}" type="sibTrans" cxnId="{9D65CEB5-910C-46FF-B781-8CD161145C2C}">
      <dgm:prSet/>
      <dgm:spPr/>
      <dgm:t>
        <a:bodyPr/>
        <a:lstStyle/>
        <a:p>
          <a:endParaRPr lang="en-PH"/>
        </a:p>
      </dgm:t>
    </dgm:pt>
    <dgm:pt modelId="{69D3241F-6161-4D5E-AC7D-C4D12115C342}">
      <dgm:prSet phldrT="[Text]" phldr="1"/>
      <dgm:spPr/>
      <dgm:t>
        <a:bodyPr/>
        <a:lstStyle/>
        <a:p>
          <a:endParaRPr lang="en-PH" dirty="0"/>
        </a:p>
      </dgm:t>
    </dgm:pt>
    <dgm:pt modelId="{61C80F1A-5AE4-4A7C-8021-18A60421C5D2}" type="parTrans" cxnId="{0A032BB2-2D7D-4E39-ACF9-BC485A245460}">
      <dgm:prSet/>
      <dgm:spPr/>
      <dgm:t>
        <a:bodyPr/>
        <a:lstStyle/>
        <a:p>
          <a:endParaRPr lang="en-PH"/>
        </a:p>
      </dgm:t>
    </dgm:pt>
    <dgm:pt modelId="{A3E90081-161A-445B-8834-EF444B28BF93}" type="sibTrans" cxnId="{0A032BB2-2D7D-4E39-ACF9-BC485A245460}">
      <dgm:prSet/>
      <dgm:spPr/>
      <dgm:t>
        <a:bodyPr/>
        <a:lstStyle/>
        <a:p>
          <a:endParaRPr lang="en-PH"/>
        </a:p>
      </dgm:t>
    </dgm:pt>
    <dgm:pt modelId="{C0B9D691-DD87-4C1C-AAC7-002B67143581}">
      <dgm:prSet phldrT="[Text]" phldr="1"/>
      <dgm:spPr/>
      <dgm:t>
        <a:bodyPr/>
        <a:lstStyle/>
        <a:p>
          <a:endParaRPr lang="en-PH" dirty="0"/>
        </a:p>
      </dgm:t>
    </dgm:pt>
    <dgm:pt modelId="{6C41DD3E-E9D6-4A6A-A028-8F7A58FA20BF}" type="parTrans" cxnId="{B1B028A3-D200-4BA5-8CEE-A3F3B78DE736}">
      <dgm:prSet/>
      <dgm:spPr/>
      <dgm:t>
        <a:bodyPr/>
        <a:lstStyle/>
        <a:p>
          <a:endParaRPr lang="en-PH"/>
        </a:p>
      </dgm:t>
    </dgm:pt>
    <dgm:pt modelId="{19217816-C154-45DD-831D-FDCCD2B16396}" type="sibTrans" cxnId="{B1B028A3-D200-4BA5-8CEE-A3F3B78DE736}">
      <dgm:prSet/>
      <dgm:spPr/>
      <dgm:t>
        <a:bodyPr/>
        <a:lstStyle/>
        <a:p>
          <a:endParaRPr lang="en-PH"/>
        </a:p>
      </dgm:t>
    </dgm:pt>
    <dgm:pt modelId="{64DB6A3E-AEC0-4979-9044-5F77119462FB}" type="pres">
      <dgm:prSet presAssocID="{F8932929-9B3C-4848-ACAC-110C07D14ECF}" presName="Name0" presStyleCnt="0">
        <dgm:presLayoutVars>
          <dgm:chMax val="7"/>
          <dgm:chPref val="7"/>
          <dgm:dir/>
          <dgm:animLvl val="lvl"/>
        </dgm:presLayoutVars>
      </dgm:prSet>
      <dgm:spPr/>
    </dgm:pt>
    <dgm:pt modelId="{E7B6E38B-AEB6-4675-9032-342E863856D4}" type="pres">
      <dgm:prSet presAssocID="{459D4DF3-127A-439D-A70D-D8F822B98058}" presName="Accent1" presStyleCnt="0"/>
      <dgm:spPr/>
    </dgm:pt>
    <dgm:pt modelId="{9E54ACE7-3EF4-4E49-8533-627A23C6AA13}" type="pres">
      <dgm:prSet presAssocID="{459D4DF3-127A-439D-A70D-D8F822B98058}" presName="Accent" presStyleLbl="node1" presStyleIdx="0" presStyleCnt="3"/>
      <dgm:spPr/>
    </dgm:pt>
    <dgm:pt modelId="{5F6F9452-6F7B-49A9-B332-91748265A727}" type="pres">
      <dgm:prSet presAssocID="{459D4DF3-127A-439D-A70D-D8F822B98058}" presName="Parent1" presStyleLbl="revTx" presStyleIdx="0" presStyleCnt="3">
        <dgm:presLayoutVars>
          <dgm:chMax val="1"/>
          <dgm:chPref val="1"/>
          <dgm:bulletEnabled val="1"/>
        </dgm:presLayoutVars>
      </dgm:prSet>
      <dgm:spPr/>
    </dgm:pt>
    <dgm:pt modelId="{CBC79D28-E250-4688-AD5C-43CDFEFBAE5B}" type="pres">
      <dgm:prSet presAssocID="{69D3241F-6161-4D5E-AC7D-C4D12115C342}" presName="Accent2" presStyleCnt="0"/>
      <dgm:spPr/>
    </dgm:pt>
    <dgm:pt modelId="{CDCD9F2E-C8B0-442C-835D-2E6841236FB1}" type="pres">
      <dgm:prSet presAssocID="{69D3241F-6161-4D5E-AC7D-C4D12115C342}" presName="Accent" presStyleLbl="node1" presStyleIdx="1" presStyleCnt="3"/>
      <dgm:spPr/>
    </dgm:pt>
    <dgm:pt modelId="{6543311D-8629-4DDA-9EF9-DF9CF0E53F8E}" type="pres">
      <dgm:prSet presAssocID="{69D3241F-6161-4D5E-AC7D-C4D12115C342}" presName="Parent2" presStyleLbl="revTx" presStyleIdx="1" presStyleCnt="3">
        <dgm:presLayoutVars>
          <dgm:chMax val="1"/>
          <dgm:chPref val="1"/>
          <dgm:bulletEnabled val="1"/>
        </dgm:presLayoutVars>
      </dgm:prSet>
      <dgm:spPr/>
    </dgm:pt>
    <dgm:pt modelId="{0C533E05-6F20-4B27-95BF-8EA620866F5C}" type="pres">
      <dgm:prSet presAssocID="{C0B9D691-DD87-4C1C-AAC7-002B67143581}" presName="Accent3" presStyleCnt="0"/>
      <dgm:spPr/>
    </dgm:pt>
    <dgm:pt modelId="{A6B357BF-1AEF-4DC4-AB20-C2ADE4AB28E4}" type="pres">
      <dgm:prSet presAssocID="{C0B9D691-DD87-4C1C-AAC7-002B67143581}" presName="Accent" presStyleLbl="node1" presStyleIdx="2" presStyleCnt="3"/>
      <dgm:spPr/>
    </dgm:pt>
    <dgm:pt modelId="{EF482534-CF66-436B-89A8-B4C675C40F82}" type="pres">
      <dgm:prSet presAssocID="{C0B9D691-DD87-4C1C-AAC7-002B67143581}" presName="Parent3" presStyleLbl="revTx" presStyleIdx="2" presStyleCnt="3">
        <dgm:presLayoutVars>
          <dgm:chMax val="1"/>
          <dgm:chPref val="1"/>
          <dgm:bulletEnabled val="1"/>
        </dgm:presLayoutVars>
      </dgm:prSet>
      <dgm:spPr/>
    </dgm:pt>
  </dgm:ptLst>
  <dgm:cxnLst>
    <dgm:cxn modelId="{40EA480C-D148-4155-BF20-54E9AB463653}" type="presOf" srcId="{69D3241F-6161-4D5E-AC7D-C4D12115C342}" destId="{6543311D-8629-4DDA-9EF9-DF9CF0E53F8E}" srcOrd="0" destOrd="0" presId="urn:microsoft.com/office/officeart/2009/layout/CircleArrowProcess"/>
    <dgm:cxn modelId="{8DC06F74-0D16-4AC1-A99E-C6F51D17ED14}" type="presOf" srcId="{459D4DF3-127A-439D-A70D-D8F822B98058}" destId="{5F6F9452-6F7B-49A9-B332-91748265A727}" srcOrd="0" destOrd="0" presId="urn:microsoft.com/office/officeart/2009/layout/CircleArrowProcess"/>
    <dgm:cxn modelId="{9599C18E-46F4-454E-B020-B458B7AF0130}" type="presOf" srcId="{F8932929-9B3C-4848-ACAC-110C07D14ECF}" destId="{64DB6A3E-AEC0-4979-9044-5F77119462FB}" srcOrd="0" destOrd="0" presId="urn:microsoft.com/office/officeart/2009/layout/CircleArrowProcess"/>
    <dgm:cxn modelId="{B1B028A3-D200-4BA5-8CEE-A3F3B78DE736}" srcId="{F8932929-9B3C-4848-ACAC-110C07D14ECF}" destId="{C0B9D691-DD87-4C1C-AAC7-002B67143581}" srcOrd="2" destOrd="0" parTransId="{6C41DD3E-E9D6-4A6A-A028-8F7A58FA20BF}" sibTransId="{19217816-C154-45DD-831D-FDCCD2B16396}"/>
    <dgm:cxn modelId="{0A032BB2-2D7D-4E39-ACF9-BC485A245460}" srcId="{F8932929-9B3C-4848-ACAC-110C07D14ECF}" destId="{69D3241F-6161-4D5E-AC7D-C4D12115C342}" srcOrd="1" destOrd="0" parTransId="{61C80F1A-5AE4-4A7C-8021-18A60421C5D2}" sibTransId="{A3E90081-161A-445B-8834-EF444B28BF93}"/>
    <dgm:cxn modelId="{9D65CEB5-910C-46FF-B781-8CD161145C2C}" srcId="{F8932929-9B3C-4848-ACAC-110C07D14ECF}" destId="{459D4DF3-127A-439D-A70D-D8F822B98058}" srcOrd="0" destOrd="0" parTransId="{9C5EF446-64FA-48C4-B0C7-8FDFB9869419}" sibTransId="{858622D4-9BA0-4C11-9F81-826AA9D033EA}"/>
    <dgm:cxn modelId="{F2E253EE-568F-4875-98EA-2442EFE8E960}" type="presOf" srcId="{C0B9D691-DD87-4C1C-AAC7-002B67143581}" destId="{EF482534-CF66-436B-89A8-B4C675C40F82}" srcOrd="0" destOrd="0" presId="urn:microsoft.com/office/officeart/2009/layout/CircleArrowProcess"/>
    <dgm:cxn modelId="{7D4B0B23-8EBD-40A0-887F-BAAEDD09C735}" type="presParOf" srcId="{64DB6A3E-AEC0-4979-9044-5F77119462FB}" destId="{E7B6E38B-AEB6-4675-9032-342E863856D4}" srcOrd="0" destOrd="0" presId="urn:microsoft.com/office/officeart/2009/layout/CircleArrowProcess"/>
    <dgm:cxn modelId="{45E8F8FE-414A-4310-AD8B-141ABE993969}" type="presParOf" srcId="{E7B6E38B-AEB6-4675-9032-342E863856D4}" destId="{9E54ACE7-3EF4-4E49-8533-627A23C6AA13}" srcOrd="0" destOrd="0" presId="urn:microsoft.com/office/officeart/2009/layout/CircleArrowProcess"/>
    <dgm:cxn modelId="{214DC7CB-2E04-463D-8E5C-62BD9040A352}" type="presParOf" srcId="{64DB6A3E-AEC0-4979-9044-5F77119462FB}" destId="{5F6F9452-6F7B-49A9-B332-91748265A727}" srcOrd="1" destOrd="0" presId="urn:microsoft.com/office/officeart/2009/layout/CircleArrowProcess"/>
    <dgm:cxn modelId="{1B0285E0-3F3E-42A2-A3D3-4E236533A033}" type="presParOf" srcId="{64DB6A3E-AEC0-4979-9044-5F77119462FB}" destId="{CBC79D28-E250-4688-AD5C-43CDFEFBAE5B}" srcOrd="2" destOrd="0" presId="urn:microsoft.com/office/officeart/2009/layout/CircleArrowProcess"/>
    <dgm:cxn modelId="{2AC7996D-0333-4894-8538-F820BDEA48DD}" type="presParOf" srcId="{CBC79D28-E250-4688-AD5C-43CDFEFBAE5B}" destId="{CDCD9F2E-C8B0-442C-835D-2E6841236FB1}" srcOrd="0" destOrd="0" presId="urn:microsoft.com/office/officeart/2009/layout/CircleArrowProcess"/>
    <dgm:cxn modelId="{9A52A382-D49D-4640-8EA9-8744C2CE04C8}" type="presParOf" srcId="{64DB6A3E-AEC0-4979-9044-5F77119462FB}" destId="{6543311D-8629-4DDA-9EF9-DF9CF0E53F8E}" srcOrd="3" destOrd="0" presId="urn:microsoft.com/office/officeart/2009/layout/CircleArrowProcess"/>
    <dgm:cxn modelId="{2C5A72B6-EFF3-4125-86E1-7300E92A5841}" type="presParOf" srcId="{64DB6A3E-AEC0-4979-9044-5F77119462FB}" destId="{0C533E05-6F20-4B27-95BF-8EA620866F5C}" srcOrd="4" destOrd="0" presId="urn:microsoft.com/office/officeart/2009/layout/CircleArrowProcess"/>
    <dgm:cxn modelId="{9ACBE995-D5B0-4FCB-A76A-10E36DA2CAB1}" type="presParOf" srcId="{0C533E05-6F20-4B27-95BF-8EA620866F5C}" destId="{A6B357BF-1AEF-4DC4-AB20-C2ADE4AB28E4}" srcOrd="0" destOrd="0" presId="urn:microsoft.com/office/officeart/2009/layout/CircleArrowProcess"/>
    <dgm:cxn modelId="{4390DFBB-0C0B-48CD-BA4C-4DE57DC69D23}" type="presParOf" srcId="{64DB6A3E-AEC0-4979-9044-5F77119462FB}" destId="{EF482534-CF66-436B-89A8-B4C675C40F82}"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DDF523-3051-40A4-855D-C4EBF09B9EBD}">
      <dsp:nvSpPr>
        <dsp:cNvPr id="0" name=""/>
        <dsp:cNvSpPr/>
      </dsp:nvSpPr>
      <dsp:spPr>
        <a:xfrm>
          <a:off x="2852751" y="0"/>
          <a:ext cx="1426375" cy="1008146"/>
        </a:xfrm>
        <a:prstGeom prst="trapezoid">
          <a:avLst>
            <a:gd name="adj" fmla="val 70742"/>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PH" sz="2300" kern="1200" spc="-150" dirty="0">
              <a:solidFill>
                <a:schemeClr val="accent2"/>
              </a:solidFill>
            </a:rPr>
            <a:t>,</a:t>
          </a:r>
        </a:p>
      </dsp:txBody>
      <dsp:txXfrm>
        <a:off x="2852751" y="0"/>
        <a:ext cx="1426375" cy="1008146"/>
      </dsp:txXfrm>
    </dsp:sp>
    <dsp:sp modelId="{06F3604B-AC70-4616-BD8C-A37ADD66126D}">
      <dsp:nvSpPr>
        <dsp:cNvPr id="0" name=""/>
        <dsp:cNvSpPr/>
      </dsp:nvSpPr>
      <dsp:spPr>
        <a:xfrm>
          <a:off x="2139563" y="1008146"/>
          <a:ext cx="2852751" cy="1008146"/>
        </a:xfrm>
        <a:prstGeom prst="trapezoid">
          <a:avLst>
            <a:gd name="adj" fmla="val 70742"/>
          </a:avLst>
        </a:prstGeom>
        <a:solidFill>
          <a:schemeClr val="accent2">
            <a:hueOff val="-2713181"/>
            <a:satOff val="-6080"/>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PH" sz="2300" kern="1200" dirty="0">
              <a:solidFill>
                <a:schemeClr val="bg1"/>
              </a:solidFill>
            </a:rPr>
            <a:t>Manufacturing</a:t>
          </a:r>
        </a:p>
      </dsp:txBody>
      <dsp:txXfrm>
        <a:off x="2638794" y="1008146"/>
        <a:ext cx="1854288" cy="1008146"/>
      </dsp:txXfrm>
    </dsp:sp>
    <dsp:sp modelId="{9D974C55-3C22-49BF-A9FD-E576C1ABC20B}">
      <dsp:nvSpPr>
        <dsp:cNvPr id="0" name=""/>
        <dsp:cNvSpPr/>
      </dsp:nvSpPr>
      <dsp:spPr>
        <a:xfrm>
          <a:off x="1426375" y="2016293"/>
          <a:ext cx="4279126" cy="1008146"/>
        </a:xfrm>
        <a:prstGeom prst="trapezoid">
          <a:avLst>
            <a:gd name="adj" fmla="val 70742"/>
          </a:avLst>
        </a:prstGeom>
        <a:solidFill>
          <a:schemeClr val="accent2">
            <a:hueOff val="-5426362"/>
            <a:satOff val="-12160"/>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PH" sz="2300" kern="1200" dirty="0">
              <a:solidFill>
                <a:schemeClr val="bg1"/>
              </a:solidFill>
            </a:rPr>
            <a:t>Agriculture</a:t>
          </a:r>
        </a:p>
      </dsp:txBody>
      <dsp:txXfrm>
        <a:off x="2175222" y="2016293"/>
        <a:ext cx="2781432" cy="1008146"/>
      </dsp:txXfrm>
    </dsp:sp>
    <dsp:sp modelId="{AA70D7D7-9FF4-46D9-A6E8-AC9E28BF3504}">
      <dsp:nvSpPr>
        <dsp:cNvPr id="0" name=""/>
        <dsp:cNvSpPr/>
      </dsp:nvSpPr>
      <dsp:spPr>
        <a:xfrm>
          <a:off x="713187" y="3024439"/>
          <a:ext cx="5705502" cy="1008146"/>
        </a:xfrm>
        <a:prstGeom prst="trapezoid">
          <a:avLst>
            <a:gd name="adj" fmla="val 70742"/>
          </a:avLst>
        </a:prstGeom>
        <a:solidFill>
          <a:schemeClr val="accent2">
            <a:hueOff val="-8139543"/>
            <a:satOff val="-18239"/>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PH" sz="2300" kern="1200" dirty="0">
              <a:solidFill>
                <a:schemeClr val="bg1"/>
              </a:solidFill>
            </a:rPr>
            <a:t>Tourism</a:t>
          </a:r>
        </a:p>
      </dsp:txBody>
      <dsp:txXfrm>
        <a:off x="1711650" y="3024439"/>
        <a:ext cx="3708576" cy="1008146"/>
      </dsp:txXfrm>
    </dsp:sp>
    <dsp:sp modelId="{82ABE9C2-91FA-47ED-8E00-0B3372DA01A6}">
      <dsp:nvSpPr>
        <dsp:cNvPr id="0" name=""/>
        <dsp:cNvSpPr/>
      </dsp:nvSpPr>
      <dsp:spPr>
        <a:xfrm>
          <a:off x="0" y="4032586"/>
          <a:ext cx="7131878" cy="1008146"/>
        </a:xfrm>
        <a:prstGeom prst="trapezoid">
          <a:avLst>
            <a:gd name="adj" fmla="val 70742"/>
          </a:avLst>
        </a:prstGeom>
        <a:solidFill>
          <a:schemeClr val="accent2">
            <a:hueOff val="-10852724"/>
            <a:satOff val="-24319"/>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PH" sz="2300" kern="1200" dirty="0">
              <a:solidFill>
                <a:schemeClr val="bg1"/>
              </a:solidFill>
            </a:rPr>
            <a:t>Natural Resources</a:t>
          </a:r>
        </a:p>
      </dsp:txBody>
      <dsp:txXfrm>
        <a:off x="1248078" y="4032586"/>
        <a:ext cx="4635720" cy="10081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4ACE7-3EF4-4E49-8533-627A23C6AA13}">
      <dsp:nvSpPr>
        <dsp:cNvPr id="0" name=""/>
        <dsp:cNvSpPr/>
      </dsp:nvSpPr>
      <dsp:spPr>
        <a:xfrm>
          <a:off x="3122127" y="0"/>
          <a:ext cx="2608149" cy="2608546"/>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6F9452-6F7B-49A9-B332-91748265A727}">
      <dsp:nvSpPr>
        <dsp:cNvPr id="0" name=""/>
        <dsp:cNvSpPr/>
      </dsp:nvSpPr>
      <dsp:spPr>
        <a:xfrm>
          <a:off x="3698614" y="941764"/>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endParaRPr lang="en-PH" sz="4500" kern="1200" dirty="0"/>
        </a:p>
      </dsp:txBody>
      <dsp:txXfrm>
        <a:off x="3698614" y="941764"/>
        <a:ext cx="1449298" cy="724475"/>
      </dsp:txXfrm>
    </dsp:sp>
    <dsp:sp modelId="{CDCD9F2E-C8B0-442C-835D-2E6841236FB1}">
      <dsp:nvSpPr>
        <dsp:cNvPr id="0" name=""/>
        <dsp:cNvSpPr/>
      </dsp:nvSpPr>
      <dsp:spPr>
        <a:xfrm>
          <a:off x="2397723" y="1498803"/>
          <a:ext cx="2608149" cy="2608546"/>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43311D-8629-4DDA-9EF9-DF9CF0E53F8E}">
      <dsp:nvSpPr>
        <dsp:cNvPr id="0" name=""/>
        <dsp:cNvSpPr/>
      </dsp:nvSpPr>
      <dsp:spPr>
        <a:xfrm>
          <a:off x="2977148" y="2449237"/>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endParaRPr lang="en-PH" sz="4500" kern="1200" dirty="0"/>
        </a:p>
      </dsp:txBody>
      <dsp:txXfrm>
        <a:off x="2977148" y="2449237"/>
        <a:ext cx="1449298" cy="724475"/>
      </dsp:txXfrm>
    </dsp:sp>
    <dsp:sp modelId="{A6B357BF-1AEF-4DC4-AB20-C2ADE4AB28E4}">
      <dsp:nvSpPr>
        <dsp:cNvPr id="0" name=""/>
        <dsp:cNvSpPr/>
      </dsp:nvSpPr>
      <dsp:spPr>
        <a:xfrm>
          <a:off x="3307759" y="3176964"/>
          <a:ext cx="2240804" cy="2241702"/>
        </a:xfrm>
        <a:prstGeom prst="blockArc">
          <a:avLst>
            <a:gd name="adj1" fmla="val 13500000"/>
            <a:gd name="adj2" fmla="val 108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482534-CF66-436B-89A8-B4C675C40F82}">
      <dsp:nvSpPr>
        <dsp:cNvPr id="0" name=""/>
        <dsp:cNvSpPr/>
      </dsp:nvSpPr>
      <dsp:spPr>
        <a:xfrm>
          <a:off x="3702042" y="3958878"/>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endParaRPr lang="en-PH" sz="4500" kern="1200" dirty="0"/>
        </a:p>
      </dsp:txBody>
      <dsp:txXfrm>
        <a:off x="3702042" y="3958878"/>
        <a:ext cx="1449298" cy="72447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E08F2E-5F06-4CE2-A139-452A1382A6F0}" type="datetimeFigureOut">
              <a:rPr lang="en-US"/>
              <a:t>2/15/2021</a:t>
            </a:fld>
            <a:endParaRPr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28588A-5C4E-401A-AECC-B6F63A9DE965}" type="slidenum">
              <a:rPr/>
              <a:t>‹#›</a:t>
            </a:fld>
            <a:endParaRPr dirty="0"/>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C5DC6-1594-414D-9341-ABA08739246C}" type="datetimeFigureOut">
              <a:rPr lang="en-US"/>
              <a:t>2/15/2021</a:t>
            </a:fld>
            <a:endParaRPr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42409-6A04-4DC6-AC3A-D3758287A8F2}" type="slidenum">
              <a:rPr/>
              <a:t>‹#›</a:t>
            </a:fld>
            <a:endParaRPr dirty="0"/>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dirty="0"/>
          </a:p>
        </p:txBody>
      </p:sp>
    </p:spTree>
    <p:extLst>
      <p:ext uri="{BB962C8B-B14F-4D97-AF65-F5344CB8AC3E}">
        <p14:creationId xmlns:p14="http://schemas.microsoft.com/office/powerpoint/2010/main" val="1707234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D0C0A866-12F3-2840-846B-F71FD9CCD172}" type="slidenum">
              <a:rPr lang="en-US" smtClean="0"/>
              <a:t>19</a:t>
            </a:fld>
            <a:endParaRPr lang="en-US" dirty="0"/>
          </a:p>
        </p:txBody>
      </p:sp>
    </p:spTree>
    <p:extLst>
      <p:ext uri="{BB962C8B-B14F-4D97-AF65-F5344CB8AC3E}">
        <p14:creationId xmlns:p14="http://schemas.microsoft.com/office/powerpoint/2010/main" val="1452759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D307FA-5B5B-4816-8B56-3A0EDA7F95EB}" type="slidenum">
              <a:rPr lang="en-US" smtClean="0"/>
              <a:t>21</a:t>
            </a:fld>
            <a:endParaRPr lang="en-US" dirty="0"/>
          </a:p>
        </p:txBody>
      </p:sp>
    </p:spTree>
    <p:extLst>
      <p:ext uri="{BB962C8B-B14F-4D97-AF65-F5344CB8AC3E}">
        <p14:creationId xmlns:p14="http://schemas.microsoft.com/office/powerpoint/2010/main" val="1452681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PH"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PH" sz="12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131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77542409-6A04-4DC6-AC3A-D3758287A8F2}" type="slidenum">
              <a:rPr lang="en-PH" smtClean="0"/>
              <a:t>30</a:t>
            </a:fld>
            <a:endParaRPr lang="en-PH" dirty="0"/>
          </a:p>
        </p:txBody>
      </p:sp>
    </p:spTree>
    <p:extLst>
      <p:ext uri="{BB962C8B-B14F-4D97-AF65-F5344CB8AC3E}">
        <p14:creationId xmlns:p14="http://schemas.microsoft.com/office/powerpoint/2010/main" val="748736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by Phoenix Dungeon from the Noun Project</a:t>
            </a:r>
            <a:endParaRPr lang="en-PH" dirty="0"/>
          </a:p>
        </p:txBody>
      </p:sp>
      <p:sp>
        <p:nvSpPr>
          <p:cNvPr id="4" name="Slide Number Placeholder 3"/>
          <p:cNvSpPr>
            <a:spLocks noGrp="1"/>
          </p:cNvSpPr>
          <p:nvPr>
            <p:ph type="sldNum" sz="quarter" idx="5"/>
          </p:nvPr>
        </p:nvSpPr>
        <p:spPr/>
        <p:txBody>
          <a:bodyPr/>
          <a:lstStyle/>
          <a:p>
            <a:fld id="{77542409-6A04-4DC6-AC3A-D3758287A8F2}" type="slidenum">
              <a:rPr lang="en-PH" smtClean="0"/>
              <a:t>36</a:t>
            </a:fld>
            <a:endParaRPr lang="en-PH" dirty="0"/>
          </a:p>
        </p:txBody>
      </p:sp>
    </p:spTree>
    <p:extLst>
      <p:ext uri="{BB962C8B-B14F-4D97-AF65-F5344CB8AC3E}">
        <p14:creationId xmlns:p14="http://schemas.microsoft.com/office/powerpoint/2010/main" val="2054165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77542409-6A04-4DC6-AC3A-D3758287A8F2}" type="slidenum">
              <a:rPr lang="en-PH" smtClean="0"/>
              <a:t>37</a:t>
            </a:fld>
            <a:endParaRPr lang="en-PH" dirty="0"/>
          </a:p>
        </p:txBody>
      </p:sp>
    </p:spTree>
    <p:extLst>
      <p:ext uri="{BB962C8B-B14F-4D97-AF65-F5344CB8AC3E}">
        <p14:creationId xmlns:p14="http://schemas.microsoft.com/office/powerpoint/2010/main" val="1072374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0A866-12F3-2840-846B-F71FD9CCD172}" type="slidenum">
              <a:rPr lang="en-US" smtClean="0"/>
              <a:t>39</a:t>
            </a:fld>
            <a:endParaRPr lang="en-US" dirty="0"/>
          </a:p>
        </p:txBody>
      </p:sp>
    </p:spTree>
    <p:extLst>
      <p:ext uri="{BB962C8B-B14F-4D97-AF65-F5344CB8AC3E}">
        <p14:creationId xmlns:p14="http://schemas.microsoft.com/office/powerpoint/2010/main" val="2036788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b="0" i="0" dirty="0">
                <a:solidFill>
                  <a:srgbClr val="333333"/>
                </a:solidFill>
                <a:effectLst/>
                <a:latin typeface="Calibri" panose="020F0502020204030204" pitchFamily="34" charset="0"/>
                <a:cs typeface="Calibri" panose="020F0502020204030204" pitchFamily="34" charset="0"/>
              </a:rPr>
              <a:t>Write icon by </a:t>
            </a:r>
            <a:r>
              <a:rPr lang="en-PH" sz="1200" b="0" i="0" u="none" strike="noStrike" dirty="0">
                <a:solidFill>
                  <a:srgbClr val="6D6D6D"/>
                </a:solidFill>
                <a:effectLst/>
                <a:latin typeface="Calibri" panose="020F0502020204030204" pitchFamily="34" charset="0"/>
                <a:cs typeface="Calibri" panose="020F0502020204030204" pitchFamily="34" charset="0"/>
              </a:rPr>
              <a:t>Alice Design and </a:t>
            </a:r>
            <a:r>
              <a:rPr lang="en-PH" sz="1200" b="0" i="0" dirty="0">
                <a:solidFill>
                  <a:srgbClr val="333333"/>
                </a:solidFill>
                <a:effectLst/>
                <a:latin typeface="Calibri" panose="020F0502020204030204" pitchFamily="34" charset="0"/>
                <a:cs typeface="Calibri" panose="020F0502020204030204" pitchFamily="34" charset="0"/>
              </a:rPr>
              <a:t>Guide b</a:t>
            </a:r>
            <a:r>
              <a:rPr lang="en-PH" sz="1200" b="0" i="0" dirty="0">
                <a:solidFill>
                  <a:srgbClr val="6D6D6D"/>
                </a:solidFill>
                <a:effectLst/>
                <a:latin typeface="Calibri" panose="020F0502020204030204" pitchFamily="34" charset="0"/>
                <a:cs typeface="Calibri" panose="020F0502020204030204" pitchFamily="34" charset="0"/>
              </a:rPr>
              <a:t>y </a:t>
            </a:r>
            <a:r>
              <a:rPr lang="en-PH" sz="1200" b="0" i="0" u="none" strike="noStrike" dirty="0">
                <a:solidFill>
                  <a:srgbClr val="6D6D6D"/>
                </a:solidFill>
                <a:effectLst/>
                <a:latin typeface="Calibri" panose="020F0502020204030204" pitchFamily="34" charset="0"/>
                <a:cs typeface="Calibri" panose="020F0502020204030204" pitchFamily="34" charset="0"/>
              </a:rPr>
              <a:t>Larea of the Noun Project</a:t>
            </a:r>
            <a:endParaRPr lang="en-PH" dirty="0"/>
          </a:p>
        </p:txBody>
      </p:sp>
      <p:sp>
        <p:nvSpPr>
          <p:cNvPr id="4" name="Slide Number Placeholder 3"/>
          <p:cNvSpPr>
            <a:spLocks noGrp="1"/>
          </p:cNvSpPr>
          <p:nvPr>
            <p:ph type="sldNum" sz="quarter" idx="5"/>
          </p:nvPr>
        </p:nvSpPr>
        <p:spPr/>
        <p:txBody>
          <a:bodyPr/>
          <a:lstStyle/>
          <a:p>
            <a:fld id="{77542409-6A04-4DC6-AC3A-D3758287A8F2}" type="slidenum">
              <a:rPr lang="en-PH" smtClean="0"/>
              <a:t>3</a:t>
            </a:fld>
            <a:endParaRPr lang="en-PH" dirty="0"/>
          </a:p>
        </p:txBody>
      </p:sp>
    </p:spTree>
    <p:extLst>
      <p:ext uri="{BB962C8B-B14F-4D97-AF65-F5344CB8AC3E}">
        <p14:creationId xmlns:p14="http://schemas.microsoft.com/office/powerpoint/2010/main" val="1844051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PH" dirty="0"/>
          </a:p>
        </p:txBody>
      </p:sp>
      <p:sp>
        <p:nvSpPr>
          <p:cNvPr id="4" name="Slide Number Placeholder 3"/>
          <p:cNvSpPr>
            <a:spLocks noGrp="1"/>
          </p:cNvSpPr>
          <p:nvPr>
            <p:ph type="sldNum" sz="quarter" idx="5"/>
          </p:nvPr>
        </p:nvSpPr>
        <p:spPr/>
        <p:txBody>
          <a:bodyPr/>
          <a:lstStyle/>
          <a:p>
            <a:fld id="{77542409-6A04-4DC6-AC3A-D3758287A8F2}" type="slidenum">
              <a:rPr lang="en-PH" smtClean="0"/>
              <a:t>4</a:t>
            </a:fld>
            <a:endParaRPr lang="en-PH" dirty="0"/>
          </a:p>
        </p:txBody>
      </p:sp>
    </p:spTree>
    <p:extLst>
      <p:ext uri="{BB962C8B-B14F-4D97-AF65-F5344CB8AC3E}">
        <p14:creationId xmlns:p14="http://schemas.microsoft.com/office/powerpoint/2010/main" val="1242923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77542409-6A04-4DC6-AC3A-D3758287A8F2}" type="slidenum">
              <a:rPr lang="en-PH" smtClean="0"/>
              <a:t>5</a:t>
            </a:fld>
            <a:endParaRPr lang="en-PH" dirty="0"/>
          </a:p>
        </p:txBody>
      </p:sp>
    </p:spTree>
    <p:extLst>
      <p:ext uri="{BB962C8B-B14F-4D97-AF65-F5344CB8AC3E}">
        <p14:creationId xmlns:p14="http://schemas.microsoft.com/office/powerpoint/2010/main" val="392403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Drucker, PF. 1985.  Innovation and Entrepreneurship: Practice and Principles.  Harper and Row Publishers, Inc. 277 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USAID. 2016. https://usaidlearninglab.org/lab-notes/what-thing-called-theory-change.</a:t>
            </a:r>
            <a:endParaRPr lang="en-PH"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0C0A866-12F3-2840-846B-F71FD9CCD172}" type="slidenum">
              <a:rPr lang="en-US" smtClean="0"/>
              <a:t>6</a:t>
            </a:fld>
            <a:endParaRPr lang="en-US" dirty="0"/>
          </a:p>
        </p:txBody>
      </p:sp>
    </p:spTree>
    <p:extLst>
      <p:ext uri="{BB962C8B-B14F-4D97-AF65-F5344CB8AC3E}">
        <p14:creationId xmlns:p14="http://schemas.microsoft.com/office/powerpoint/2010/main" val="238827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200" b="0" kern="1200" dirty="0">
                <a:solidFill>
                  <a:schemeClr val="tx1"/>
                </a:solidFill>
                <a:effectLst/>
                <a:latin typeface="+mn-lt"/>
                <a:ea typeface="+mn-ea"/>
                <a:cs typeface="+mn-cs"/>
              </a:rPr>
              <a:t>Huntley, B.J. and Redford, K.H. (2014). ‘Mainstreaming biodiversity in Practice: a STAP advisory document’. Global Environment Facility, Washington, DC. </a:t>
            </a:r>
            <a:endParaRPr lang="en-PH" dirty="0"/>
          </a:p>
          <a:p>
            <a:pPr marL="0" marR="0" lvl="0" indent="0" algn="l" defTabSz="914400" rtl="0" eaLnBrk="1" fontAlgn="auto" latinLnBrk="0" hangingPunct="1">
              <a:lnSpc>
                <a:spcPct val="100000"/>
              </a:lnSpc>
              <a:spcBef>
                <a:spcPts val="0"/>
              </a:spcBef>
              <a:spcAft>
                <a:spcPts val="0"/>
              </a:spcAft>
              <a:buClrTx/>
              <a:buSzTx/>
              <a:buFontTx/>
              <a:buNone/>
              <a:tabLst/>
              <a:defRPr/>
            </a:pPr>
            <a:r>
              <a:rPr lang="en-PH" sz="1200" b="0" kern="1200" dirty="0">
                <a:solidFill>
                  <a:schemeClr val="tx1"/>
                </a:solidFill>
                <a:effectLst/>
                <a:latin typeface="+mn-lt"/>
                <a:ea typeface="+mn-ea"/>
                <a:cs typeface="+mn-cs"/>
              </a:rPr>
              <a:t> </a:t>
            </a:r>
            <a:endParaRPr lang="en-PH" dirty="0"/>
          </a:p>
          <a:p>
            <a:endParaRPr lang="en-US" dirty="0"/>
          </a:p>
        </p:txBody>
      </p:sp>
      <p:sp>
        <p:nvSpPr>
          <p:cNvPr id="4" name="Slide Number Placeholder 3"/>
          <p:cNvSpPr>
            <a:spLocks noGrp="1"/>
          </p:cNvSpPr>
          <p:nvPr>
            <p:ph type="sldNum" sz="quarter" idx="5"/>
          </p:nvPr>
        </p:nvSpPr>
        <p:spPr/>
        <p:txBody>
          <a:bodyPr/>
          <a:lstStyle/>
          <a:p>
            <a:fld id="{D0C0A866-12F3-2840-846B-F71FD9CCD172}" type="slidenum">
              <a:rPr lang="en-US" smtClean="0"/>
              <a:t>7</a:t>
            </a:fld>
            <a:endParaRPr lang="en-US" dirty="0"/>
          </a:p>
        </p:txBody>
      </p:sp>
    </p:spTree>
    <p:extLst>
      <p:ext uri="{BB962C8B-B14F-4D97-AF65-F5344CB8AC3E}">
        <p14:creationId xmlns:p14="http://schemas.microsoft.com/office/powerpoint/2010/main" val="2804388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PH" dirty="0"/>
              <a:t>Inter-connectedness ----physically</a:t>
            </a:r>
            <a:r>
              <a:rPr lang="en-PH" baseline="0" dirty="0"/>
              <a:t> by water resources and habitats; ecologically by various cycles – carbon, nutrient, energy flows-; socio-culturally because of indigenous cultural practices; economically by the various uses of ecosystems goods and services e.g. water for irrigation, domestic use, etc.</a:t>
            </a:r>
          </a:p>
          <a:p>
            <a:pPr marL="171450" indent="-171450">
              <a:buFont typeface="Arial" panose="020B0604020202020204" pitchFamily="34" charset="0"/>
              <a:buChar char="•"/>
            </a:pPr>
            <a:r>
              <a:rPr lang="en-PH" baseline="0" dirty="0"/>
              <a:t>Inter-dependent – survival, loss of species, loss of livelihoods, risks and safety, others</a:t>
            </a:r>
          </a:p>
          <a:p>
            <a:pPr marL="171450" indent="-171450">
              <a:buFont typeface="Arial" panose="020B0604020202020204" pitchFamily="34" charset="0"/>
              <a:buChar char="•"/>
            </a:pPr>
            <a:r>
              <a:rPr lang="en-PH" baseline="0" dirty="0"/>
              <a:t>Yesterdays, todays, and tomorrows – all linked; posterity values</a:t>
            </a:r>
          </a:p>
          <a:p>
            <a:pPr marL="0" indent="0">
              <a:buFont typeface="Arial" panose="020B0604020202020204" pitchFamily="34" charset="0"/>
              <a:buNone/>
            </a:pPr>
            <a:endParaRPr lang="en-PH" baseline="0" dirty="0"/>
          </a:p>
          <a:p>
            <a:pPr marL="0" indent="0">
              <a:buFont typeface="Arial" panose="020B0604020202020204" pitchFamily="34" charset="0"/>
              <a:buNone/>
            </a:pPr>
            <a:endParaRPr lang="en-PH" baseline="0" dirty="0"/>
          </a:p>
          <a:p>
            <a:pPr marL="171450" indent="-171450">
              <a:buFont typeface="Arial" panose="020B0604020202020204" pitchFamily="34" charset="0"/>
              <a:buChar char="•"/>
            </a:pPr>
            <a:endParaRPr lang="en-PH" baseline="0" dirty="0"/>
          </a:p>
          <a:p>
            <a:endParaRPr lang="en-PH"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7A68C-DCBF-4409-AE8A-144E339F8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6813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PH" dirty="0"/>
              <a:t>Ecosystem Goods</a:t>
            </a:r>
          </a:p>
          <a:p>
            <a:pPr marL="171450" indent="-171450">
              <a:buFont typeface="Arial" panose="020B0604020202020204" pitchFamily="34" charset="0"/>
              <a:buChar char="•"/>
            </a:pPr>
            <a:r>
              <a:rPr lang="en-PH" dirty="0"/>
              <a:t>Non-renewable</a:t>
            </a:r>
          </a:p>
          <a:p>
            <a:pPr marL="171450" indent="-171450">
              <a:buFont typeface="Arial" panose="020B0604020202020204" pitchFamily="34" charset="0"/>
              <a:buChar char="•"/>
            </a:pPr>
            <a:r>
              <a:rPr lang="en-PH" dirty="0"/>
              <a:t>Rocks and minerals</a:t>
            </a:r>
          </a:p>
          <a:p>
            <a:pPr marL="171450" indent="-171450">
              <a:buFont typeface="Arial" panose="020B0604020202020204" pitchFamily="34" charset="0"/>
              <a:buChar char="•"/>
            </a:pPr>
            <a:r>
              <a:rPr lang="en-PH" dirty="0"/>
              <a:t>Fossil fuels</a:t>
            </a:r>
          </a:p>
          <a:p>
            <a:pPr marL="171450" indent="-171450">
              <a:buFont typeface="Arial" panose="020B0604020202020204" pitchFamily="34" charset="0"/>
              <a:buChar char="•"/>
            </a:pPr>
            <a:r>
              <a:rPr lang="en-PH" dirty="0"/>
              <a:t>Renewable</a:t>
            </a:r>
          </a:p>
          <a:p>
            <a:pPr marL="171450" indent="-171450">
              <a:buFont typeface="Arial" panose="020B0604020202020204" pitchFamily="34" charset="0"/>
              <a:buChar char="•"/>
            </a:pPr>
            <a:r>
              <a:rPr lang="en-PH" dirty="0"/>
              <a:t>Wildlife and fish (food, furs, viewing(</a:t>
            </a:r>
          </a:p>
          <a:p>
            <a:pPr marL="171450" indent="-171450">
              <a:buFont typeface="Arial" panose="020B0604020202020204" pitchFamily="34" charset="0"/>
              <a:buChar char="•"/>
            </a:pPr>
            <a:r>
              <a:rPr lang="en-PH" dirty="0"/>
              <a:t>Plants (food, fiber, fuel, medicinal herbs)</a:t>
            </a:r>
          </a:p>
          <a:p>
            <a:pPr marL="171450" indent="-171450">
              <a:buFont typeface="Arial" panose="020B0604020202020204" pitchFamily="34" charset="0"/>
              <a:buChar char="•"/>
            </a:pPr>
            <a:r>
              <a:rPr lang="en-PH" dirty="0"/>
              <a:t>Water</a:t>
            </a:r>
          </a:p>
          <a:p>
            <a:pPr marL="171450" indent="-171450">
              <a:buFont typeface="Arial" panose="020B0604020202020204" pitchFamily="34" charset="0"/>
              <a:buChar char="•"/>
            </a:pPr>
            <a:r>
              <a:rPr lang="en-PH" dirty="0"/>
              <a:t>Air</a:t>
            </a:r>
          </a:p>
          <a:p>
            <a:pPr marL="171450" indent="-171450">
              <a:buFont typeface="Arial" panose="020B0604020202020204" pitchFamily="34" charset="0"/>
              <a:buChar char="•"/>
            </a:pPr>
            <a:r>
              <a:rPr lang="en-PH" dirty="0"/>
              <a:t>Soils</a:t>
            </a:r>
          </a:p>
          <a:p>
            <a:pPr marL="171450" indent="-171450">
              <a:buFont typeface="Arial" panose="020B0604020202020204" pitchFamily="34" charset="0"/>
              <a:buChar char="•"/>
            </a:pPr>
            <a:r>
              <a:rPr lang="en-PH" dirty="0"/>
              <a:t>Recreation, aesthetic (e.g., landscape beauty), and educational opportunities</a:t>
            </a:r>
          </a:p>
          <a:p>
            <a:pPr marL="171450" indent="-171450">
              <a:buFont typeface="Arial" panose="020B0604020202020204" pitchFamily="34" charset="0"/>
              <a:buChar char="•"/>
            </a:pPr>
            <a:r>
              <a:rPr lang="en-PH" dirty="0"/>
              <a:t>Ecosystem Services</a:t>
            </a:r>
          </a:p>
          <a:p>
            <a:pPr marL="171450" indent="-171450">
              <a:buFont typeface="Arial" panose="020B0604020202020204" pitchFamily="34" charset="0"/>
              <a:buChar char="•"/>
            </a:pPr>
            <a:r>
              <a:rPr lang="en-PH" dirty="0"/>
              <a:t>Purification of air and water (detoxification and decomposition of wastes</a:t>
            </a:r>
          </a:p>
          <a:p>
            <a:pPr marL="171450" indent="-171450">
              <a:buFont typeface="Arial" panose="020B0604020202020204" pitchFamily="34" charset="0"/>
              <a:buChar char="•"/>
            </a:pPr>
            <a:r>
              <a:rPr lang="en-PH" dirty="0"/>
              <a:t>Translocation of nutrients</a:t>
            </a:r>
          </a:p>
          <a:p>
            <a:pPr marL="171450" indent="-171450">
              <a:buFont typeface="Arial" panose="020B0604020202020204" pitchFamily="34" charset="0"/>
              <a:buChar char="•"/>
            </a:pPr>
            <a:r>
              <a:rPr lang="en-PH" dirty="0"/>
              <a:t>Maintenance and renewal of soil and soil fertility</a:t>
            </a:r>
          </a:p>
          <a:p>
            <a:pPr marL="171450" indent="-171450">
              <a:buFont typeface="Arial" panose="020B0604020202020204" pitchFamily="34" charset="0"/>
              <a:buChar char="•"/>
            </a:pPr>
            <a:r>
              <a:rPr lang="en-PH" dirty="0"/>
              <a:t>Pollination of crops and natural vegetation</a:t>
            </a:r>
          </a:p>
          <a:p>
            <a:pPr marL="171450" indent="-171450">
              <a:buFont typeface="Arial" panose="020B0604020202020204" pitchFamily="34" charset="0"/>
              <a:buChar char="•"/>
            </a:pPr>
            <a:r>
              <a:rPr lang="en-PH" dirty="0"/>
              <a:t>Dispersal of seeds</a:t>
            </a:r>
          </a:p>
          <a:p>
            <a:pPr marL="171450" indent="-171450">
              <a:buFont typeface="Arial" panose="020B0604020202020204" pitchFamily="34" charset="0"/>
              <a:buChar char="•"/>
            </a:pPr>
            <a:r>
              <a:rPr lang="en-PH" dirty="0"/>
              <a:t>Maintenance of regional precipitation patterns</a:t>
            </a:r>
          </a:p>
          <a:p>
            <a:pPr marL="171450" indent="-171450">
              <a:buFont typeface="Arial" panose="020B0604020202020204" pitchFamily="34" charset="0"/>
              <a:buChar char="•"/>
            </a:pPr>
            <a:r>
              <a:rPr lang="en-PH" dirty="0"/>
              <a:t>Erosion control</a:t>
            </a:r>
          </a:p>
          <a:p>
            <a:pPr marL="171450" indent="-171450">
              <a:buFont typeface="Arial" panose="020B0604020202020204" pitchFamily="34" charset="0"/>
              <a:buChar char="•"/>
            </a:pPr>
            <a:r>
              <a:rPr lang="en-PH" dirty="0"/>
              <a:t>Maintenance of habitats for plants and animals</a:t>
            </a:r>
          </a:p>
          <a:p>
            <a:pPr marL="171450" indent="-171450">
              <a:buFont typeface="Arial" panose="020B0604020202020204" pitchFamily="34" charset="0"/>
              <a:buChar char="•"/>
            </a:pPr>
            <a:r>
              <a:rPr lang="en-PH" dirty="0"/>
              <a:t>Control of pests affecting plants or animals (including humans)</a:t>
            </a:r>
          </a:p>
          <a:p>
            <a:pPr marL="171450" indent="-171450">
              <a:buFont typeface="Arial" panose="020B0604020202020204" pitchFamily="34" charset="0"/>
              <a:buChar char="•"/>
            </a:pPr>
            <a:r>
              <a:rPr lang="en-PH" dirty="0"/>
              <a:t>Protection from the sun’s harmful UV Rays</a:t>
            </a:r>
          </a:p>
          <a:p>
            <a:pPr marL="171450" indent="-171450">
              <a:buFont typeface="Arial" panose="020B0604020202020204" pitchFamily="34" charset="0"/>
              <a:buChar char="•"/>
            </a:pPr>
            <a:r>
              <a:rPr lang="en-PH" dirty="0"/>
              <a:t>Partial stabilization of climate</a:t>
            </a:r>
          </a:p>
          <a:p>
            <a:pPr marL="171450" indent="-171450">
              <a:buFont typeface="Arial" panose="020B0604020202020204" pitchFamily="34" charset="0"/>
              <a:buChar char="•"/>
            </a:pPr>
            <a:r>
              <a:rPr lang="en-PH" dirty="0"/>
              <a:t>Moderation of temperature extremes and the force of winds and waves</a:t>
            </a:r>
          </a:p>
          <a:p>
            <a:pPr marL="171450" indent="-171450">
              <a:buFont typeface="Arial" panose="020B0604020202020204" pitchFamily="34" charset="0"/>
              <a:buChar char="•"/>
            </a:pPr>
            <a:r>
              <a:rPr lang="en-PH" dirty="0"/>
              <a:t>Mitigation of floods and droughts </a:t>
            </a:r>
          </a:p>
        </p:txBody>
      </p:sp>
      <p:sp>
        <p:nvSpPr>
          <p:cNvPr id="4" name="Slide Number Placeholder 3"/>
          <p:cNvSpPr>
            <a:spLocks noGrp="1"/>
          </p:cNvSpPr>
          <p:nvPr>
            <p:ph type="sldNum" sz="quarter" idx="5"/>
          </p:nvPr>
        </p:nvSpPr>
        <p:spPr/>
        <p:txBody>
          <a:bodyPr/>
          <a:lstStyle/>
          <a:p>
            <a:fld id="{77542409-6A04-4DC6-AC3A-D3758287A8F2}" type="slidenum">
              <a:rPr lang="en-PH" smtClean="0"/>
              <a:t>13</a:t>
            </a:fld>
            <a:endParaRPr lang="en-PH" dirty="0"/>
          </a:p>
        </p:txBody>
      </p:sp>
    </p:spTree>
    <p:extLst>
      <p:ext uri="{BB962C8B-B14F-4D97-AF65-F5344CB8AC3E}">
        <p14:creationId xmlns:p14="http://schemas.microsoft.com/office/powerpoint/2010/main" val="2801821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Free access and unrestricted demand for a finite resource ultimately</a:t>
            </a:r>
            <a:r>
              <a:rPr lang="en-US" baseline="0" dirty="0"/>
              <a:t> dooms the resource through overexploitation. This occurs because the benefits of overexploitation accrue to individuals who are motivated to maximize his use of the resource while the cost of exploitation is distributed to all who uses the resource. That is, the individual benefits but the group pays for its use, extraction and consequences (Garett Hardin 1968)</a:t>
            </a:r>
            <a:endParaRPr lang="en-US"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A9AE96EB-B68A-B54C-9362-02D6BE1B3C08}" type="slidenum">
              <a:rPr lang="en-US" smtClean="0"/>
              <a:t>17</a:t>
            </a:fld>
            <a:endParaRPr lang="en-US" dirty="0"/>
          </a:p>
        </p:txBody>
      </p:sp>
    </p:spTree>
    <p:extLst>
      <p:ext uri="{BB962C8B-B14F-4D97-AF65-F5344CB8AC3E}">
        <p14:creationId xmlns:p14="http://schemas.microsoft.com/office/powerpoint/2010/main" val="381859528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1466124" y="-45720"/>
            <a:ext cx="5607073"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ctrTitle"/>
          </p:nvPr>
        </p:nvSpPr>
        <p:spPr>
          <a:xfrm>
            <a:off x="1640264" y="2973986"/>
            <a:ext cx="5279009" cy="2387600"/>
          </a:xfrm>
        </p:spPr>
        <p:txBody>
          <a:bodyPr anchor="b">
            <a:normAutofit/>
          </a:bodyPr>
          <a:lstStyle>
            <a:lvl1pPr algn="l">
              <a:lnSpc>
                <a:spcPct val="90000"/>
              </a:lnSpc>
              <a:defRPr sz="4800">
                <a:solidFill>
                  <a:schemeClr val="bg1"/>
                </a:solidFill>
              </a:defRPr>
            </a:lvl1pPr>
          </a:lstStyle>
          <a:p>
            <a:r>
              <a:rPr lang="en-US" dirty="0"/>
              <a:t>Click to edit Master title style</a:t>
            </a:r>
            <a:endParaRPr dirty="0"/>
          </a:p>
        </p:txBody>
      </p:sp>
      <p:sp>
        <p:nvSpPr>
          <p:cNvPr id="3" name="Subtitle 2"/>
          <p:cNvSpPr>
            <a:spLocks noGrp="1"/>
          </p:cNvSpPr>
          <p:nvPr>
            <p:ph type="subTitle" idx="1"/>
          </p:nvPr>
        </p:nvSpPr>
        <p:spPr>
          <a:xfrm>
            <a:off x="1640264" y="5336174"/>
            <a:ext cx="5279009"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contrast="38000"/>
                    </a14:imgEffect>
                  </a14:imgLayer>
                </a14:imgProps>
              </a:ext>
              <a:ext uri="{28A0092B-C50C-407E-A947-70E740481C1C}">
                <a14:useLocalDpi xmlns:a14="http://schemas.microsoft.com/office/drawing/2010/main" val="0"/>
              </a:ext>
            </a:extLst>
          </a:blip>
          <a:srcRect l="13066" r="3910" b="28353"/>
          <a:stretch/>
        </p:blipFill>
        <p:spPr>
          <a:xfrm>
            <a:off x="-1" y="2389123"/>
            <a:ext cx="1365589" cy="350875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p:blipFill>
        <p:spPr>
          <a:xfrm>
            <a:off x="7173732" y="2389122"/>
            <a:ext cx="1888102" cy="350875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p:blipFill>
        <p:spPr>
          <a:xfrm>
            <a:off x="9162368" y="2387087"/>
            <a:ext cx="3029632" cy="3510792"/>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dirty="0"/>
          </a:p>
        </p:txBody>
      </p:sp>
      <p:sp>
        <p:nvSpPr>
          <p:cNvPr id="4" name="Date Placeholder 3"/>
          <p:cNvSpPr>
            <a:spLocks noGrp="1"/>
          </p:cNvSpPr>
          <p:nvPr>
            <p:ph type="dt" sz="half" idx="10"/>
          </p:nvPr>
        </p:nvSpPr>
        <p:spPr/>
        <p:txBody>
          <a:bodyPr/>
          <a:lstStyle/>
          <a:p>
            <a:fld id="{C9B55A74-0919-413E-865C-E0E8D1722ED7}" type="datetime1">
              <a:rPr lang="en-US" smtClean="0"/>
              <a:pPr/>
              <a:t>2/15/2021</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dirty="0"/>
          </a:p>
        </p:txBody>
      </p:sp>
      <p:sp>
        <p:nvSpPr>
          <p:cNvPr id="4" name="Date Placeholder 3"/>
          <p:cNvSpPr>
            <a:spLocks noGrp="1"/>
          </p:cNvSpPr>
          <p:nvPr>
            <p:ph type="dt" sz="half" idx="10"/>
          </p:nvPr>
        </p:nvSpPr>
        <p:spPr/>
        <p:txBody>
          <a:bodyPr/>
          <a:lstStyle/>
          <a:p>
            <a:fld id="{25BFE46A-5893-4F80-829A-F37AF8AAC03B}" type="datetime1">
              <a:rPr lang="en-US" smtClean="0"/>
              <a:pPr/>
              <a:t>2/15/2021</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en-US" dirty="0"/>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dirty="0"/>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6F8D457E-1A01-410A-8566-C3BDD876CD6A}" type="slidenum">
              <a:rPr lang="en-US"/>
              <a:pPr/>
              <a:t>‹#›</a:t>
            </a:fld>
            <a:endParaRPr lang="en-US" dirty="0"/>
          </a:p>
        </p:txBody>
      </p:sp>
    </p:spTree>
    <p:extLst>
      <p:ext uri="{BB962C8B-B14F-4D97-AF65-F5344CB8AC3E}">
        <p14:creationId xmlns:p14="http://schemas.microsoft.com/office/powerpoint/2010/main" val="2668903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dirty="0"/>
          </a:p>
        </p:txBody>
      </p:sp>
      <p:sp>
        <p:nvSpPr>
          <p:cNvPr id="4" name="Date Placeholder 3"/>
          <p:cNvSpPr>
            <a:spLocks noGrp="1"/>
          </p:cNvSpPr>
          <p:nvPr>
            <p:ph type="dt" sz="half" idx="10"/>
          </p:nvPr>
        </p:nvSpPr>
        <p:spPr/>
        <p:txBody>
          <a:bodyPr/>
          <a:lstStyle/>
          <a:p>
            <a:fld id="{6DD1B487-36FD-4CED-B07A-1A81FC6540B1}" type="datetime1">
              <a:rPr lang="en-US" smtClean="0"/>
              <a:pPr/>
              <a:t>2/15/2021</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Picture 8" descr="Wave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Slide Number Placeholder 6"/>
          <p:cNvSpPr>
            <a:spLocks noGrp="1"/>
          </p:cNvSpPr>
          <p:nvPr>
            <p:ph type="sldNum" sz="quarter" idx="12"/>
          </p:nvPr>
        </p:nvSpPr>
        <p:spPr/>
        <p:txBody>
          <a:bodyPr/>
          <a:lstStyle/>
          <a:p>
            <a:fld id="{9CD8D479-8942-46E8-A226-A4E01F7A105C}" type="slidenum">
              <a:rPr/>
              <a:t>‹#›</a:t>
            </a:fld>
            <a:endParaRPr dirty="0"/>
          </a:p>
        </p:txBody>
      </p:sp>
      <p:sp>
        <p:nvSpPr>
          <p:cNvPr id="5" name="Date Placeholder 4"/>
          <p:cNvSpPr>
            <a:spLocks noGrp="1"/>
          </p:cNvSpPr>
          <p:nvPr>
            <p:ph type="dt" sz="half" idx="10"/>
          </p:nvPr>
        </p:nvSpPr>
        <p:spPr/>
        <p:txBody>
          <a:bodyPr/>
          <a:lstStyle/>
          <a:p>
            <a:fld id="{93A66BA0-BF77-43AC-894A-20AD8220B887}" type="datetime1">
              <a:rPr lang="en-US" smtClean="0"/>
              <a:pPr/>
              <a:t>2/15/2021</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Slide Number Placeholder 8"/>
          <p:cNvSpPr>
            <a:spLocks noGrp="1"/>
          </p:cNvSpPr>
          <p:nvPr>
            <p:ph type="sldNum" sz="quarter" idx="12"/>
          </p:nvPr>
        </p:nvSpPr>
        <p:spPr/>
        <p:txBody>
          <a:bodyPr/>
          <a:lstStyle/>
          <a:p>
            <a:fld id="{9CD8D479-8942-46E8-A226-A4E01F7A105C}" type="slidenum">
              <a:rPr/>
              <a:t>‹#›</a:t>
            </a:fld>
            <a:endParaRPr dirty="0"/>
          </a:p>
        </p:txBody>
      </p:sp>
      <p:sp>
        <p:nvSpPr>
          <p:cNvPr id="7" name="Date Placeholder 6"/>
          <p:cNvSpPr>
            <a:spLocks noGrp="1"/>
          </p:cNvSpPr>
          <p:nvPr>
            <p:ph type="dt" sz="half" idx="10"/>
          </p:nvPr>
        </p:nvSpPr>
        <p:spPr/>
        <p:txBody>
          <a:bodyPr/>
          <a:lstStyle/>
          <a:p>
            <a:fld id="{94C81B4D-F060-418E-A958-B2BDC1A258F8}" type="datetime1">
              <a:rPr lang="en-US" smtClean="0"/>
              <a:pPr/>
              <a:t>2/15/2021</a:t>
            </a:fld>
            <a:endParaRPr lang="en-US" dirty="0"/>
          </a:p>
        </p:txBody>
      </p:sp>
      <p:sp>
        <p:nvSpPr>
          <p:cNvPr id="8" name="Footer Placeholder 7"/>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dirty="0"/>
          </a:p>
        </p:txBody>
      </p:sp>
      <p:sp>
        <p:nvSpPr>
          <p:cNvPr id="3" name="Date Placeholder 2"/>
          <p:cNvSpPr>
            <a:spLocks noGrp="1"/>
          </p:cNvSpPr>
          <p:nvPr>
            <p:ph type="dt" sz="half" idx="10"/>
          </p:nvPr>
        </p:nvSpPr>
        <p:spPr/>
        <p:txBody>
          <a:bodyPr/>
          <a:lstStyle/>
          <a:p>
            <a:fld id="{9386AC23-C97B-41FB-9B89-C7FE0FB631CA}" type="datetime1">
              <a:rPr lang="en-US" smtClean="0"/>
              <a:pPr/>
              <a:t>2/15/2021</a:t>
            </a:fld>
            <a:endParaRPr lang="en-US" dirty="0"/>
          </a:p>
        </p:txBody>
      </p:sp>
      <p:sp>
        <p:nvSpPr>
          <p:cNvPr id="4" name="Footer Placeholder 3"/>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dirty="0"/>
          </a:p>
        </p:txBody>
      </p:sp>
      <p:sp>
        <p:nvSpPr>
          <p:cNvPr id="2" name="Date Placeholder 1"/>
          <p:cNvSpPr>
            <a:spLocks noGrp="1"/>
          </p:cNvSpPr>
          <p:nvPr>
            <p:ph type="dt" sz="half" idx="10"/>
          </p:nvPr>
        </p:nvSpPr>
        <p:spPr/>
        <p:txBody>
          <a:bodyPr/>
          <a:lstStyle/>
          <a:p>
            <a:fld id="{C81B9673-AC7F-4F1F-84E4-F0E5EAAE106D}" type="datetime1">
              <a:rPr lang="en-US" smtClean="0"/>
              <a:pPr/>
              <a:t>2/15/2021</a:t>
            </a:fld>
            <a:endParaRPr lang="en-US" dirty="0"/>
          </a:p>
        </p:txBody>
      </p:sp>
      <p:sp>
        <p:nvSpPr>
          <p:cNvPr id="3" name="Footer Placeholder 2"/>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dirty="0"/>
          </a:p>
        </p:txBody>
      </p:sp>
      <p:sp>
        <p:nvSpPr>
          <p:cNvPr id="5" name="Date Placeholder 4"/>
          <p:cNvSpPr>
            <a:spLocks noGrp="1"/>
          </p:cNvSpPr>
          <p:nvPr>
            <p:ph type="dt" sz="half" idx="10"/>
          </p:nvPr>
        </p:nvSpPr>
        <p:spPr/>
        <p:txBody>
          <a:bodyPr/>
          <a:lstStyle/>
          <a:p>
            <a:fld id="{BA2A3310-D664-4933-9402-AB5DB0887727}" type="datetime1">
              <a:rPr lang="en-US" smtClean="0"/>
              <a:pPr/>
              <a:t>2/15/2021</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5" y="919616"/>
            <a:ext cx="4155622" cy="2532888"/>
          </a:xfrm>
        </p:spPr>
        <p:txBody>
          <a:bodyPr anchor="b"/>
          <a:lstStyle>
            <a:lvl1pPr>
              <a:defRPr sz="3200"/>
            </a:lvl1pPr>
          </a:lstStyle>
          <a:p>
            <a:r>
              <a:rPr lang="en-US"/>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6682435" y="3502152"/>
            <a:ext cx="4155622" cy="2479547"/>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dirty="0"/>
          </a:p>
        </p:txBody>
      </p:sp>
      <p:sp>
        <p:nvSpPr>
          <p:cNvPr id="5" name="Date Placeholder 4"/>
          <p:cNvSpPr>
            <a:spLocks noGrp="1"/>
          </p:cNvSpPr>
          <p:nvPr>
            <p:ph type="dt" sz="half" idx="10"/>
          </p:nvPr>
        </p:nvSpPr>
        <p:spPr/>
        <p:txBody>
          <a:bodyPr/>
          <a:lstStyle/>
          <a:p>
            <a:fld id="{E1447A63-5E3D-469C-A0D1-119323F4F95E}" type="datetime1">
              <a:rPr lang="en-US" smtClean="0"/>
              <a:pPr/>
              <a:t>2/15/2021</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dirty="0"/>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E56E745-E731-42F7-BC46-83DD513FC98F}" type="datetime1">
              <a:rPr lang="en-US" smtClean="0"/>
              <a:pPr/>
              <a:t>2/15/2021</a:t>
            </a:fld>
            <a:endParaRPr lang="en-US" dirty="0"/>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dirty="0"/>
              <a:t>Add a footer</a:t>
            </a:r>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5.wdp"/><Relationship Id="rId18" Type="http://schemas.openxmlformats.org/officeDocument/2006/relationships/image" Target="../media/image16.png"/><Relationship Id="rId3" Type="http://schemas.openxmlformats.org/officeDocument/2006/relationships/image" Target="../media/image7.png"/><Relationship Id="rId21" Type="http://schemas.openxmlformats.org/officeDocument/2006/relationships/image" Target="../media/image17.png"/><Relationship Id="rId7" Type="http://schemas.microsoft.com/office/2007/relationships/hdphoto" Target="../media/hdphoto2.wdp"/><Relationship Id="rId12" Type="http://schemas.openxmlformats.org/officeDocument/2006/relationships/image" Target="../media/image13.png"/><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15.png"/><Relationship Id="rId20"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microsoft.com/office/2007/relationships/hdphoto" Target="../media/hdphoto4.wdp"/><Relationship Id="rId5" Type="http://schemas.openxmlformats.org/officeDocument/2006/relationships/image" Target="../media/image9.png"/><Relationship Id="rId15" Type="http://schemas.microsoft.com/office/2007/relationships/hdphoto" Target="../media/hdphoto6.wdp"/><Relationship Id="rId10" Type="http://schemas.openxmlformats.org/officeDocument/2006/relationships/image" Target="../media/image12.png"/><Relationship Id="rId19" Type="http://schemas.microsoft.com/office/2007/relationships/hdphoto" Target="../media/hdphoto8.wdp"/><Relationship Id="rId4" Type="http://schemas.openxmlformats.org/officeDocument/2006/relationships/image" Target="../media/image8.png"/><Relationship Id="rId9" Type="http://schemas.microsoft.com/office/2007/relationships/hdphoto" Target="../media/hdphoto3.wdp"/><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3.gif"/></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microsoft.com/office/2007/relationships/hdphoto" Target="../media/hdphoto9.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11" Type="http://schemas.microsoft.com/office/2007/relationships/hdphoto" Target="../media/hdphoto11.wdp"/><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image" Target="../media/image19.png"/><Relationship Id="rId9" Type="http://schemas.microsoft.com/office/2007/relationships/hdphoto" Target="../media/hdphoto10.wdp"/></Relationships>
</file>

<file path=ppt/slides/_rels/slide4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0135" y="2308252"/>
            <a:ext cx="5439266" cy="2387600"/>
          </a:xfrm>
          <a:ln>
            <a:noFill/>
          </a:ln>
        </p:spPr>
        <p:txBody>
          <a:bodyPr>
            <a:noAutofit/>
          </a:bodyPr>
          <a:lstStyle/>
          <a:p>
            <a:r>
              <a:rPr lang="en-US" sz="3200" b="1" dirty="0">
                <a:latin typeface="+mn-lt"/>
                <a:ea typeface="Calibri" panose="020F0502020204030204" pitchFamily="34" charset="0"/>
                <a:cs typeface="Times New Roman" panose="02020603050405020304" pitchFamily="18" charset="0"/>
              </a:rPr>
              <a:t>UPDATE: Consultancy’s Preliminary Findings, Conclusions, and Implications for R2R Mainstreaming</a:t>
            </a:r>
            <a:r>
              <a:rPr lang="en-GB" sz="3200" b="1" dirty="0">
                <a:latin typeface="+mn-lt"/>
              </a:rPr>
              <a:t> </a:t>
            </a:r>
            <a:endParaRPr lang="en-US" sz="3200" b="1" dirty="0">
              <a:latin typeface="+mn-lt"/>
            </a:endParaRPr>
          </a:p>
        </p:txBody>
      </p:sp>
      <p:sp>
        <p:nvSpPr>
          <p:cNvPr id="3" name="Subtitle 2"/>
          <p:cNvSpPr>
            <a:spLocks noGrp="1"/>
          </p:cNvSpPr>
          <p:nvPr>
            <p:ph type="subTitle" idx="1"/>
          </p:nvPr>
        </p:nvSpPr>
        <p:spPr>
          <a:xfrm>
            <a:off x="1552252" y="4651248"/>
            <a:ext cx="5439266" cy="448056"/>
          </a:xfrm>
          <a:ln>
            <a:noFill/>
          </a:ln>
        </p:spPr>
        <p:txBody>
          <a:bodyPr>
            <a:noAutofit/>
          </a:bodyPr>
          <a:lstStyle/>
          <a:p>
            <a:r>
              <a:rPr lang="en-PH" i="1" dirty="0">
                <a:latin typeface="Gill Sans MT" panose="020B0502020104020203" pitchFamily="34" charset="77"/>
              </a:rPr>
              <a:t>Ridge to Reef - Testing the Integration of Water, Land, Forest &amp; Coastal Management to Preserve Ecosystem Services, Store Carbon, Improve Climate Resilience and Sustain Livelihoods in Pacific Island Countries</a:t>
            </a:r>
            <a:endParaRPr lang="en-US" dirty="0"/>
          </a:p>
        </p:txBody>
      </p:sp>
      <p:sp>
        <p:nvSpPr>
          <p:cNvPr id="4" name="Title 1">
            <a:extLst>
              <a:ext uri="{FF2B5EF4-FFF2-40B4-BE49-F238E27FC236}">
                <a16:creationId xmlns:a16="http://schemas.microsoft.com/office/drawing/2014/main" id="{5B861F65-2A97-49D6-B336-1DC8A3FA92C7}"/>
              </a:ext>
            </a:extLst>
          </p:cNvPr>
          <p:cNvSpPr txBox="1">
            <a:spLocks/>
          </p:cNvSpPr>
          <p:nvPr/>
        </p:nvSpPr>
        <p:spPr>
          <a:xfrm>
            <a:off x="739739" y="2223916"/>
            <a:ext cx="11116638" cy="194181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a:solidFill>
                  <a:schemeClr val="bg1"/>
                </a:solidFill>
                <a:latin typeface="+mj-lt"/>
                <a:ea typeface="+mj-ea"/>
                <a:cs typeface="+mj-cs"/>
              </a:defRPr>
            </a:lvl1pPr>
          </a:lstStyle>
          <a:p>
            <a:pPr algn="ctr">
              <a:lnSpc>
                <a:spcPct val="107000"/>
              </a:lnSpc>
              <a:spcAft>
                <a:spcPts val="800"/>
              </a:spcAft>
            </a:pPr>
            <a:endParaRPr lang="en-PH" sz="2000" dirty="0">
              <a:solidFill>
                <a:schemeClr val="tx2">
                  <a:lumMod val="95000"/>
                  <a:lumOff val="5000"/>
                </a:schemeClr>
              </a:solidFill>
            </a:endParaRPr>
          </a:p>
        </p:txBody>
      </p:sp>
      <p:sp>
        <p:nvSpPr>
          <p:cNvPr id="6" name="TextBox 5">
            <a:extLst>
              <a:ext uri="{FF2B5EF4-FFF2-40B4-BE49-F238E27FC236}">
                <a16:creationId xmlns:a16="http://schemas.microsoft.com/office/drawing/2014/main" id="{3E0F6AEB-C8D5-42EB-9A99-2B4D47FE9F95}"/>
              </a:ext>
            </a:extLst>
          </p:cNvPr>
          <p:cNvSpPr txBox="1"/>
          <p:nvPr/>
        </p:nvSpPr>
        <p:spPr>
          <a:xfrm>
            <a:off x="-100359" y="5947670"/>
            <a:ext cx="12192001" cy="369332"/>
          </a:xfrm>
          <a:prstGeom prst="rect">
            <a:avLst/>
          </a:prstGeom>
          <a:noFill/>
        </p:spPr>
        <p:txBody>
          <a:bodyPr wrap="square">
            <a:spAutoFit/>
          </a:bodyPr>
          <a:lstStyle/>
          <a:p>
            <a:pPr algn="ctr"/>
            <a:r>
              <a:rPr lang="en-PH" b="1" dirty="0">
                <a:solidFill>
                  <a:schemeClr val="tx2">
                    <a:lumMod val="95000"/>
                    <a:lumOff val="5000"/>
                  </a:schemeClr>
                </a:solidFill>
                <a:latin typeface="Gill Sans MT" panose="020B0502020104020203" pitchFamily="34" charset="0"/>
              </a:rPr>
              <a:t>Consultancy Team: </a:t>
            </a:r>
            <a:r>
              <a:rPr lang="en-PH" dirty="0">
                <a:solidFill>
                  <a:schemeClr val="tx2">
                    <a:lumMod val="95000"/>
                    <a:lumOff val="5000"/>
                  </a:schemeClr>
                </a:solidFill>
                <a:latin typeface="Gill Sans MT" panose="020B0502020104020203" pitchFamily="34" charset="0"/>
              </a:rPr>
              <a:t>Ernie S. Guiang, Ma. Susan J. Lucero, Trina G. Isorena, and Lorelie S. Astrera</a:t>
            </a:r>
          </a:p>
        </p:txBody>
      </p:sp>
      <p:pic>
        <p:nvPicPr>
          <p:cNvPr id="7" name="Picture 6">
            <a:extLst>
              <a:ext uri="{FF2B5EF4-FFF2-40B4-BE49-F238E27FC236}">
                <a16:creationId xmlns:a16="http://schemas.microsoft.com/office/drawing/2014/main" id="{D59EFA71-EA4F-453E-9E46-226A13BB2166}"/>
              </a:ext>
            </a:extLst>
          </p:cNvPr>
          <p:cNvPicPr>
            <a:picLocks noChangeAspect="1"/>
          </p:cNvPicPr>
          <p:nvPr/>
        </p:nvPicPr>
        <p:blipFill>
          <a:blip r:embed="rId3"/>
          <a:stretch>
            <a:fillRect/>
          </a:stretch>
        </p:blipFill>
        <p:spPr>
          <a:xfrm>
            <a:off x="9357360" y="866813"/>
            <a:ext cx="2677130" cy="1328527"/>
          </a:xfrm>
          <a:prstGeom prst="rect">
            <a:avLst/>
          </a:prstGeom>
        </p:spPr>
      </p:pic>
      <p:sp>
        <p:nvSpPr>
          <p:cNvPr id="13" name="TextBox 12">
            <a:extLst>
              <a:ext uri="{FF2B5EF4-FFF2-40B4-BE49-F238E27FC236}">
                <a16:creationId xmlns:a16="http://schemas.microsoft.com/office/drawing/2014/main" id="{A3B73348-26F9-4FD8-9CE3-5B043D09C5F8}"/>
              </a:ext>
            </a:extLst>
          </p:cNvPr>
          <p:cNvSpPr txBox="1"/>
          <p:nvPr/>
        </p:nvSpPr>
        <p:spPr>
          <a:xfrm>
            <a:off x="5859224" y="6685389"/>
            <a:ext cx="6332776" cy="184089"/>
          </a:xfrm>
          <a:prstGeom prst="rect">
            <a:avLst/>
          </a:prstGeom>
          <a:noFill/>
        </p:spPr>
        <p:txBody>
          <a:bodyPr wrap="square">
            <a:spAutoFit/>
          </a:bodyPr>
          <a:lstStyle/>
          <a:p>
            <a:pPr algn="r">
              <a:lnSpc>
                <a:spcPct val="70000"/>
              </a:lnSpc>
            </a:pPr>
            <a:r>
              <a:rPr lang="en-PH" sz="800" i="0" dirty="0">
                <a:solidFill>
                  <a:schemeClr val="tx2"/>
                </a:solidFill>
                <a:effectLst/>
                <a:latin typeface="Calibri Light" panose="020F0302020204030204" pitchFamily="34" charset="0"/>
                <a:cs typeface="Calibri Light" panose="020F0302020204030204" pitchFamily="34" charset="0"/>
              </a:rPr>
              <a:t>Image Credits (L-R): </a:t>
            </a:r>
            <a:r>
              <a:rPr lang="en-PH" sz="800" i="0" u="none" strike="noStrike" dirty="0">
                <a:solidFill>
                  <a:schemeClr val="tx2"/>
                </a:solidFill>
                <a:effectLst/>
                <a:latin typeface="Calibri Light" panose="020F0302020204030204" pitchFamily="34" charset="0"/>
                <a:cs typeface="Calibri Light" panose="020F0302020204030204" pitchFamily="34" charset="0"/>
              </a:rPr>
              <a:t>Ricardo Gomez Angel, GreenForce Staffing and Marek Okon of unsplash.com.</a:t>
            </a:r>
            <a:r>
              <a:rPr lang="en-PH" sz="800" i="0" dirty="0">
                <a:solidFill>
                  <a:schemeClr val="tx2"/>
                </a:solidFill>
                <a:effectLst/>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400315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495" y="5012710"/>
            <a:ext cx="5430505" cy="1097915"/>
          </a:xfrm>
          <a:noFill/>
          <a:ln>
            <a:noFill/>
          </a:ln>
        </p:spPr>
        <p:txBody>
          <a:bodyPr>
            <a:normAutofit/>
          </a:bodyPr>
          <a:lstStyle/>
          <a:p>
            <a:r>
              <a:rPr lang="en-US" sz="1600" dirty="0">
                <a:solidFill>
                  <a:schemeClr val="tx2"/>
                </a:solidFill>
                <a:latin typeface="Calibri" panose="020F0502020204030204" pitchFamily="34" charset="0"/>
                <a:cs typeface="Calibri" panose="020F0502020204030204" pitchFamily="34" charset="0"/>
              </a:rPr>
              <a:t>Reference: http://www.alter-net.info/outputs/ecosystem-services-biodiversity/toivone</a:t>
            </a:r>
            <a:endParaRPr lang="en-US" sz="3200" dirty="0">
              <a:solidFill>
                <a:schemeClr val="tx2"/>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779672" y="1319546"/>
            <a:ext cx="4591122" cy="4218907"/>
          </a:xfrm>
          <a:noFill/>
          <a:ln>
            <a:noFill/>
          </a:ln>
        </p:spPr>
        <p:txBody>
          <a:bodyPr>
            <a:noAutofit/>
          </a:bodyPr>
          <a:lstStyle/>
          <a:p>
            <a:r>
              <a:rPr lang="en-US" sz="2400" dirty="0">
                <a:latin typeface="Calibri" panose="020F0502020204030204" pitchFamily="34" charset="0"/>
                <a:cs typeface="Calibri" panose="020F0502020204030204" pitchFamily="34" charset="0"/>
              </a:rPr>
              <a:t>The </a:t>
            </a:r>
            <a:r>
              <a:rPr lang="en-US" sz="2400" b="1" dirty="0">
                <a:latin typeface="Calibri" panose="020F0502020204030204" pitchFamily="34" charset="0"/>
                <a:cs typeface="Calibri" panose="020F0502020204030204" pitchFamily="34" charset="0"/>
              </a:rPr>
              <a:t>variability</a:t>
            </a:r>
            <a:r>
              <a:rPr lang="en-US" sz="2400" dirty="0">
                <a:latin typeface="Calibri" panose="020F0502020204030204" pitchFamily="34" charset="0"/>
                <a:cs typeface="Calibri" panose="020F0502020204030204" pitchFamily="34" charset="0"/>
              </a:rPr>
              <a:t> among living organisms from all sources including, inter alia, terrestrial, marine and other aquatic ecosystems and the ecological complexes of which they are part; </a:t>
            </a:r>
          </a:p>
          <a:p>
            <a:r>
              <a:rPr lang="en-US" sz="2400" dirty="0">
                <a:latin typeface="Calibri" panose="020F0502020204030204" pitchFamily="34" charset="0"/>
                <a:cs typeface="Calibri" panose="020F0502020204030204" pitchFamily="34" charset="0"/>
              </a:rPr>
              <a:t>Includes diversity </a:t>
            </a:r>
          </a:p>
          <a:p>
            <a:pPr marL="971550" lvl="1" indent="-514350">
              <a:buFont typeface="+mj-lt"/>
              <a:buAutoNum type="alphaLcParenR"/>
            </a:pPr>
            <a:r>
              <a:rPr lang="en-US" sz="2400" dirty="0">
                <a:latin typeface="Calibri" panose="020F0502020204030204" pitchFamily="34" charset="0"/>
                <a:cs typeface="Calibri" panose="020F0502020204030204" pitchFamily="34" charset="0"/>
              </a:rPr>
              <a:t>within species (genetic), </a:t>
            </a:r>
          </a:p>
          <a:p>
            <a:pPr marL="971550" lvl="1" indent="-514350">
              <a:buFont typeface="+mj-lt"/>
              <a:buAutoNum type="alphaLcParenR"/>
            </a:pPr>
            <a:r>
              <a:rPr lang="en-US" sz="2400" dirty="0">
                <a:latin typeface="Calibri" panose="020F0502020204030204" pitchFamily="34" charset="0"/>
                <a:cs typeface="Calibri" panose="020F0502020204030204" pitchFamily="34" charset="0"/>
              </a:rPr>
              <a:t>between species (species),and</a:t>
            </a:r>
          </a:p>
          <a:p>
            <a:pPr marL="971550" lvl="1" indent="-514350">
              <a:buFont typeface="+mj-lt"/>
              <a:buAutoNum type="alphaLcParenR"/>
            </a:pPr>
            <a:r>
              <a:rPr lang="en-US" sz="2400" dirty="0">
                <a:latin typeface="Calibri" panose="020F0502020204030204" pitchFamily="34" charset="0"/>
                <a:cs typeface="Calibri" panose="020F0502020204030204" pitchFamily="34" charset="0"/>
              </a:rPr>
              <a:t>of ecosystems</a:t>
            </a:r>
          </a:p>
        </p:txBody>
      </p:sp>
      <p:sp>
        <p:nvSpPr>
          <p:cNvPr id="5" name="Rectangle 4"/>
          <p:cNvSpPr/>
          <p:nvPr/>
        </p:nvSpPr>
        <p:spPr>
          <a:xfrm>
            <a:off x="5911845" y="2735705"/>
            <a:ext cx="5934635" cy="3631763"/>
          </a:xfrm>
          <a:prstGeom prst="rect">
            <a:avLst/>
          </a:prstGeom>
          <a:solidFill>
            <a:schemeClr val="accent5">
              <a:lumMod val="40000"/>
              <a:lumOff val="60000"/>
            </a:schemeClr>
          </a:solidFill>
        </p:spPr>
        <p:txBody>
          <a:bodyPr wrap="square">
            <a:spAutoFit/>
          </a:bodyPr>
          <a:lstStyle/>
          <a:p>
            <a:pPr defTabSz="342900">
              <a:defRPr/>
            </a:pPr>
            <a:endParaRPr lang="en-PH" sz="2400" b="1" dirty="0">
              <a:solidFill>
                <a:prstClr val="black"/>
              </a:solidFill>
              <a:latin typeface="Gill Sans MT" panose="020B0502020104020203" pitchFamily="34" charset="77"/>
            </a:endParaRPr>
          </a:p>
          <a:p>
            <a:pPr defTabSz="342900">
              <a:defRPr/>
            </a:pPr>
            <a:r>
              <a:rPr lang="en-PH" sz="2400" b="1" dirty="0">
                <a:solidFill>
                  <a:prstClr val="black"/>
                </a:solidFill>
                <a:latin typeface="Gill Sans MT" panose="020B0502020104020203" pitchFamily="34" charset="77"/>
              </a:rPr>
              <a:t>Interactions in areas of high biodiversity </a:t>
            </a:r>
            <a:r>
              <a:rPr lang="en-PH" sz="2400" dirty="0">
                <a:solidFill>
                  <a:prstClr val="black"/>
                </a:solidFill>
                <a:latin typeface="Gill Sans MT" panose="020B0502020104020203" pitchFamily="34" charset="77"/>
              </a:rPr>
              <a:t>- Variety and Variability of Ecosystems, Species, and Genes Result to</a:t>
            </a:r>
            <a:r>
              <a:rPr lang="en-PH" sz="2400" b="1" dirty="0">
                <a:solidFill>
                  <a:prstClr val="black"/>
                </a:solidFill>
                <a:latin typeface="Gill Sans MT" panose="020B0502020104020203" pitchFamily="34" charset="77"/>
              </a:rPr>
              <a:t>:</a:t>
            </a:r>
          </a:p>
          <a:p>
            <a:pPr defTabSz="342900">
              <a:defRPr/>
            </a:pPr>
            <a:endParaRPr lang="en-PH" sz="2000" dirty="0">
              <a:solidFill>
                <a:prstClr val="black"/>
              </a:solidFill>
              <a:latin typeface="Trebuchet MS" panose="020B0603020202020204"/>
            </a:endParaRPr>
          </a:p>
          <a:p>
            <a:pPr marL="176213" indent="-176213" defTabSz="342900">
              <a:buFont typeface="Arial" panose="020B0604020202020204" pitchFamily="34" charset="0"/>
              <a:buChar char="•"/>
              <a:defRPr/>
            </a:pPr>
            <a:r>
              <a:rPr lang="en-PH" sz="2400" dirty="0">
                <a:solidFill>
                  <a:prstClr val="black"/>
                </a:solidFill>
                <a:latin typeface="Gill Sans MT" panose="020B0502020104020203" pitchFamily="34" charset="77"/>
              </a:rPr>
              <a:t>Provision of ecosystems goods and services (EGS); and</a:t>
            </a:r>
          </a:p>
          <a:p>
            <a:pPr marL="176213" indent="-176213" defTabSz="342900">
              <a:buFont typeface="Arial" panose="020B0604020202020204" pitchFamily="34" charset="0"/>
              <a:buChar char="•"/>
              <a:defRPr/>
            </a:pPr>
            <a:r>
              <a:rPr lang="en-PH" sz="2400" dirty="0">
                <a:solidFill>
                  <a:prstClr val="black"/>
                </a:solidFill>
                <a:latin typeface="Gill Sans MT" panose="020B0502020104020203" pitchFamily="34" charset="77"/>
              </a:rPr>
              <a:t>“Higher diversity which means better adaptability and higher resiliency” </a:t>
            </a:r>
            <a:r>
              <a:rPr lang="en-PH" dirty="0">
                <a:solidFill>
                  <a:prstClr val="black"/>
                </a:solidFill>
                <a:latin typeface="Gill Sans MT" panose="020B0502020104020203" pitchFamily="34" charset="77"/>
              </a:rPr>
              <a:t>(USAID 2010)</a:t>
            </a:r>
          </a:p>
          <a:p>
            <a:pPr marL="176213" indent="-176213" defTabSz="342900">
              <a:buFont typeface="Arial" panose="020B0604020202020204" pitchFamily="34" charset="0"/>
              <a:buChar char="•"/>
              <a:defRPr/>
            </a:pPr>
            <a:endParaRPr lang="en-PH" dirty="0">
              <a:solidFill>
                <a:prstClr val="black"/>
              </a:solidFill>
              <a:latin typeface="Gill Sans MT" panose="020B0502020104020203" pitchFamily="34" charset="77"/>
            </a:endParaRPr>
          </a:p>
        </p:txBody>
      </p:sp>
      <p:grpSp>
        <p:nvGrpSpPr>
          <p:cNvPr id="11" name="Group 10">
            <a:extLst>
              <a:ext uri="{FF2B5EF4-FFF2-40B4-BE49-F238E27FC236}">
                <a16:creationId xmlns:a16="http://schemas.microsoft.com/office/drawing/2014/main" id="{BF0C83DF-7014-49C5-BCFE-913A65F04C45}"/>
              </a:ext>
            </a:extLst>
          </p:cNvPr>
          <p:cNvGrpSpPr/>
          <p:nvPr/>
        </p:nvGrpSpPr>
        <p:grpSpPr>
          <a:xfrm>
            <a:off x="6259425" y="-420848"/>
            <a:ext cx="5932575" cy="4615037"/>
            <a:chOff x="1589481" y="1077752"/>
            <a:chExt cx="5932575" cy="4615037"/>
          </a:xfrm>
        </p:grpSpPr>
        <p:pic>
          <p:nvPicPr>
            <p:cNvPr id="12" name="Picture 2">
              <a:extLst>
                <a:ext uri="{FF2B5EF4-FFF2-40B4-BE49-F238E27FC236}">
                  <a16:creationId xmlns:a16="http://schemas.microsoft.com/office/drawing/2014/main" id="{146EDDAD-4B48-48F2-B7B5-ED5099FF6E3D}"/>
                </a:ext>
              </a:extLst>
            </p:cNvPr>
            <p:cNvPicPr>
              <a:picLocks noChangeAspect="1" noChangeArrowheads="1"/>
            </p:cNvPicPr>
            <p:nvPr/>
          </p:nvPicPr>
          <p:blipFill>
            <a:blip r:embed="rId2">
              <a:duotone>
                <a:srgbClr val="8BAA00">
                  <a:shade val="45000"/>
                  <a:satMod val="135000"/>
                </a:srgbClr>
                <a:prstClr val="white"/>
              </a:duotone>
              <a:extLst>
                <a:ext uri="{BEBA8EAE-BF5A-486C-A8C5-ECC9F3942E4B}">
                  <a14:imgProps xmlns:a14="http://schemas.microsoft.com/office/drawing/2010/main">
                    <a14:imgLayer r:embed="rId3">
                      <a14:imgEffect>
                        <a14:backgroundRemoval t="0" b="99244" l="0" r="99535"/>
                      </a14:imgEffect>
                    </a14:imgLayer>
                  </a14:imgProps>
                </a:ext>
                <a:ext uri="{28A0092B-C50C-407E-A947-70E740481C1C}">
                  <a14:useLocalDpi xmlns:a14="http://schemas.microsoft.com/office/drawing/2010/main" val="0"/>
                </a:ext>
              </a:extLst>
            </a:blip>
            <a:srcRect/>
            <a:stretch>
              <a:fillRect/>
            </a:stretch>
          </p:blipFill>
          <p:spPr bwMode="auto">
            <a:xfrm>
              <a:off x="1907409" y="1588900"/>
              <a:ext cx="5310702" cy="326669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2F42D08-CD5F-408B-817C-740D81FF0F2C}"/>
                </a:ext>
              </a:extLst>
            </p:cNvPr>
            <p:cNvSpPr txBox="1"/>
            <p:nvPr/>
          </p:nvSpPr>
          <p:spPr>
            <a:xfrm rot="19647898">
              <a:off x="4819492" y="1939511"/>
              <a:ext cx="2702564" cy="3101103"/>
            </a:xfrm>
            <a:prstGeom prst="rect">
              <a:avLst/>
            </a:prstGeom>
            <a:noFill/>
          </p:spPr>
          <p:txBody>
            <a:bodyPr wrap="none" rtlCol="0">
              <a:prstTxWarp prst="textArchUp">
                <a:avLst>
                  <a:gd name="adj" fmla="val 12081244"/>
                </a:avLst>
              </a:prstTxWarp>
              <a:spAutoFit/>
            </a:bodyPr>
            <a:lstStyle/>
            <a:p>
              <a:pPr algn="ctr"/>
              <a:r>
                <a:rPr lang="en-PH" sz="2000" b="1" spc="300" dirty="0"/>
                <a:t>SPECIES</a:t>
              </a:r>
            </a:p>
          </p:txBody>
        </p:sp>
        <p:sp>
          <p:nvSpPr>
            <p:cNvPr id="14" name="TextBox 13">
              <a:extLst>
                <a:ext uri="{FF2B5EF4-FFF2-40B4-BE49-F238E27FC236}">
                  <a16:creationId xmlns:a16="http://schemas.microsoft.com/office/drawing/2014/main" id="{62693D14-92AA-4906-B04A-EB7055DAFF96}"/>
                </a:ext>
              </a:extLst>
            </p:cNvPr>
            <p:cNvSpPr txBox="1"/>
            <p:nvPr/>
          </p:nvSpPr>
          <p:spPr>
            <a:xfrm rot="17563789">
              <a:off x="4264305" y="1244381"/>
              <a:ext cx="2228276" cy="3101103"/>
            </a:xfrm>
            <a:prstGeom prst="rect">
              <a:avLst/>
            </a:prstGeom>
            <a:noFill/>
          </p:spPr>
          <p:txBody>
            <a:bodyPr wrap="none" rtlCol="0">
              <a:prstTxWarp prst="textArchDown">
                <a:avLst/>
              </a:prstTxWarp>
              <a:spAutoFit/>
            </a:bodyPr>
            <a:lstStyle/>
            <a:p>
              <a:pPr algn="ctr"/>
              <a:r>
                <a:rPr lang="en-PH" sz="2000" b="1" spc="300" dirty="0">
                  <a:solidFill>
                    <a:schemeClr val="bg1"/>
                  </a:solidFill>
                </a:rPr>
                <a:t>ECOSYSTEMS</a:t>
              </a:r>
            </a:p>
          </p:txBody>
        </p:sp>
        <p:sp>
          <p:nvSpPr>
            <p:cNvPr id="15" name="TextBox 14">
              <a:extLst>
                <a:ext uri="{FF2B5EF4-FFF2-40B4-BE49-F238E27FC236}">
                  <a16:creationId xmlns:a16="http://schemas.microsoft.com/office/drawing/2014/main" id="{F3EE3E5B-A9A2-4341-BDB6-E7F587F2A49D}"/>
                </a:ext>
              </a:extLst>
            </p:cNvPr>
            <p:cNvSpPr txBox="1"/>
            <p:nvPr/>
          </p:nvSpPr>
          <p:spPr>
            <a:xfrm rot="21006567">
              <a:off x="2519204" y="2591686"/>
              <a:ext cx="2228276" cy="3101103"/>
            </a:xfrm>
            <a:prstGeom prst="rect">
              <a:avLst/>
            </a:prstGeom>
            <a:noFill/>
          </p:spPr>
          <p:txBody>
            <a:bodyPr wrap="none" rtlCol="0">
              <a:prstTxWarp prst="textArchUp">
                <a:avLst>
                  <a:gd name="adj" fmla="val 12081244"/>
                </a:avLst>
              </a:prstTxWarp>
              <a:spAutoFit/>
            </a:bodyPr>
            <a:lstStyle/>
            <a:p>
              <a:r>
                <a:rPr lang="en-PH" sz="4400" b="1" spc="300" dirty="0">
                  <a:solidFill>
                    <a:schemeClr val="bg1"/>
                  </a:solidFill>
                </a:rPr>
                <a:t>ECOLOGICAL PROCESSES</a:t>
              </a:r>
            </a:p>
          </p:txBody>
        </p:sp>
        <p:sp>
          <p:nvSpPr>
            <p:cNvPr id="16" name="TextBox 15">
              <a:extLst>
                <a:ext uri="{FF2B5EF4-FFF2-40B4-BE49-F238E27FC236}">
                  <a16:creationId xmlns:a16="http://schemas.microsoft.com/office/drawing/2014/main" id="{9A0A4612-1519-49F0-A26D-CFE29D742CE8}"/>
                </a:ext>
              </a:extLst>
            </p:cNvPr>
            <p:cNvSpPr txBox="1"/>
            <p:nvPr/>
          </p:nvSpPr>
          <p:spPr>
            <a:xfrm rot="19647898">
              <a:off x="1589481" y="1077752"/>
              <a:ext cx="2702564" cy="3101103"/>
            </a:xfrm>
            <a:prstGeom prst="rect">
              <a:avLst/>
            </a:prstGeom>
            <a:noFill/>
          </p:spPr>
          <p:txBody>
            <a:bodyPr wrap="none" rtlCol="0">
              <a:prstTxWarp prst="textArchDown">
                <a:avLst/>
              </a:prstTxWarp>
              <a:spAutoFit/>
            </a:bodyPr>
            <a:lstStyle/>
            <a:p>
              <a:pPr algn="ctr"/>
              <a:r>
                <a:rPr lang="en-PH" sz="2000" b="1" spc="300" dirty="0"/>
                <a:t>GENES</a:t>
              </a:r>
            </a:p>
          </p:txBody>
        </p:sp>
      </p:grpSp>
      <p:sp>
        <p:nvSpPr>
          <p:cNvPr id="17" name="Title 1">
            <a:extLst>
              <a:ext uri="{FF2B5EF4-FFF2-40B4-BE49-F238E27FC236}">
                <a16:creationId xmlns:a16="http://schemas.microsoft.com/office/drawing/2014/main" id="{8E2E7830-EADF-458F-A997-4FD815888E72}"/>
              </a:ext>
            </a:extLst>
          </p:cNvPr>
          <p:cNvSpPr txBox="1">
            <a:spLocks/>
          </p:cNvSpPr>
          <p:nvPr/>
        </p:nvSpPr>
        <p:spPr>
          <a:xfrm>
            <a:off x="1231149" y="91578"/>
            <a:ext cx="10515600" cy="850900"/>
          </a:xfrm>
          <a:prstGeom prst="rect">
            <a:avLst/>
          </a:prstGeom>
        </p:spPr>
        <p:txBody>
          <a:bodyPr vert="horz" lIns="91440" tIns="45720" rIns="91440" bIns="45720" rtlCol="0" anchor="b">
            <a:no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a:lnSpc>
                <a:spcPct val="90000"/>
              </a:lnSpc>
            </a:pPr>
            <a:r>
              <a:rPr lang="en-US" sz="3600" dirty="0">
                <a:latin typeface="Gill Sans MT" panose="020B0502020104020203" pitchFamily="34" charset="77"/>
              </a:rPr>
              <a:t>Definition of </a:t>
            </a:r>
            <a:r>
              <a:rPr lang="en-US" sz="3600" b="1" dirty="0">
                <a:latin typeface="Gill Sans MT" panose="020B0502020104020203" pitchFamily="34" charset="77"/>
              </a:rPr>
              <a:t>Biodiversity</a:t>
            </a:r>
          </a:p>
        </p:txBody>
      </p:sp>
      <p:grpSp>
        <p:nvGrpSpPr>
          <p:cNvPr id="18" name="Group 17">
            <a:extLst>
              <a:ext uri="{FF2B5EF4-FFF2-40B4-BE49-F238E27FC236}">
                <a16:creationId xmlns:a16="http://schemas.microsoft.com/office/drawing/2014/main" id="{F1AC7510-3020-497C-8DCA-3A79038B46D1}"/>
              </a:ext>
            </a:extLst>
          </p:cNvPr>
          <p:cNvGrpSpPr/>
          <p:nvPr/>
        </p:nvGrpSpPr>
        <p:grpSpPr>
          <a:xfrm>
            <a:off x="443286" y="271563"/>
            <a:ext cx="5652714" cy="772886"/>
            <a:chOff x="767442" y="587417"/>
            <a:chExt cx="5652714" cy="772886"/>
          </a:xfrm>
        </p:grpSpPr>
        <p:sp>
          <p:nvSpPr>
            <p:cNvPr id="19" name="Oval 18">
              <a:extLst>
                <a:ext uri="{FF2B5EF4-FFF2-40B4-BE49-F238E27FC236}">
                  <a16:creationId xmlns:a16="http://schemas.microsoft.com/office/drawing/2014/main" id="{204305F9-26A4-469E-A4F0-C264E1AE2CC5}"/>
                </a:ext>
              </a:extLst>
            </p:cNvPr>
            <p:cNvSpPr/>
            <p:nvPr/>
          </p:nvSpPr>
          <p:spPr>
            <a:xfrm>
              <a:off x="767442" y="587417"/>
              <a:ext cx="772886" cy="772886"/>
            </a:xfrm>
            <a:prstGeom prst="ellipse">
              <a:avLst/>
            </a:prstGeom>
            <a:noFill/>
            <a:ln w="19050">
              <a:solidFill>
                <a:srgbClr val="68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pic>
          <p:nvPicPr>
            <p:cNvPr id="20" name="Picture 19">
              <a:extLst>
                <a:ext uri="{FF2B5EF4-FFF2-40B4-BE49-F238E27FC236}">
                  <a16:creationId xmlns:a16="http://schemas.microsoft.com/office/drawing/2014/main" id="{A6FE810E-5BA1-4BF1-B064-95B077E4EE95}"/>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r="4127" b="13915"/>
            <a:stretch/>
          </p:blipFill>
          <p:spPr>
            <a:xfrm>
              <a:off x="818070" y="672328"/>
              <a:ext cx="671629" cy="603063"/>
            </a:xfrm>
            <a:prstGeom prst="rect">
              <a:avLst/>
            </a:prstGeom>
          </p:spPr>
        </p:pic>
        <p:cxnSp>
          <p:nvCxnSpPr>
            <p:cNvPr id="21" name="Straight Connector 20">
              <a:extLst>
                <a:ext uri="{FF2B5EF4-FFF2-40B4-BE49-F238E27FC236}">
                  <a16:creationId xmlns:a16="http://schemas.microsoft.com/office/drawing/2014/main" id="{91AB8C1A-DBFD-472A-A8DE-B503EC5A5C3E}"/>
                </a:ext>
              </a:extLst>
            </p:cNvPr>
            <p:cNvCxnSpPr>
              <a:cxnSpLocks/>
            </p:cNvCxnSpPr>
            <p:nvPr/>
          </p:nvCxnSpPr>
          <p:spPr>
            <a:xfrm>
              <a:off x="1404459" y="1256016"/>
              <a:ext cx="5015697" cy="0"/>
            </a:xfrm>
            <a:prstGeom prst="line">
              <a:avLst/>
            </a:prstGeom>
            <a:ln w="19050">
              <a:solidFill>
                <a:srgbClr val="687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118132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bwMode="auto">
          <a:xfrm>
            <a:off x="3069175" y="405236"/>
            <a:ext cx="8750299" cy="1129565"/>
          </a:xfrm>
          <a:prstGeom prst="roundRect">
            <a:avLst/>
          </a:prstGeom>
          <a:noFill/>
          <a:ln w="9525" cap="flat" cmpd="sng" algn="ctr">
            <a:noFill/>
            <a:prstDash val="solid"/>
            <a:round/>
            <a:headEnd type="none" w="med" len="med"/>
            <a:tailEnd type="none" w="med" len="med"/>
          </a:ln>
          <a:effectLst/>
        </p:spPr>
        <p:txBody>
          <a:bodyPr vert="horz" wrap="square" lIns="70338" tIns="35169" rIns="70338" bIns="35169" numCol="1" rtlCol="0" anchor="t" anchorCtr="0" compatLnSpc="1">
            <a:prstTxWarp prst="textNoShape">
              <a:avLst/>
            </a:prstTxWarp>
          </a:bodyPr>
          <a:lstStyle/>
          <a:p>
            <a:pPr eaLnBrk="0" fontAlgn="base" hangingPunct="0">
              <a:spcBef>
                <a:spcPct val="0"/>
              </a:spcBef>
              <a:spcAft>
                <a:spcPct val="0"/>
              </a:spcAft>
            </a:pPr>
            <a:r>
              <a:rPr lang="en-PH" sz="3600" b="1" dirty="0">
                <a:solidFill>
                  <a:schemeClr val="accent6">
                    <a:lumMod val="75000"/>
                  </a:schemeClr>
                </a:solidFill>
                <a:latin typeface="Gill Sans MT" panose="020B0502020104020203" pitchFamily="34" charset="77"/>
              </a:rPr>
              <a:t>Understanding the Linkages                                                                       in and across land-sea formations   </a:t>
            </a:r>
            <a:endParaRPr lang="en-US" sz="3600" b="1" dirty="0">
              <a:solidFill>
                <a:schemeClr val="accent6">
                  <a:lumMod val="75000"/>
                </a:schemeClr>
              </a:solidFill>
              <a:latin typeface="Gill Sans MT" panose="020B0502020104020203" pitchFamily="34" charset="77"/>
              <a:cs typeface="Arial" pitchFamily="34" charset="0"/>
            </a:endParaRP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8241"/>
          <a:stretch/>
        </p:blipFill>
        <p:spPr>
          <a:xfrm>
            <a:off x="3278544" y="1710734"/>
            <a:ext cx="6266959" cy="4435623"/>
          </a:xfrm>
          <a:prstGeom prst="rect">
            <a:avLst/>
          </a:prstGeom>
          <a:ln w="12700">
            <a:solidFill>
              <a:schemeClr val="tx1"/>
            </a:solidFill>
          </a:ln>
        </p:spPr>
      </p:pic>
      <p:pic>
        <p:nvPicPr>
          <p:cNvPr id="8" name="Picture 7"/>
          <p:cNvPicPr>
            <a:picLocks noChangeAspect="1"/>
          </p:cNvPicPr>
          <p:nvPr/>
        </p:nvPicPr>
        <p:blipFill rotWithShape="1">
          <a:blip r:embed="rId4"/>
          <a:srcRect t="2918" b="3856"/>
          <a:stretch/>
        </p:blipFill>
        <p:spPr>
          <a:xfrm>
            <a:off x="3270499" y="1719192"/>
            <a:ext cx="6301652" cy="4435623"/>
          </a:xfrm>
          <a:prstGeom prst="rect">
            <a:avLst/>
          </a:prstGeom>
          <a:ln w="12700">
            <a:solidFill>
              <a:schemeClr val="tx1"/>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3500" y="1724053"/>
            <a:ext cx="6301653" cy="4439680"/>
          </a:xfrm>
          <a:prstGeom prst="rect">
            <a:avLst/>
          </a:prstGeom>
          <a:ln w="12700">
            <a:solidFill>
              <a:schemeClr val="tx1"/>
            </a:solidFill>
          </a:ln>
        </p:spPr>
      </p:pic>
      <p:sp>
        <p:nvSpPr>
          <p:cNvPr id="13" name="Rectangle 12">
            <a:extLst>
              <a:ext uri="{FF2B5EF4-FFF2-40B4-BE49-F238E27FC236}">
                <a16:creationId xmlns:a16="http://schemas.microsoft.com/office/drawing/2014/main" id="{EDD231A3-98FE-D24C-8611-4E354EE46A97}"/>
              </a:ext>
            </a:extLst>
          </p:cNvPr>
          <p:cNvSpPr/>
          <p:nvPr/>
        </p:nvSpPr>
        <p:spPr bwMode="auto">
          <a:xfrm>
            <a:off x="9579149" y="2510643"/>
            <a:ext cx="2449002" cy="3353374"/>
          </a:xfrm>
          <a:prstGeom prst="rect">
            <a:avLst/>
          </a:prstGeom>
          <a:noFill/>
          <a:ln w="9525" cap="flat" cmpd="sng" algn="ctr">
            <a:noFill/>
            <a:prstDash val="solid"/>
            <a:round/>
            <a:headEnd type="none" w="med" len="med"/>
            <a:tailEnd type="none" w="med" len="med"/>
          </a:ln>
          <a:effectLst/>
        </p:spPr>
        <p:txBody>
          <a:bodyPr vert="horz" wrap="square" lIns="66866" tIns="33433" rIns="66866" bIns="33433" numCol="1" rtlCol="0" anchor="t" anchorCtr="0" compatLnSpc="1">
            <a:prstTxWarp prst="textNoShape">
              <a:avLst/>
            </a:prstTxWarp>
          </a:bodyPr>
          <a:lstStyle/>
          <a:p>
            <a:pPr marL="285750" marR="0" lvl="0" indent="-285750" algn="l" defTabSz="668655" rtl="0" eaLnBrk="0" fontAlgn="base" latinLnBrk="0" hangingPunct="0">
              <a:lnSpc>
                <a:spcPct val="100000"/>
              </a:lnSpc>
              <a:spcBef>
                <a:spcPct val="0"/>
              </a:spcBef>
              <a:spcAft>
                <a:spcPct val="0"/>
              </a:spcAft>
              <a:buClrTx/>
              <a:buSzTx/>
              <a:buFont typeface="Wingdings" panose="05000000000000000000" pitchFamily="2" charset="2"/>
              <a:buChar char="ü"/>
              <a:defRPr/>
            </a:pPr>
            <a:r>
              <a:rPr lang="en-PH" sz="2100" b="1" i="1" noProof="0" dirty="0">
                <a:solidFill>
                  <a:schemeClr val="accent4"/>
                </a:solidFill>
                <a:latin typeface="Gill Sans MT" panose="020B0502020104020203" pitchFamily="34" charset="77"/>
              </a:rPr>
              <a:t>Ecological processes</a:t>
            </a:r>
          </a:p>
          <a:p>
            <a:pPr marL="285750" marR="0" lvl="0" indent="-285750" algn="l" defTabSz="668655" rtl="0" eaLnBrk="0" fontAlgn="base" latinLnBrk="0" hangingPunct="0">
              <a:lnSpc>
                <a:spcPct val="100000"/>
              </a:lnSpc>
              <a:spcBef>
                <a:spcPct val="0"/>
              </a:spcBef>
              <a:spcAft>
                <a:spcPct val="0"/>
              </a:spcAft>
              <a:buClrTx/>
              <a:buSzTx/>
              <a:buFont typeface="Wingdings" panose="05000000000000000000" pitchFamily="2" charset="2"/>
              <a:buChar char="ü"/>
              <a:defRPr/>
            </a:pPr>
            <a:r>
              <a:rPr lang="en-PH" sz="2100" b="1" i="1" dirty="0">
                <a:solidFill>
                  <a:schemeClr val="accent4"/>
                </a:solidFill>
                <a:latin typeface="Gill Sans MT" panose="020B0502020104020203" pitchFamily="34" charset="77"/>
              </a:rPr>
              <a:t>Ecosystem functions</a:t>
            </a:r>
            <a:endParaRPr lang="en-PH" sz="2100" b="1" i="1" noProof="0" dirty="0">
              <a:solidFill>
                <a:schemeClr val="accent4"/>
              </a:solidFill>
              <a:latin typeface="Gill Sans MT" panose="020B0502020104020203" pitchFamily="34" charset="77"/>
            </a:endParaRPr>
          </a:p>
          <a:p>
            <a:pPr marL="285750" marR="0" lvl="0" indent="-285750" algn="l" defTabSz="668655" rtl="0" eaLnBrk="0" fontAlgn="base" latinLnBrk="0" hangingPunct="0">
              <a:lnSpc>
                <a:spcPct val="100000"/>
              </a:lnSpc>
              <a:spcBef>
                <a:spcPct val="0"/>
              </a:spcBef>
              <a:spcAft>
                <a:spcPct val="0"/>
              </a:spcAft>
              <a:buClrTx/>
              <a:buSzTx/>
              <a:buFont typeface="Wingdings" panose="05000000000000000000" pitchFamily="2" charset="2"/>
              <a:buChar char="ü"/>
              <a:defRPr/>
            </a:pPr>
            <a:r>
              <a:rPr lang="en-PH" sz="2100" b="1" i="1" noProof="0" dirty="0">
                <a:solidFill>
                  <a:schemeClr val="accent4"/>
                </a:solidFill>
                <a:latin typeface="Gill Sans MT" panose="020B0502020104020203" pitchFamily="34" charset="77"/>
              </a:rPr>
              <a:t>E</a:t>
            </a:r>
            <a:r>
              <a:rPr kumimoji="0" lang="en-PH" sz="2100" b="1" i="1" u="none" strike="noStrike" kern="1200" cap="none" spc="0" normalizeH="0" baseline="0" noProof="0" dirty="0">
                <a:ln>
                  <a:noFill/>
                </a:ln>
                <a:solidFill>
                  <a:schemeClr val="accent4"/>
                </a:solidFill>
                <a:effectLst/>
                <a:uLnTx/>
                <a:uFillTx/>
                <a:latin typeface="Gill Sans MT" panose="020B0502020104020203" pitchFamily="34" charset="77"/>
              </a:rPr>
              <a:t>cosystems goods and services </a:t>
            </a:r>
          </a:p>
          <a:p>
            <a:pPr marL="285750" marR="0" lvl="0" indent="-285750" algn="l" defTabSz="668655" rtl="0" eaLnBrk="0" fontAlgn="base" latinLnBrk="0" hangingPunct="0">
              <a:lnSpc>
                <a:spcPct val="100000"/>
              </a:lnSpc>
              <a:spcBef>
                <a:spcPct val="0"/>
              </a:spcBef>
              <a:spcAft>
                <a:spcPct val="0"/>
              </a:spcAft>
              <a:buClrTx/>
              <a:buSzTx/>
              <a:buFont typeface="Wingdings" panose="05000000000000000000" pitchFamily="2" charset="2"/>
              <a:buChar char="ü"/>
              <a:defRPr/>
            </a:pPr>
            <a:r>
              <a:rPr lang="en-PH" sz="2100" b="1" i="1" dirty="0">
                <a:solidFill>
                  <a:schemeClr val="accent4"/>
                </a:solidFill>
                <a:latin typeface="Gill Sans MT" panose="020B0502020104020203" pitchFamily="34" charset="77"/>
              </a:rPr>
              <a:t>E</a:t>
            </a:r>
            <a:r>
              <a:rPr kumimoji="0" lang="en-PH" sz="2100" b="1" i="1" u="none" strike="noStrike" kern="1200" cap="none" spc="0" normalizeH="0" baseline="0" noProof="0" dirty="0">
                <a:ln>
                  <a:noFill/>
                </a:ln>
                <a:solidFill>
                  <a:schemeClr val="accent4"/>
                </a:solidFill>
                <a:effectLst/>
                <a:uLnTx/>
                <a:uFillTx/>
                <a:latin typeface="Gill Sans MT" panose="020B0502020104020203" pitchFamily="34" charset="77"/>
              </a:rPr>
              <a:t>xternalities</a:t>
            </a:r>
            <a:endParaRPr kumimoji="0" lang="en-US" sz="2100" b="1" i="1" u="none" strike="noStrike" kern="1200" cap="none" spc="0" normalizeH="0" baseline="0" noProof="0" dirty="0">
              <a:ln>
                <a:noFill/>
              </a:ln>
              <a:solidFill>
                <a:schemeClr val="accent4"/>
              </a:solidFill>
              <a:effectLst/>
              <a:uLnTx/>
              <a:uFillTx/>
              <a:latin typeface="Gill Sans MT" panose="020B0502020104020203" pitchFamily="34" charset="77"/>
            </a:endParaRPr>
          </a:p>
        </p:txBody>
      </p:sp>
      <p:grpSp>
        <p:nvGrpSpPr>
          <p:cNvPr id="26" name="Group 25">
            <a:extLst>
              <a:ext uri="{FF2B5EF4-FFF2-40B4-BE49-F238E27FC236}">
                <a16:creationId xmlns:a16="http://schemas.microsoft.com/office/drawing/2014/main" id="{A74F22AE-654A-446C-BEA2-E1EA93B65A23}"/>
              </a:ext>
            </a:extLst>
          </p:cNvPr>
          <p:cNvGrpSpPr/>
          <p:nvPr/>
        </p:nvGrpSpPr>
        <p:grpSpPr>
          <a:xfrm>
            <a:off x="-630590" y="-672045"/>
            <a:ext cx="4996084" cy="7176053"/>
            <a:chOff x="2704424" y="1"/>
            <a:chExt cx="6822906" cy="7573616"/>
          </a:xfrm>
        </p:grpSpPr>
        <p:pic>
          <p:nvPicPr>
            <p:cNvPr id="27" name="Picture 26">
              <a:extLst>
                <a:ext uri="{FF2B5EF4-FFF2-40B4-BE49-F238E27FC236}">
                  <a16:creationId xmlns:a16="http://schemas.microsoft.com/office/drawing/2014/main" id="{6C490338-89AA-4A85-83EC-50DEB55747C5}"/>
                </a:ext>
              </a:extLst>
            </p:cNvPr>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b="34203"/>
            <a:stretch/>
          </p:blipFill>
          <p:spPr>
            <a:xfrm>
              <a:off x="2704424" y="1"/>
              <a:ext cx="6783151" cy="4512364"/>
            </a:xfrm>
            <a:prstGeom prst="rect">
              <a:avLst/>
            </a:prstGeom>
          </p:spPr>
        </p:pic>
        <p:pic>
          <p:nvPicPr>
            <p:cNvPr id="28" name="Picture 27">
              <a:extLst>
                <a:ext uri="{FF2B5EF4-FFF2-40B4-BE49-F238E27FC236}">
                  <a16:creationId xmlns:a16="http://schemas.microsoft.com/office/drawing/2014/main" id="{A5B1ABED-09D2-4BFA-924B-996054AE0F16}"/>
                </a:ext>
              </a:extLst>
            </p:cNvPr>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t="37198" b="35556"/>
            <a:stretch/>
          </p:blipFill>
          <p:spPr>
            <a:xfrm>
              <a:off x="2744179" y="4194314"/>
              <a:ext cx="6783151" cy="1868557"/>
            </a:xfrm>
            <a:prstGeom prst="rect">
              <a:avLst/>
            </a:prstGeom>
          </p:spPr>
        </p:pic>
        <p:pic>
          <p:nvPicPr>
            <p:cNvPr id="29" name="Picture 28">
              <a:extLst>
                <a:ext uri="{FF2B5EF4-FFF2-40B4-BE49-F238E27FC236}">
                  <a16:creationId xmlns:a16="http://schemas.microsoft.com/office/drawing/2014/main" id="{C44EC959-DC69-4015-BC34-65B0EBF335F6}"/>
                </a:ext>
              </a:extLst>
            </p:cNvPr>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t="61015" b="14057"/>
            <a:stretch/>
          </p:blipFill>
          <p:spPr>
            <a:xfrm>
              <a:off x="2744179" y="5864087"/>
              <a:ext cx="6783151" cy="1709530"/>
            </a:xfrm>
            <a:prstGeom prst="rect">
              <a:avLst/>
            </a:prstGeom>
          </p:spPr>
        </p:pic>
      </p:grpSp>
      <p:sp>
        <p:nvSpPr>
          <p:cNvPr id="30" name="Content Placeholder 2">
            <a:extLst>
              <a:ext uri="{FF2B5EF4-FFF2-40B4-BE49-F238E27FC236}">
                <a16:creationId xmlns:a16="http://schemas.microsoft.com/office/drawing/2014/main" id="{6F3CA978-361D-44A7-B88F-9FC5BF804636}"/>
              </a:ext>
            </a:extLst>
          </p:cNvPr>
          <p:cNvSpPr txBox="1">
            <a:spLocks/>
          </p:cNvSpPr>
          <p:nvPr/>
        </p:nvSpPr>
        <p:spPr bwMode="auto">
          <a:xfrm>
            <a:off x="163849" y="1153169"/>
            <a:ext cx="3112261" cy="1956590"/>
          </a:xfrm>
          <a:prstGeom prst="rect">
            <a:avLst/>
          </a:prstGeom>
          <a:noFill/>
          <a:ln>
            <a:noFill/>
          </a:ln>
          <a:effectLst>
            <a:outerShdw blurRad="63500" sx="102000" sy="102000" algn="ctr" rotWithShape="0">
              <a:prstClr val="black">
                <a:alpha val="40000"/>
              </a:prstClr>
            </a:outerShdw>
          </a:effectLst>
        </p:spPr>
        <p:txBody>
          <a:bodyPr vert="horz" wrap="square" lIns="70338" tIns="140677" rIns="70338" bIns="35169" numCol="1" anchor="t" anchorCtr="0" compatLnSpc="1">
            <a:prstTxWarp prst="textNoShape">
              <a:avLst/>
            </a:prstTxWarp>
            <a:noAutofit/>
          </a:bodyPr>
          <a:lstStyle>
            <a:lvl1pPr marL="278607" indent="-278607" algn="l" rtl="0" eaLnBrk="0" fontAlgn="base" hangingPunct="0">
              <a:spcBef>
                <a:spcPct val="20000"/>
              </a:spcBef>
              <a:spcAft>
                <a:spcPct val="0"/>
              </a:spcAft>
              <a:buClr>
                <a:srgbClr val="C80F0F"/>
              </a:buClr>
              <a:buFont typeface="Wingdings" pitchFamily="2" charset="2"/>
              <a:buChar char="§"/>
              <a:tabLst>
                <a:tab pos="2135982" algn="l"/>
              </a:tabLst>
              <a:defRPr sz="2340">
                <a:solidFill>
                  <a:schemeClr val="tx1"/>
                </a:solidFill>
                <a:latin typeface="+mn-lt"/>
                <a:ea typeface="+mn-ea"/>
                <a:cs typeface="+mn-cs"/>
              </a:defRPr>
            </a:lvl1pPr>
            <a:lvl2pPr marL="742950" indent="-278607" algn="l" rtl="0" eaLnBrk="0" fontAlgn="base" hangingPunct="0">
              <a:spcBef>
                <a:spcPct val="20000"/>
              </a:spcBef>
              <a:spcAft>
                <a:spcPct val="0"/>
              </a:spcAft>
              <a:buClr>
                <a:schemeClr val="tx1"/>
              </a:buClr>
              <a:buFont typeface="Wingdings" pitchFamily="2" charset="2"/>
              <a:buChar char="§"/>
              <a:tabLst>
                <a:tab pos="2135982" algn="l"/>
              </a:tabLst>
              <a:defRPr sz="2340">
                <a:solidFill>
                  <a:schemeClr val="tx1"/>
                </a:solidFill>
                <a:latin typeface="+mn-lt"/>
              </a:defRPr>
            </a:lvl2pPr>
            <a:lvl3pPr marL="1207294" indent="-278607" algn="l" rtl="0" eaLnBrk="0" fontAlgn="base" hangingPunct="0">
              <a:spcBef>
                <a:spcPct val="20000"/>
              </a:spcBef>
              <a:spcAft>
                <a:spcPct val="0"/>
              </a:spcAft>
              <a:buClr>
                <a:srgbClr val="999999"/>
              </a:buClr>
              <a:buFont typeface="Wingdings" pitchFamily="2" charset="2"/>
              <a:buChar char="§"/>
              <a:tabLst>
                <a:tab pos="2135982" algn="l"/>
              </a:tabLst>
              <a:defRPr sz="2340">
                <a:solidFill>
                  <a:schemeClr val="tx1"/>
                </a:solidFill>
                <a:latin typeface="+mn-lt"/>
              </a:defRPr>
            </a:lvl3pPr>
            <a:lvl4pPr marL="1671638" indent="-278607" algn="l" rtl="0" eaLnBrk="0" fontAlgn="base" hangingPunct="0">
              <a:spcBef>
                <a:spcPct val="20000"/>
              </a:spcBef>
              <a:spcAft>
                <a:spcPct val="0"/>
              </a:spcAft>
              <a:buClr>
                <a:srgbClr val="C80F0F"/>
              </a:buClr>
              <a:buChar char="-"/>
              <a:tabLst>
                <a:tab pos="2135982" algn="l"/>
              </a:tabLst>
              <a:defRPr sz="2340">
                <a:solidFill>
                  <a:schemeClr val="tx1"/>
                </a:solidFill>
                <a:latin typeface="+mn-lt"/>
              </a:defRPr>
            </a:lvl4pPr>
            <a:lvl5pPr marL="2135982" indent="-253842" algn="l" rtl="0" eaLnBrk="0" fontAlgn="base" hangingPunct="0">
              <a:spcBef>
                <a:spcPct val="20000"/>
              </a:spcBef>
              <a:spcAft>
                <a:spcPct val="0"/>
              </a:spcAft>
              <a:buClr>
                <a:schemeClr val="tx1"/>
              </a:buClr>
              <a:buChar char="-"/>
              <a:tabLst>
                <a:tab pos="2135982" algn="l"/>
              </a:tabLst>
              <a:defRPr sz="2340">
                <a:solidFill>
                  <a:schemeClr val="tx1"/>
                </a:solidFill>
                <a:latin typeface="+mn-lt"/>
              </a:defRPr>
            </a:lvl5pPr>
            <a:lvl6pPr marL="2581752" indent="-253842" algn="l" rtl="0" fontAlgn="base">
              <a:spcBef>
                <a:spcPct val="20000"/>
              </a:spcBef>
              <a:spcAft>
                <a:spcPct val="0"/>
              </a:spcAft>
              <a:buClr>
                <a:schemeClr val="tx1"/>
              </a:buClr>
              <a:buChar char="-"/>
              <a:tabLst>
                <a:tab pos="2135982" algn="l"/>
              </a:tabLst>
              <a:defRPr sz="2340">
                <a:solidFill>
                  <a:schemeClr val="tx1"/>
                </a:solidFill>
                <a:latin typeface="+mn-lt"/>
              </a:defRPr>
            </a:lvl6pPr>
            <a:lvl7pPr marL="3027522" indent="-253842" algn="l" rtl="0" fontAlgn="base">
              <a:spcBef>
                <a:spcPct val="20000"/>
              </a:spcBef>
              <a:spcAft>
                <a:spcPct val="0"/>
              </a:spcAft>
              <a:buClr>
                <a:schemeClr val="tx1"/>
              </a:buClr>
              <a:buChar char="-"/>
              <a:tabLst>
                <a:tab pos="2135982" algn="l"/>
              </a:tabLst>
              <a:defRPr sz="2340">
                <a:solidFill>
                  <a:schemeClr val="tx1"/>
                </a:solidFill>
                <a:latin typeface="+mn-lt"/>
              </a:defRPr>
            </a:lvl7pPr>
            <a:lvl8pPr marL="3473292" indent="-253842" algn="l" rtl="0" fontAlgn="base">
              <a:spcBef>
                <a:spcPct val="20000"/>
              </a:spcBef>
              <a:spcAft>
                <a:spcPct val="0"/>
              </a:spcAft>
              <a:buClr>
                <a:schemeClr val="tx1"/>
              </a:buClr>
              <a:buChar char="-"/>
              <a:tabLst>
                <a:tab pos="2135982" algn="l"/>
              </a:tabLst>
              <a:defRPr sz="2340">
                <a:solidFill>
                  <a:schemeClr val="tx1"/>
                </a:solidFill>
                <a:latin typeface="+mn-lt"/>
              </a:defRPr>
            </a:lvl8pPr>
            <a:lvl9pPr marL="3919062" indent="-253842" algn="l" rtl="0" fontAlgn="base">
              <a:spcBef>
                <a:spcPct val="20000"/>
              </a:spcBef>
              <a:spcAft>
                <a:spcPct val="0"/>
              </a:spcAft>
              <a:buClr>
                <a:schemeClr val="tx1"/>
              </a:buClr>
              <a:buChar char="-"/>
              <a:tabLst>
                <a:tab pos="2135982" algn="l"/>
              </a:tabLst>
              <a:defRPr sz="2340">
                <a:solidFill>
                  <a:schemeClr val="tx1"/>
                </a:solidFill>
                <a:latin typeface="+mn-lt"/>
              </a:defRPr>
            </a:lvl9pPr>
          </a:lstStyle>
          <a:p>
            <a:pPr marL="260350" indent="0" algn="ctr" defTabSz="703356">
              <a:lnSpc>
                <a:spcPct val="80000"/>
              </a:lnSpc>
              <a:spcBef>
                <a:spcPts val="0"/>
              </a:spcBef>
              <a:buClr>
                <a:srgbClr val="4E67C8">
                  <a:lumMod val="75000"/>
                </a:srgbClr>
              </a:buClr>
              <a:buNone/>
              <a:tabLst>
                <a:tab pos="1642997" algn="l"/>
              </a:tabLst>
              <a:defRPr/>
            </a:pPr>
            <a:r>
              <a:rPr lang="en-PH" sz="3200" b="1" i="1" kern="0" dirty="0">
                <a:ln w="9525">
                  <a:noFill/>
                  <a:prstDash val="solid"/>
                </a:ln>
                <a:solidFill>
                  <a:schemeClr val="accent2">
                    <a:lumMod val="75000"/>
                  </a:schemeClr>
                </a:solidFill>
                <a:latin typeface="Aharoni" panose="02010803020104030203" pitchFamily="2" charset="-79"/>
                <a:cs typeface="Aharoni" panose="02010803020104030203" pitchFamily="2" charset="-79"/>
              </a:rPr>
              <a:t>1.Inter-connected</a:t>
            </a:r>
          </a:p>
          <a:p>
            <a:pPr marL="260350" indent="9525" algn="ctr" defTabSz="703356">
              <a:lnSpc>
                <a:spcPct val="80000"/>
              </a:lnSpc>
              <a:spcBef>
                <a:spcPts val="0"/>
              </a:spcBef>
              <a:buClr>
                <a:srgbClr val="4E67C8">
                  <a:lumMod val="75000"/>
                </a:srgbClr>
              </a:buClr>
              <a:buAutoNum type="arabicPeriod"/>
              <a:tabLst>
                <a:tab pos="1642997" algn="l"/>
              </a:tabLst>
              <a:defRPr/>
            </a:pPr>
            <a:endParaRPr lang="en-PH" sz="3200" b="1" i="1" kern="0" dirty="0">
              <a:ln w="9525">
                <a:noFill/>
                <a:prstDash val="solid"/>
              </a:ln>
              <a:solidFill>
                <a:schemeClr val="accent2">
                  <a:lumMod val="75000"/>
                </a:schemeClr>
              </a:solidFill>
              <a:latin typeface="Aharoni" panose="02010803020104030203" pitchFamily="2" charset="-79"/>
              <a:cs typeface="Aharoni" panose="02010803020104030203" pitchFamily="2" charset="-79"/>
            </a:endParaRPr>
          </a:p>
          <a:p>
            <a:pPr marL="260350" indent="9525" algn="ctr" defTabSz="703356">
              <a:lnSpc>
                <a:spcPct val="80000"/>
              </a:lnSpc>
              <a:spcBef>
                <a:spcPts val="0"/>
              </a:spcBef>
              <a:buClr>
                <a:srgbClr val="4E67C8">
                  <a:lumMod val="75000"/>
                </a:srgbClr>
              </a:buClr>
              <a:buAutoNum type="arabicPeriod"/>
              <a:tabLst>
                <a:tab pos="1642997" algn="l"/>
              </a:tabLst>
              <a:defRPr/>
            </a:pPr>
            <a:endParaRPr lang="en-PH" sz="3200" b="1" i="1" kern="0" dirty="0">
              <a:ln w="9525">
                <a:noFill/>
                <a:prstDash val="solid"/>
              </a:ln>
              <a:solidFill>
                <a:schemeClr val="accent2">
                  <a:lumMod val="75000"/>
                </a:schemeClr>
              </a:solidFill>
              <a:latin typeface="Aharoni" panose="02010803020104030203" pitchFamily="2" charset="-79"/>
              <a:cs typeface="Aharoni" panose="02010803020104030203" pitchFamily="2" charset="-79"/>
            </a:endParaRPr>
          </a:p>
          <a:p>
            <a:pPr marL="260350" indent="9525" algn="ctr" defTabSz="703356">
              <a:lnSpc>
                <a:spcPct val="80000"/>
              </a:lnSpc>
              <a:spcBef>
                <a:spcPts val="0"/>
              </a:spcBef>
              <a:buClr>
                <a:srgbClr val="4E67C8">
                  <a:lumMod val="75000"/>
                </a:srgbClr>
              </a:buClr>
              <a:buNone/>
              <a:tabLst>
                <a:tab pos="1642997" algn="l"/>
              </a:tabLst>
              <a:defRPr/>
            </a:pPr>
            <a:r>
              <a:rPr lang="en-PH" sz="3200" b="1" i="1" kern="0" dirty="0">
                <a:ln w="9525">
                  <a:noFill/>
                  <a:prstDash val="solid"/>
                </a:ln>
                <a:solidFill>
                  <a:schemeClr val="accent2">
                    <a:lumMod val="75000"/>
                  </a:schemeClr>
                </a:solidFill>
                <a:latin typeface="Aharoni" panose="02010803020104030203" pitchFamily="2" charset="-79"/>
                <a:cs typeface="Aharoni" panose="02010803020104030203" pitchFamily="2" charset="-79"/>
              </a:rPr>
              <a:t>2. Inter-dependent </a:t>
            </a:r>
          </a:p>
          <a:p>
            <a:pPr marL="260350" indent="9525" algn="ctr" defTabSz="703356">
              <a:lnSpc>
                <a:spcPct val="80000"/>
              </a:lnSpc>
              <a:spcBef>
                <a:spcPts val="0"/>
              </a:spcBef>
              <a:buClr>
                <a:srgbClr val="4E67C8">
                  <a:lumMod val="75000"/>
                </a:srgbClr>
              </a:buClr>
              <a:buNone/>
              <a:tabLst>
                <a:tab pos="1642997" algn="l"/>
              </a:tabLst>
              <a:defRPr/>
            </a:pPr>
            <a:endParaRPr lang="en-PH" sz="3200" b="1" i="1" kern="0" dirty="0">
              <a:ln w="9525">
                <a:noFill/>
                <a:prstDash val="solid"/>
              </a:ln>
              <a:solidFill>
                <a:schemeClr val="accent2">
                  <a:lumMod val="75000"/>
                </a:schemeClr>
              </a:solidFill>
              <a:latin typeface="Aharoni" panose="02010803020104030203" pitchFamily="2" charset="-79"/>
              <a:cs typeface="Aharoni" panose="02010803020104030203" pitchFamily="2" charset="-79"/>
            </a:endParaRPr>
          </a:p>
          <a:p>
            <a:pPr marL="260350" indent="9525" algn="ctr" defTabSz="703356">
              <a:lnSpc>
                <a:spcPct val="80000"/>
              </a:lnSpc>
              <a:spcBef>
                <a:spcPts val="0"/>
              </a:spcBef>
              <a:buClr>
                <a:srgbClr val="4E67C8">
                  <a:lumMod val="75000"/>
                </a:srgbClr>
              </a:buClr>
              <a:buNone/>
              <a:tabLst>
                <a:tab pos="1642997" algn="l"/>
              </a:tabLst>
              <a:defRPr/>
            </a:pPr>
            <a:r>
              <a:rPr lang="en-PH" sz="3200" b="1" i="1" kern="0" dirty="0">
                <a:ln w="9525">
                  <a:noFill/>
                  <a:prstDash val="solid"/>
                </a:ln>
                <a:solidFill>
                  <a:schemeClr val="accent2">
                    <a:lumMod val="75000"/>
                  </a:schemeClr>
                </a:solidFill>
                <a:latin typeface="Aharoni" panose="02010803020104030203" pitchFamily="2" charset="-79"/>
                <a:cs typeface="Aharoni" panose="02010803020104030203" pitchFamily="2" charset="-79"/>
              </a:rPr>
              <a:t> </a:t>
            </a:r>
            <a:endParaRPr lang="en-PH" sz="1600" b="1" i="1" u="sng" kern="0" dirty="0">
              <a:ln w="9525">
                <a:noFill/>
                <a:prstDash val="solid"/>
              </a:ln>
              <a:solidFill>
                <a:schemeClr val="accent2">
                  <a:lumMod val="75000"/>
                </a:schemeClr>
              </a:solidFill>
              <a:latin typeface="Aharoni" panose="02010803020104030203" pitchFamily="2" charset="-79"/>
              <a:cs typeface="Aharoni" panose="02010803020104030203" pitchFamily="2" charset="-79"/>
            </a:endParaRPr>
          </a:p>
          <a:p>
            <a:pPr marL="260350" indent="9525" algn="ctr" defTabSz="703356">
              <a:lnSpc>
                <a:spcPct val="80000"/>
              </a:lnSpc>
              <a:spcBef>
                <a:spcPts val="0"/>
              </a:spcBef>
              <a:buClr>
                <a:srgbClr val="4E67C8">
                  <a:lumMod val="75000"/>
                </a:srgbClr>
              </a:buClr>
              <a:buNone/>
              <a:tabLst>
                <a:tab pos="1642997" algn="l"/>
              </a:tabLst>
              <a:defRPr/>
            </a:pPr>
            <a:r>
              <a:rPr lang="en-PH" sz="3200" b="1" i="1" kern="0" dirty="0">
                <a:ln w="9525">
                  <a:noFill/>
                  <a:prstDash val="solid"/>
                </a:ln>
                <a:solidFill>
                  <a:schemeClr val="accent2">
                    <a:lumMod val="75000"/>
                  </a:schemeClr>
                </a:solidFill>
                <a:latin typeface="Aharoni" panose="02010803020104030203" pitchFamily="2" charset="-79"/>
                <a:cs typeface="Aharoni" panose="02010803020104030203" pitchFamily="2" charset="-79"/>
              </a:rPr>
              <a:t>3. Inter-generational  impacts</a:t>
            </a:r>
          </a:p>
        </p:txBody>
      </p:sp>
      <p:sp>
        <p:nvSpPr>
          <p:cNvPr id="31" name="Rectangle 30">
            <a:extLst>
              <a:ext uri="{FF2B5EF4-FFF2-40B4-BE49-F238E27FC236}">
                <a16:creationId xmlns:a16="http://schemas.microsoft.com/office/drawing/2014/main" id="{6CB39E61-BDDC-40E4-B138-FBEE4BD2C031}"/>
              </a:ext>
            </a:extLst>
          </p:cNvPr>
          <p:cNvSpPr/>
          <p:nvPr/>
        </p:nvSpPr>
        <p:spPr>
          <a:xfrm>
            <a:off x="3263500" y="1705095"/>
            <a:ext cx="6315649" cy="4458638"/>
          </a:xfrm>
          <a:prstGeom prst="rect">
            <a:avLst/>
          </a:prstGeom>
          <a:no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33" name="TextBox 32">
            <a:extLst>
              <a:ext uri="{FF2B5EF4-FFF2-40B4-BE49-F238E27FC236}">
                <a16:creationId xmlns:a16="http://schemas.microsoft.com/office/drawing/2014/main" id="{5E3C2B30-FA6A-4C25-88B8-667D9655786E}"/>
              </a:ext>
            </a:extLst>
          </p:cNvPr>
          <p:cNvSpPr txBox="1"/>
          <p:nvPr/>
        </p:nvSpPr>
        <p:spPr>
          <a:xfrm>
            <a:off x="428625" y="6395072"/>
            <a:ext cx="9544050" cy="261610"/>
          </a:xfrm>
          <a:prstGeom prst="rect">
            <a:avLst/>
          </a:prstGeom>
          <a:noFill/>
        </p:spPr>
        <p:txBody>
          <a:bodyPr wrap="square">
            <a:spAutoFit/>
          </a:bodyPr>
          <a:lstStyle/>
          <a:p>
            <a:r>
              <a:rPr lang="en-PH" sz="1100" dirty="0"/>
              <a:t>Image Credits: Chain icon  by Zach Bogart from the Noun Project</a:t>
            </a:r>
          </a:p>
        </p:txBody>
      </p:sp>
    </p:spTree>
    <p:extLst>
      <p:ext uri="{BB962C8B-B14F-4D97-AF65-F5344CB8AC3E}">
        <p14:creationId xmlns:p14="http://schemas.microsoft.com/office/powerpoint/2010/main" val="22087154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250"/>
                                        <p:tgtEl>
                                          <p:spTgt spid="30">
                                            <p:txEl>
                                              <p:pRg st="0" end="0"/>
                                            </p:txEl>
                                          </p:spTgt>
                                        </p:tgtEl>
                                      </p:cBhvr>
                                    </p:animEffect>
                                    <p:anim calcmode="lin" valueType="num">
                                      <p:cBhvr>
                                        <p:cTn id="8" dur="25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9" dur="250" fill="hold"/>
                                        <p:tgtEl>
                                          <p:spTgt spid="30">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xEl>
                                              <p:pRg st="3" end="3"/>
                                            </p:txEl>
                                          </p:spTgt>
                                        </p:tgtEl>
                                        <p:attrNameLst>
                                          <p:attrName>style.visibility</p:attrName>
                                        </p:attrNameLst>
                                      </p:cBhvr>
                                      <p:to>
                                        <p:strVal val="visible"/>
                                      </p:to>
                                    </p:set>
                                    <p:animEffect transition="in" filter="fade">
                                      <p:cBhvr>
                                        <p:cTn id="12" dur="250"/>
                                        <p:tgtEl>
                                          <p:spTgt spid="30">
                                            <p:txEl>
                                              <p:pRg st="3" end="3"/>
                                            </p:txEl>
                                          </p:spTgt>
                                        </p:tgtEl>
                                      </p:cBhvr>
                                    </p:animEffect>
                                    <p:anim calcmode="lin" valueType="num">
                                      <p:cBhvr>
                                        <p:cTn id="13" dur="25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14" dur="250" fill="hold"/>
                                        <p:tgtEl>
                                          <p:spTgt spid="30">
                                            <p:txEl>
                                              <p:pRg st="3" end="3"/>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0">
                                            <p:txEl>
                                              <p:pRg st="6" end="6"/>
                                            </p:txEl>
                                          </p:spTgt>
                                        </p:tgtEl>
                                        <p:attrNameLst>
                                          <p:attrName>style.visibility</p:attrName>
                                        </p:attrNameLst>
                                      </p:cBhvr>
                                      <p:to>
                                        <p:strVal val="visible"/>
                                      </p:to>
                                    </p:set>
                                    <p:animEffect transition="in" filter="fade">
                                      <p:cBhvr>
                                        <p:cTn id="17" dur="250"/>
                                        <p:tgtEl>
                                          <p:spTgt spid="30">
                                            <p:txEl>
                                              <p:pRg st="6" end="6"/>
                                            </p:txEl>
                                          </p:spTgt>
                                        </p:tgtEl>
                                      </p:cBhvr>
                                    </p:animEffect>
                                    <p:anim calcmode="lin" valueType="num">
                                      <p:cBhvr>
                                        <p:cTn id="18" dur="250" fill="hold"/>
                                        <p:tgtEl>
                                          <p:spTgt spid="30">
                                            <p:txEl>
                                              <p:pRg st="6" end="6"/>
                                            </p:txEl>
                                          </p:spTgt>
                                        </p:tgtEl>
                                        <p:attrNameLst>
                                          <p:attrName>ppt_x</p:attrName>
                                        </p:attrNameLst>
                                      </p:cBhvr>
                                      <p:tavLst>
                                        <p:tav tm="0">
                                          <p:val>
                                            <p:strVal val="#ppt_x"/>
                                          </p:val>
                                        </p:tav>
                                        <p:tav tm="100000">
                                          <p:val>
                                            <p:strVal val="#ppt_x"/>
                                          </p:val>
                                        </p:tav>
                                      </p:tavLst>
                                    </p:anim>
                                    <p:anim calcmode="lin" valueType="num">
                                      <p:cBhvr>
                                        <p:cTn id="19" dur="250" fill="hold"/>
                                        <p:tgtEl>
                                          <p:spTgt spid="30">
                                            <p:txEl>
                                              <p:pRg st="6" end="6"/>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250"/>
                                        <p:tgtEl>
                                          <p:spTgt spid="26"/>
                                        </p:tgtEl>
                                      </p:cBhvr>
                                    </p:animEffect>
                                    <p:anim calcmode="lin" valueType="num">
                                      <p:cBhvr>
                                        <p:cTn id="23" dur="250" fill="hold"/>
                                        <p:tgtEl>
                                          <p:spTgt spid="26"/>
                                        </p:tgtEl>
                                        <p:attrNameLst>
                                          <p:attrName>ppt_x</p:attrName>
                                        </p:attrNameLst>
                                      </p:cBhvr>
                                      <p:tavLst>
                                        <p:tav tm="0">
                                          <p:val>
                                            <p:strVal val="#ppt_x"/>
                                          </p:val>
                                        </p:tav>
                                        <p:tav tm="100000">
                                          <p:val>
                                            <p:strVal val="#ppt_x"/>
                                          </p:val>
                                        </p:tav>
                                      </p:tavLst>
                                    </p:anim>
                                    <p:anim calcmode="lin" valueType="num">
                                      <p:cBhvr>
                                        <p:cTn id="24" dur="25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grpId="1" nodeType="clickEffect">
                                  <p:stCondLst>
                                    <p:cond delay="0"/>
                                  </p:stCondLst>
                                  <p:childTnLst>
                                    <p:animClr clrSpc="rgb" dir="cw">
                                      <p:cBhvr override="childStyle">
                                        <p:cTn id="28" dur="750" fill="hold"/>
                                        <p:tgtEl>
                                          <p:spTgt spid="30">
                                            <p:txEl>
                                              <p:pRg st="0" end="0"/>
                                            </p:txEl>
                                          </p:spTgt>
                                        </p:tgtEl>
                                        <p:attrNameLst>
                                          <p:attrName>style.color</p:attrName>
                                        </p:attrNameLst>
                                      </p:cBhvr>
                                      <p:to>
                                        <a:srgbClr val="1F5185"/>
                                      </p:to>
                                    </p:animClr>
                                  </p:childTnLst>
                                </p:cTn>
                              </p:par>
                              <p:par>
                                <p:cTn id="29" presetID="3" presetClass="emph" presetSubtype="2" fill="hold" grpId="2" nodeType="withEffect">
                                  <p:stCondLst>
                                    <p:cond delay="0"/>
                                  </p:stCondLst>
                                  <p:childTnLst>
                                    <p:animClr clrSpc="rgb" dir="cw">
                                      <p:cBhvr override="childStyle">
                                        <p:cTn id="30" dur="750" fill="hold"/>
                                        <p:tgtEl>
                                          <p:spTgt spid="30">
                                            <p:txEl>
                                              <p:pRg st="3" end="3"/>
                                            </p:txEl>
                                          </p:spTgt>
                                        </p:tgtEl>
                                        <p:attrNameLst>
                                          <p:attrName>style.color</p:attrName>
                                        </p:attrNameLst>
                                      </p:cBhvr>
                                      <p:to>
                                        <a:srgbClr val="79B4F0"/>
                                      </p:to>
                                    </p:animClr>
                                  </p:childTnLst>
                                </p:cTn>
                              </p:par>
                              <p:par>
                                <p:cTn id="31" presetID="3" presetClass="emph" presetSubtype="2" fill="hold" grpId="2" nodeType="withEffect">
                                  <p:stCondLst>
                                    <p:cond delay="0"/>
                                  </p:stCondLst>
                                  <p:childTnLst>
                                    <p:animClr clrSpc="rgb" dir="cw">
                                      <p:cBhvr override="childStyle">
                                        <p:cTn id="32" dur="750" fill="hold"/>
                                        <p:tgtEl>
                                          <p:spTgt spid="30">
                                            <p:txEl>
                                              <p:pRg st="6" end="6"/>
                                            </p:txEl>
                                          </p:spTgt>
                                        </p:tgtEl>
                                        <p:attrNameLst>
                                          <p:attrName>style.color</p:attrName>
                                        </p:attrNameLst>
                                      </p:cBhvr>
                                      <p:to>
                                        <a:srgbClr val="79B4F0"/>
                                      </p:to>
                                    </p:animClr>
                                  </p:childTnLst>
                                </p:cTn>
                              </p:par>
                              <p:par>
                                <p:cTn id="33" presetID="53"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mph" presetSubtype="2" fill="hold" grpId="1" nodeType="clickEffect">
                                  <p:stCondLst>
                                    <p:cond delay="0"/>
                                  </p:stCondLst>
                                  <p:childTnLst>
                                    <p:animClr clrSpc="rgb" dir="cw">
                                      <p:cBhvr override="childStyle">
                                        <p:cTn id="41" dur="750" fill="hold"/>
                                        <p:tgtEl>
                                          <p:spTgt spid="30">
                                            <p:txEl>
                                              <p:pRg st="3" end="3"/>
                                            </p:txEl>
                                          </p:spTgt>
                                        </p:tgtEl>
                                        <p:attrNameLst>
                                          <p:attrName>style.color</p:attrName>
                                        </p:attrNameLst>
                                      </p:cBhvr>
                                      <p:to>
                                        <a:srgbClr val="1F5185"/>
                                      </p:to>
                                    </p:animClr>
                                  </p:childTnLst>
                                </p:cTn>
                              </p:par>
                              <p:par>
                                <p:cTn id="42" presetID="3" presetClass="emph" presetSubtype="2" fill="hold" grpId="2" nodeType="withEffect">
                                  <p:stCondLst>
                                    <p:cond delay="0"/>
                                  </p:stCondLst>
                                  <p:childTnLst>
                                    <p:animClr clrSpc="rgb" dir="cw">
                                      <p:cBhvr override="childStyle">
                                        <p:cTn id="43" dur="750" fill="hold"/>
                                        <p:tgtEl>
                                          <p:spTgt spid="30">
                                            <p:txEl>
                                              <p:pRg st="0" end="0"/>
                                            </p:txEl>
                                          </p:spTgt>
                                        </p:tgtEl>
                                        <p:attrNameLst>
                                          <p:attrName>style.color</p:attrName>
                                        </p:attrNameLst>
                                      </p:cBhvr>
                                      <p:to>
                                        <a:srgbClr val="79B4F0"/>
                                      </p:to>
                                    </p:animClr>
                                  </p:childTnLst>
                                </p:cTn>
                              </p:par>
                              <p:par>
                                <p:cTn id="44" presetID="53" presetClass="entr" presetSubtype="16"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animEffect transition="in" filter="fad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mph" presetSubtype="2" fill="hold" grpId="1" nodeType="clickEffect">
                                  <p:stCondLst>
                                    <p:cond delay="0"/>
                                  </p:stCondLst>
                                  <p:childTnLst>
                                    <p:animClr clrSpc="rgb" dir="cw">
                                      <p:cBhvr override="childStyle">
                                        <p:cTn id="52" dur="750" fill="hold"/>
                                        <p:tgtEl>
                                          <p:spTgt spid="30">
                                            <p:txEl>
                                              <p:pRg st="6" end="6"/>
                                            </p:txEl>
                                          </p:spTgt>
                                        </p:tgtEl>
                                        <p:attrNameLst>
                                          <p:attrName>style.color</p:attrName>
                                        </p:attrNameLst>
                                      </p:cBhvr>
                                      <p:to>
                                        <a:srgbClr val="1F5185"/>
                                      </p:to>
                                    </p:animClr>
                                  </p:childTnLst>
                                </p:cTn>
                              </p:par>
                              <p:par>
                                <p:cTn id="53" presetID="3" presetClass="emph" presetSubtype="2" fill="hold" grpId="3" nodeType="withEffect">
                                  <p:stCondLst>
                                    <p:cond delay="0"/>
                                  </p:stCondLst>
                                  <p:childTnLst>
                                    <p:animClr clrSpc="rgb" dir="cw">
                                      <p:cBhvr override="childStyle">
                                        <p:cTn id="54" dur="750" fill="hold"/>
                                        <p:tgtEl>
                                          <p:spTgt spid="30">
                                            <p:txEl>
                                              <p:pRg st="3" end="3"/>
                                            </p:txEl>
                                          </p:spTgt>
                                        </p:tgtEl>
                                        <p:attrNameLst>
                                          <p:attrName>style.color</p:attrName>
                                        </p:attrNameLst>
                                      </p:cBhvr>
                                      <p:to>
                                        <a:srgbClr val="79B4F0"/>
                                      </p:to>
                                    </p:animClr>
                                  </p:childTnLst>
                                </p:cTn>
                              </p:par>
                              <p:par>
                                <p:cTn id="55" presetID="53" presetClass="entr" presetSubtype="16" fill="hold" nodeType="with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500" fill="hold"/>
                                        <p:tgtEl>
                                          <p:spTgt spid="4"/>
                                        </p:tgtEl>
                                        <p:attrNameLst>
                                          <p:attrName>ppt_w</p:attrName>
                                        </p:attrNameLst>
                                      </p:cBhvr>
                                      <p:tavLst>
                                        <p:tav tm="0">
                                          <p:val>
                                            <p:fltVal val="0"/>
                                          </p:val>
                                        </p:tav>
                                        <p:tav tm="100000">
                                          <p:val>
                                            <p:strVal val="#ppt_w"/>
                                          </p:val>
                                        </p:tav>
                                      </p:tavLst>
                                    </p:anim>
                                    <p:anim calcmode="lin" valueType="num">
                                      <p:cBhvr>
                                        <p:cTn id="58" dur="500" fill="hold"/>
                                        <p:tgtEl>
                                          <p:spTgt spid="4"/>
                                        </p:tgtEl>
                                        <p:attrNameLst>
                                          <p:attrName>ppt_h</p:attrName>
                                        </p:attrNameLst>
                                      </p:cBhvr>
                                      <p:tavLst>
                                        <p:tav tm="0">
                                          <p:val>
                                            <p:fltVal val="0"/>
                                          </p:val>
                                        </p:tav>
                                        <p:tav tm="100000">
                                          <p:val>
                                            <p:strVal val="#ppt_h"/>
                                          </p:val>
                                        </p:tav>
                                      </p:tavLst>
                                    </p:anim>
                                    <p:animEffect transition="in" filter="fade">
                                      <p:cBhvr>
                                        <p:cTn id="59" dur="500"/>
                                        <p:tgtEl>
                                          <p:spTgt spid="4"/>
                                        </p:tgtEl>
                                      </p:cBhvr>
                                    </p:animEffect>
                                  </p:childTnLst>
                                </p:cTn>
                              </p:par>
                            </p:childTnLst>
                          </p:cTn>
                        </p:par>
                        <p:par>
                          <p:cTn id="60" fill="hold">
                            <p:stCondLst>
                              <p:cond delay="750"/>
                            </p:stCondLst>
                            <p:childTnLst>
                              <p:par>
                                <p:cTn id="61" presetID="22" presetClass="entr" presetSubtype="8"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left)">
                                      <p:cBhvr>
                                        <p:cTn id="6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0" grpId="0" uiExpand="1" build="allAtOnce"/>
      <p:bldP spid="30" grpId="1" uiExpand="1" build="p" bldLvl="3"/>
      <p:bldP spid="30" grpId="2" uiExpand="1" build="allAtOnce"/>
      <p:bldP spid="30" grpId="3" uiExpand="1"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222" y="1022865"/>
            <a:ext cx="5461462" cy="1420250"/>
          </a:xfrm>
          <a:noFill/>
          <a:ln>
            <a:solidFill>
              <a:srgbClr val="FFFFFF"/>
            </a:solidFill>
          </a:ln>
        </p:spPr>
        <p:txBody>
          <a:bodyPr>
            <a:normAutofit fontScale="90000"/>
          </a:bodyPr>
          <a:lstStyle/>
          <a:p>
            <a:pPr>
              <a:lnSpc>
                <a:spcPct val="80000"/>
              </a:lnSpc>
            </a:pPr>
            <a:r>
              <a:rPr lang="en-PH" sz="3600" b="1" dirty="0">
                <a:solidFill>
                  <a:schemeClr val="accent6">
                    <a:lumMod val="75000"/>
                  </a:schemeClr>
                </a:solidFill>
                <a:latin typeface="Gill Sans MT" panose="020B0502020104020203" pitchFamily="34" charset="77"/>
              </a:rPr>
              <a:t>Assessing the Impacts of and Vulnerability to</a:t>
            </a:r>
            <a:br>
              <a:rPr lang="en-PH" sz="3600" b="1" dirty="0">
                <a:solidFill>
                  <a:schemeClr val="accent6">
                    <a:lumMod val="75000"/>
                  </a:schemeClr>
                </a:solidFill>
                <a:latin typeface="Gill Sans MT" panose="020B0502020104020203" pitchFamily="34" charset="77"/>
              </a:rPr>
            </a:br>
            <a:r>
              <a:rPr lang="en-PH" sz="3600" b="1" dirty="0">
                <a:solidFill>
                  <a:schemeClr val="accent6">
                    <a:lumMod val="75000"/>
                  </a:schemeClr>
                </a:solidFill>
                <a:latin typeface="Gill Sans MT" panose="020B0502020104020203" pitchFamily="34" charset="77"/>
              </a:rPr>
              <a:t>Climate Change-Related Hazards and Disasters </a:t>
            </a:r>
            <a:br>
              <a:rPr lang="en-PH" dirty="0">
                <a:solidFill>
                  <a:schemeClr val="accent6">
                    <a:lumMod val="75000"/>
                  </a:schemeClr>
                </a:solidFill>
              </a:rPr>
            </a:br>
            <a:endParaRPr lang="en-US" sz="2000" dirty="0">
              <a:solidFill>
                <a:schemeClr val="accent6">
                  <a:lumMod val="75000"/>
                </a:schemeClr>
              </a:solidFill>
            </a:endParaRPr>
          </a:p>
        </p:txBody>
      </p:sp>
      <p:sp>
        <p:nvSpPr>
          <p:cNvPr id="3" name="Content Placeholder 2"/>
          <p:cNvSpPr>
            <a:spLocks noGrp="1"/>
          </p:cNvSpPr>
          <p:nvPr>
            <p:ph idx="1"/>
          </p:nvPr>
        </p:nvSpPr>
        <p:spPr>
          <a:xfrm>
            <a:off x="694908" y="2416348"/>
            <a:ext cx="5037773" cy="4441652"/>
          </a:xfrm>
          <a:noFill/>
          <a:ln>
            <a:solidFill>
              <a:srgbClr val="FFFFFF"/>
            </a:solidFill>
          </a:ln>
        </p:spPr>
        <p:txBody>
          <a:bodyPr>
            <a:noAutofit/>
          </a:bodyPr>
          <a:lstStyle/>
          <a:p>
            <a:r>
              <a:rPr lang="en-US" sz="2400" dirty="0">
                <a:latin typeface="Gill Sans MT" panose="020B0502020104020203" pitchFamily="34" charset="77"/>
              </a:rPr>
              <a:t>Components of Vulnerability: </a:t>
            </a:r>
          </a:p>
          <a:p>
            <a:pPr marL="914400" lvl="1" indent="-457200">
              <a:buFont typeface="+mj-lt"/>
              <a:buAutoNum type="alphaLcParenR"/>
            </a:pPr>
            <a:r>
              <a:rPr lang="en-US" sz="2400" dirty="0">
                <a:latin typeface="Gill Sans MT" panose="020B0502020104020203" pitchFamily="34" charset="77"/>
              </a:rPr>
              <a:t>exposure, </a:t>
            </a:r>
          </a:p>
          <a:p>
            <a:pPr marL="914400" lvl="1" indent="-457200">
              <a:buFont typeface="+mj-lt"/>
              <a:buAutoNum type="alphaLcParenR"/>
            </a:pPr>
            <a:r>
              <a:rPr lang="en-US" sz="2400" dirty="0">
                <a:latin typeface="Gill Sans MT" panose="020B0502020104020203" pitchFamily="34" charset="77"/>
              </a:rPr>
              <a:t>sensitivity, and </a:t>
            </a:r>
          </a:p>
          <a:p>
            <a:pPr marL="914400" lvl="1" indent="-457200">
              <a:buFont typeface="+mj-lt"/>
              <a:buAutoNum type="alphaLcParenR"/>
            </a:pPr>
            <a:r>
              <a:rPr lang="en-US" sz="2400" dirty="0">
                <a:latin typeface="Gill Sans MT" panose="020B0502020104020203" pitchFamily="34" charset="77"/>
              </a:rPr>
              <a:t>coping capacity</a:t>
            </a:r>
          </a:p>
          <a:p>
            <a:r>
              <a:rPr lang="en-US" sz="2400" b="1" i="1" dirty="0">
                <a:latin typeface="Gill Sans MT" panose="020B0502020104020203" pitchFamily="34" charset="77"/>
              </a:rPr>
              <a:t>Vulnerability = Exposure x Sensitivity/Coping Capacity</a:t>
            </a:r>
          </a:p>
          <a:p>
            <a:r>
              <a:rPr lang="en-PH" sz="2400" dirty="0">
                <a:latin typeface="Gill Sans MT" panose="020B0502020104020203" pitchFamily="34" charset="77"/>
              </a:rPr>
              <a:t>All expressed in percentage</a:t>
            </a:r>
            <a:endParaRPr lang="en-US" sz="2400" dirty="0">
              <a:latin typeface="Gill Sans MT" panose="020B0502020104020203" pitchFamily="34" charset="77"/>
            </a:endParaRPr>
          </a:p>
        </p:txBody>
      </p:sp>
      <p:pic>
        <p:nvPicPr>
          <p:cNvPr id="4" name="Picture 3"/>
          <p:cNvPicPr>
            <a:picLocks noChangeAspect="1"/>
          </p:cNvPicPr>
          <p:nvPr/>
        </p:nvPicPr>
        <p:blipFill>
          <a:blip r:embed="rId2"/>
          <a:stretch>
            <a:fillRect/>
          </a:stretch>
        </p:blipFill>
        <p:spPr>
          <a:xfrm>
            <a:off x="6321136" y="-96981"/>
            <a:ext cx="5927212" cy="4087090"/>
          </a:xfrm>
          <a:prstGeom prst="rect">
            <a:avLst/>
          </a:prstGeom>
          <a:ln>
            <a:noFill/>
          </a:ln>
        </p:spPr>
      </p:pic>
      <p:pic>
        <p:nvPicPr>
          <p:cNvPr id="5" name="Picture 4"/>
          <p:cNvPicPr>
            <a:picLocks noChangeAspect="1"/>
          </p:cNvPicPr>
          <p:nvPr/>
        </p:nvPicPr>
        <p:blipFill>
          <a:blip r:embed="rId3"/>
          <a:stretch>
            <a:fillRect/>
          </a:stretch>
        </p:blipFill>
        <p:spPr>
          <a:xfrm>
            <a:off x="6352540" y="3782291"/>
            <a:ext cx="5895808" cy="3075709"/>
          </a:xfrm>
          <a:prstGeom prst="rect">
            <a:avLst/>
          </a:prstGeom>
        </p:spPr>
      </p:pic>
      <p:sp>
        <p:nvSpPr>
          <p:cNvPr id="7" name="TextBox 6">
            <a:extLst>
              <a:ext uri="{FF2B5EF4-FFF2-40B4-BE49-F238E27FC236}">
                <a16:creationId xmlns:a16="http://schemas.microsoft.com/office/drawing/2014/main" id="{AE04BB69-6B90-4085-9DA1-CFA143D97DF7}"/>
              </a:ext>
            </a:extLst>
          </p:cNvPr>
          <p:cNvSpPr txBox="1"/>
          <p:nvPr/>
        </p:nvSpPr>
        <p:spPr>
          <a:xfrm>
            <a:off x="363321" y="5579133"/>
            <a:ext cx="5461462" cy="646331"/>
          </a:xfrm>
          <a:prstGeom prst="rect">
            <a:avLst/>
          </a:prstGeom>
          <a:noFill/>
        </p:spPr>
        <p:txBody>
          <a:bodyPr wrap="square">
            <a:spAutoFit/>
          </a:bodyPr>
          <a:lstStyle/>
          <a:p>
            <a:r>
              <a:rPr lang="en-PH" sz="1800" dirty="0"/>
              <a:t>Reference: Ballesteros 2012. PIDS Policy Notes;</a:t>
            </a:r>
            <a:r>
              <a:rPr lang="en-US" sz="1800" dirty="0"/>
              <a:t> Yusuf and Francisco, 2009 </a:t>
            </a:r>
            <a:endParaRPr lang="en-PH" dirty="0"/>
          </a:p>
        </p:txBody>
      </p:sp>
      <p:sp>
        <p:nvSpPr>
          <p:cNvPr id="8" name="Rectangle 7">
            <a:extLst>
              <a:ext uri="{FF2B5EF4-FFF2-40B4-BE49-F238E27FC236}">
                <a16:creationId xmlns:a16="http://schemas.microsoft.com/office/drawing/2014/main" id="{1ED51FD8-1E7B-40E7-8DBB-9CE1EBBC039C}"/>
              </a:ext>
            </a:extLst>
          </p:cNvPr>
          <p:cNvSpPr/>
          <p:nvPr/>
        </p:nvSpPr>
        <p:spPr>
          <a:xfrm>
            <a:off x="6306820" y="-207818"/>
            <a:ext cx="45719" cy="7509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Tree>
    <p:extLst>
      <p:ext uri="{BB962C8B-B14F-4D97-AF65-F5344CB8AC3E}">
        <p14:creationId xmlns:p14="http://schemas.microsoft.com/office/powerpoint/2010/main" val="2253844640"/>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73888" y="951810"/>
            <a:ext cx="5738191" cy="1001028"/>
          </a:xfrm>
          <a:noFill/>
        </p:spPr>
        <p:txBody>
          <a:bodyPr>
            <a:noAutofit/>
          </a:bodyPr>
          <a:lstStyle/>
          <a:p>
            <a:pPr>
              <a:lnSpc>
                <a:spcPct val="80000"/>
              </a:lnSpc>
            </a:pPr>
            <a:r>
              <a:rPr lang="en-US" sz="3600" b="1" dirty="0">
                <a:solidFill>
                  <a:schemeClr val="accent6">
                    <a:lumMod val="75000"/>
                  </a:schemeClr>
                </a:solidFill>
                <a:latin typeface="Gill Sans MT" panose="020B0502020104020203" pitchFamily="34" charset="77"/>
              </a:rPr>
              <a:t>Recognizing ecosystems and the ecosystems goods and services (EGS) they provide</a:t>
            </a:r>
            <a:endParaRPr lang="en-US" sz="3600" dirty="0">
              <a:solidFill>
                <a:schemeClr val="accent6">
                  <a:lumMod val="75000"/>
                </a:schemeClr>
              </a:solidFill>
              <a:latin typeface="Gill Sans MT" panose="020B0502020104020203" pitchFamily="34" charset="77"/>
            </a:endParaRPr>
          </a:p>
        </p:txBody>
      </p:sp>
      <p:pic>
        <p:nvPicPr>
          <p:cNvPr id="7" name="Picture 6">
            <a:extLst>
              <a:ext uri="{FF2B5EF4-FFF2-40B4-BE49-F238E27FC236}">
                <a16:creationId xmlns:a16="http://schemas.microsoft.com/office/drawing/2014/main" id="{D3977997-B926-476D-AAB1-9D0992A11CC7}"/>
              </a:ext>
            </a:extLst>
          </p:cNvPr>
          <p:cNvPicPr>
            <a:picLocks noChangeAspect="1"/>
          </p:cNvPicPr>
          <p:nvPr/>
        </p:nvPicPr>
        <p:blipFill rotWithShape="1">
          <a:blip r:embed="rId3"/>
          <a:srcRect l="13454" t="17099" r="14680" b="21461"/>
          <a:stretch/>
        </p:blipFill>
        <p:spPr>
          <a:xfrm>
            <a:off x="406010" y="1952839"/>
            <a:ext cx="5944200" cy="4346362"/>
          </a:xfrm>
          <a:prstGeom prst="rect">
            <a:avLst/>
          </a:prstGeom>
          <a:effectLst/>
        </p:spPr>
      </p:pic>
      <p:sp>
        <p:nvSpPr>
          <p:cNvPr id="8" name="TextBox 7">
            <a:extLst>
              <a:ext uri="{FF2B5EF4-FFF2-40B4-BE49-F238E27FC236}">
                <a16:creationId xmlns:a16="http://schemas.microsoft.com/office/drawing/2014/main" id="{F3BFCEDB-39E6-4DCF-AA4D-B89E4156ED13}"/>
              </a:ext>
            </a:extLst>
          </p:cNvPr>
          <p:cNvSpPr txBox="1"/>
          <p:nvPr/>
        </p:nvSpPr>
        <p:spPr>
          <a:xfrm>
            <a:off x="6350210" y="168519"/>
            <a:ext cx="5738191" cy="6543010"/>
          </a:xfrm>
          <a:prstGeom prst="rect">
            <a:avLst/>
          </a:prstGeom>
          <a:solidFill>
            <a:schemeClr val="bg1"/>
          </a:solidFill>
        </p:spPr>
        <p:txBody>
          <a:bodyPr wrap="square">
            <a:spAutoFit/>
          </a:bodyPr>
          <a:lstStyle/>
          <a:p>
            <a:pPr indent="179388">
              <a:lnSpc>
                <a:spcPct val="85000"/>
              </a:lnSpc>
            </a:pPr>
            <a:r>
              <a:rPr lang="en-PH" sz="1700" b="1" dirty="0">
                <a:solidFill>
                  <a:schemeClr val="accent2"/>
                </a:solidFill>
              </a:rPr>
              <a:t>ECOSYSTEM GOODS</a:t>
            </a:r>
          </a:p>
          <a:p>
            <a:pPr marL="357188" lvl="1" indent="-177800">
              <a:lnSpc>
                <a:spcPct val="85000"/>
              </a:lnSpc>
              <a:buFont typeface="Arial" panose="020B0604020202020204" pitchFamily="34" charset="0"/>
              <a:buChar char="•"/>
              <a:tabLst>
                <a:tab pos="179388" algn="l"/>
              </a:tabLst>
            </a:pPr>
            <a:r>
              <a:rPr lang="en-PH" sz="1700" b="1" dirty="0">
                <a:solidFill>
                  <a:schemeClr val="accent2"/>
                </a:solidFill>
              </a:rPr>
              <a:t>Non-renewable</a:t>
            </a:r>
          </a:p>
          <a:p>
            <a:pPr marL="642938" lvl="2" indent="-285750">
              <a:lnSpc>
                <a:spcPct val="85000"/>
              </a:lnSpc>
              <a:buFont typeface="Wingdings" panose="05000000000000000000" pitchFamily="2" charset="2"/>
              <a:buChar char="ü"/>
              <a:tabLst>
                <a:tab pos="179388" algn="l"/>
              </a:tabLst>
            </a:pPr>
            <a:r>
              <a:rPr lang="en-PH" sz="1700" dirty="0">
                <a:solidFill>
                  <a:schemeClr val="accent2"/>
                </a:solidFill>
              </a:rPr>
              <a:t>Rocks and minerals</a:t>
            </a:r>
          </a:p>
          <a:p>
            <a:pPr marL="642938" lvl="2" indent="-285750">
              <a:lnSpc>
                <a:spcPct val="85000"/>
              </a:lnSpc>
              <a:buFont typeface="Wingdings" panose="05000000000000000000" pitchFamily="2" charset="2"/>
              <a:buChar char="ü"/>
              <a:tabLst>
                <a:tab pos="179388" algn="l"/>
              </a:tabLst>
            </a:pPr>
            <a:r>
              <a:rPr lang="en-PH" sz="1700" dirty="0">
                <a:solidFill>
                  <a:schemeClr val="accent2"/>
                </a:solidFill>
              </a:rPr>
              <a:t>Fossil fuels</a:t>
            </a:r>
          </a:p>
          <a:p>
            <a:pPr marL="357188" lvl="1" indent="-177800">
              <a:lnSpc>
                <a:spcPct val="85000"/>
              </a:lnSpc>
              <a:buFont typeface="Arial" panose="020B0604020202020204" pitchFamily="34" charset="0"/>
              <a:buChar char="•"/>
              <a:tabLst>
                <a:tab pos="179388" algn="l"/>
              </a:tabLst>
            </a:pPr>
            <a:r>
              <a:rPr lang="en-PH" sz="1700" b="1" dirty="0">
                <a:solidFill>
                  <a:schemeClr val="accent2"/>
                </a:solidFill>
              </a:rPr>
              <a:t>Renewable</a:t>
            </a:r>
          </a:p>
          <a:p>
            <a:pPr marL="625475" lvl="2" indent="-268288">
              <a:lnSpc>
                <a:spcPct val="85000"/>
              </a:lnSpc>
              <a:buFont typeface="Wingdings" panose="05000000000000000000" pitchFamily="2" charset="2"/>
              <a:buChar char="ü"/>
              <a:tabLst>
                <a:tab pos="179388" algn="l"/>
              </a:tabLst>
            </a:pPr>
            <a:r>
              <a:rPr lang="en-PH" sz="1700" dirty="0">
                <a:solidFill>
                  <a:schemeClr val="accent2"/>
                </a:solidFill>
              </a:rPr>
              <a:t>Wildlife and fish (food, furs, viewing(</a:t>
            </a:r>
          </a:p>
          <a:p>
            <a:pPr marL="625475" lvl="2" indent="-268288">
              <a:lnSpc>
                <a:spcPct val="85000"/>
              </a:lnSpc>
              <a:buFont typeface="Wingdings" panose="05000000000000000000" pitchFamily="2" charset="2"/>
              <a:buChar char="ü"/>
              <a:tabLst>
                <a:tab pos="179388" algn="l"/>
              </a:tabLst>
            </a:pPr>
            <a:r>
              <a:rPr lang="en-PH" sz="1700" dirty="0">
                <a:solidFill>
                  <a:schemeClr val="accent2"/>
                </a:solidFill>
              </a:rPr>
              <a:t>Plants (food, fiber, fuel, medicinal herbs)</a:t>
            </a:r>
          </a:p>
          <a:p>
            <a:pPr marL="625475" lvl="2" indent="-268288">
              <a:lnSpc>
                <a:spcPct val="85000"/>
              </a:lnSpc>
              <a:buFont typeface="Wingdings" panose="05000000000000000000" pitchFamily="2" charset="2"/>
              <a:buChar char="ü"/>
              <a:tabLst>
                <a:tab pos="179388" algn="l"/>
              </a:tabLst>
            </a:pPr>
            <a:r>
              <a:rPr lang="en-PH" sz="1700" dirty="0">
                <a:solidFill>
                  <a:schemeClr val="accent2"/>
                </a:solidFill>
              </a:rPr>
              <a:t>Water</a:t>
            </a:r>
          </a:p>
          <a:p>
            <a:pPr marL="625475" lvl="2" indent="-268288">
              <a:lnSpc>
                <a:spcPct val="85000"/>
              </a:lnSpc>
              <a:buFont typeface="Wingdings" panose="05000000000000000000" pitchFamily="2" charset="2"/>
              <a:buChar char="ü"/>
              <a:tabLst>
                <a:tab pos="179388" algn="l"/>
              </a:tabLst>
            </a:pPr>
            <a:r>
              <a:rPr lang="en-PH" sz="1700" dirty="0">
                <a:solidFill>
                  <a:schemeClr val="accent2"/>
                </a:solidFill>
              </a:rPr>
              <a:t>Air</a:t>
            </a:r>
          </a:p>
          <a:p>
            <a:pPr marL="625475" lvl="2" indent="-268288">
              <a:lnSpc>
                <a:spcPct val="85000"/>
              </a:lnSpc>
              <a:buFont typeface="Wingdings" panose="05000000000000000000" pitchFamily="2" charset="2"/>
              <a:buChar char="ü"/>
              <a:tabLst>
                <a:tab pos="179388" algn="l"/>
              </a:tabLst>
            </a:pPr>
            <a:r>
              <a:rPr lang="en-PH" sz="1700" dirty="0">
                <a:solidFill>
                  <a:schemeClr val="accent2"/>
                </a:solidFill>
              </a:rPr>
              <a:t>Soils</a:t>
            </a:r>
          </a:p>
          <a:p>
            <a:pPr marL="625475" lvl="2" indent="-268288">
              <a:lnSpc>
                <a:spcPct val="85000"/>
              </a:lnSpc>
              <a:buFont typeface="Wingdings" panose="05000000000000000000" pitchFamily="2" charset="2"/>
              <a:buChar char="ü"/>
              <a:tabLst>
                <a:tab pos="179388" algn="l"/>
              </a:tabLst>
            </a:pPr>
            <a:r>
              <a:rPr lang="en-PH" sz="1700" dirty="0">
                <a:solidFill>
                  <a:schemeClr val="accent2"/>
                </a:solidFill>
              </a:rPr>
              <a:t>Recreation, aesthetic (e.g., landscape beauty), and educational opportunities</a:t>
            </a:r>
          </a:p>
          <a:p>
            <a:pPr indent="179388">
              <a:lnSpc>
                <a:spcPct val="85000"/>
              </a:lnSpc>
            </a:pPr>
            <a:r>
              <a:rPr lang="en-PH" sz="1700" b="1" dirty="0">
                <a:solidFill>
                  <a:schemeClr val="accent2"/>
                </a:solidFill>
              </a:rPr>
              <a:t>ECOSYSTEM SERVICES</a:t>
            </a:r>
          </a:p>
          <a:p>
            <a:pPr marL="625475" lvl="1" indent="-268288">
              <a:lnSpc>
                <a:spcPct val="85000"/>
              </a:lnSpc>
              <a:buFont typeface="Wingdings" panose="05000000000000000000" pitchFamily="2" charset="2"/>
              <a:buChar char="ü"/>
            </a:pPr>
            <a:r>
              <a:rPr lang="en-PH" sz="1700" dirty="0">
                <a:solidFill>
                  <a:schemeClr val="accent2"/>
                </a:solidFill>
              </a:rPr>
              <a:t>Purification of air and water (detoxification and decomposition of wastes</a:t>
            </a:r>
          </a:p>
          <a:p>
            <a:pPr marL="625475" lvl="1" indent="-268288">
              <a:lnSpc>
                <a:spcPct val="85000"/>
              </a:lnSpc>
              <a:buFont typeface="Wingdings" panose="05000000000000000000" pitchFamily="2" charset="2"/>
              <a:buChar char="ü"/>
            </a:pPr>
            <a:r>
              <a:rPr lang="en-PH" sz="1700" dirty="0">
                <a:solidFill>
                  <a:schemeClr val="accent2"/>
                </a:solidFill>
              </a:rPr>
              <a:t>Translocation of nutrients</a:t>
            </a:r>
          </a:p>
          <a:p>
            <a:pPr marL="625475" lvl="1" indent="-268288">
              <a:lnSpc>
                <a:spcPct val="85000"/>
              </a:lnSpc>
              <a:buFont typeface="Wingdings" panose="05000000000000000000" pitchFamily="2" charset="2"/>
              <a:buChar char="ü"/>
            </a:pPr>
            <a:r>
              <a:rPr lang="en-PH" sz="1700" dirty="0">
                <a:solidFill>
                  <a:schemeClr val="accent2"/>
                </a:solidFill>
              </a:rPr>
              <a:t>Maintenance and renewal of soil and soil fertility</a:t>
            </a:r>
          </a:p>
          <a:p>
            <a:pPr marL="625475" lvl="1" indent="-268288">
              <a:lnSpc>
                <a:spcPct val="85000"/>
              </a:lnSpc>
              <a:buFont typeface="Wingdings" panose="05000000000000000000" pitchFamily="2" charset="2"/>
              <a:buChar char="ü"/>
            </a:pPr>
            <a:r>
              <a:rPr lang="en-PH" sz="1700" dirty="0">
                <a:solidFill>
                  <a:schemeClr val="accent2"/>
                </a:solidFill>
              </a:rPr>
              <a:t>Pollination of crops and natural vegetation</a:t>
            </a:r>
          </a:p>
          <a:p>
            <a:pPr marL="625475" lvl="1" indent="-268288">
              <a:lnSpc>
                <a:spcPct val="85000"/>
              </a:lnSpc>
              <a:buFont typeface="Wingdings" panose="05000000000000000000" pitchFamily="2" charset="2"/>
              <a:buChar char="ü"/>
            </a:pPr>
            <a:r>
              <a:rPr lang="en-PH" sz="1700" dirty="0">
                <a:solidFill>
                  <a:schemeClr val="accent2"/>
                </a:solidFill>
              </a:rPr>
              <a:t>Dispersal of seeds</a:t>
            </a:r>
          </a:p>
          <a:p>
            <a:pPr marL="625475" lvl="1" indent="-268288">
              <a:lnSpc>
                <a:spcPct val="85000"/>
              </a:lnSpc>
              <a:buFont typeface="Wingdings" panose="05000000000000000000" pitchFamily="2" charset="2"/>
              <a:buChar char="ü"/>
            </a:pPr>
            <a:r>
              <a:rPr lang="en-PH" sz="1700" dirty="0">
                <a:solidFill>
                  <a:schemeClr val="accent2"/>
                </a:solidFill>
              </a:rPr>
              <a:t>Maintenance of regional precipitation patterns</a:t>
            </a:r>
          </a:p>
          <a:p>
            <a:pPr marL="625475" lvl="1" indent="-268288">
              <a:lnSpc>
                <a:spcPct val="85000"/>
              </a:lnSpc>
              <a:buFont typeface="Wingdings" panose="05000000000000000000" pitchFamily="2" charset="2"/>
              <a:buChar char="ü"/>
            </a:pPr>
            <a:r>
              <a:rPr lang="en-PH" sz="1700" dirty="0">
                <a:solidFill>
                  <a:schemeClr val="accent2"/>
                </a:solidFill>
              </a:rPr>
              <a:t>Erosion control</a:t>
            </a:r>
          </a:p>
          <a:p>
            <a:pPr marL="625475" lvl="1" indent="-268288">
              <a:lnSpc>
                <a:spcPct val="85000"/>
              </a:lnSpc>
              <a:buFont typeface="Wingdings" panose="05000000000000000000" pitchFamily="2" charset="2"/>
              <a:buChar char="ü"/>
            </a:pPr>
            <a:r>
              <a:rPr lang="en-PH" sz="1700" dirty="0">
                <a:solidFill>
                  <a:schemeClr val="accent2"/>
                </a:solidFill>
              </a:rPr>
              <a:t>Maintenance of habitats for plants and animals</a:t>
            </a:r>
          </a:p>
          <a:p>
            <a:pPr marL="625475" lvl="1" indent="-268288">
              <a:lnSpc>
                <a:spcPct val="85000"/>
              </a:lnSpc>
              <a:buFont typeface="Wingdings" panose="05000000000000000000" pitchFamily="2" charset="2"/>
              <a:buChar char="ü"/>
            </a:pPr>
            <a:r>
              <a:rPr lang="en-PH" sz="1700" dirty="0">
                <a:solidFill>
                  <a:schemeClr val="accent2"/>
                </a:solidFill>
              </a:rPr>
              <a:t>Control of pests affecting plants or animals (including humans)</a:t>
            </a:r>
          </a:p>
          <a:p>
            <a:pPr marL="625475" lvl="1" indent="-268288">
              <a:lnSpc>
                <a:spcPct val="85000"/>
              </a:lnSpc>
              <a:buFont typeface="Wingdings" panose="05000000000000000000" pitchFamily="2" charset="2"/>
              <a:buChar char="ü"/>
            </a:pPr>
            <a:r>
              <a:rPr lang="en-PH" sz="1700" dirty="0">
                <a:solidFill>
                  <a:schemeClr val="accent2"/>
                </a:solidFill>
              </a:rPr>
              <a:t>Protection from the sun’s harmful UV Rays</a:t>
            </a:r>
          </a:p>
          <a:p>
            <a:pPr marL="625475" lvl="1" indent="-268288">
              <a:lnSpc>
                <a:spcPct val="85000"/>
              </a:lnSpc>
              <a:buFont typeface="Wingdings" panose="05000000000000000000" pitchFamily="2" charset="2"/>
              <a:buChar char="ü"/>
            </a:pPr>
            <a:r>
              <a:rPr lang="en-PH" sz="1700" dirty="0">
                <a:solidFill>
                  <a:schemeClr val="accent2"/>
                </a:solidFill>
              </a:rPr>
              <a:t>Partial stabilization of climate</a:t>
            </a:r>
          </a:p>
          <a:p>
            <a:pPr marL="625475" lvl="1" indent="-268288">
              <a:lnSpc>
                <a:spcPct val="85000"/>
              </a:lnSpc>
              <a:buFont typeface="Wingdings" panose="05000000000000000000" pitchFamily="2" charset="2"/>
              <a:buChar char="ü"/>
            </a:pPr>
            <a:r>
              <a:rPr lang="en-PH" sz="1700" dirty="0">
                <a:solidFill>
                  <a:schemeClr val="accent2"/>
                </a:solidFill>
              </a:rPr>
              <a:t>Moderation of temperature extremes and the force of winds and waves</a:t>
            </a:r>
          </a:p>
          <a:p>
            <a:pPr marL="625475" lvl="1" indent="-268288">
              <a:lnSpc>
                <a:spcPct val="85000"/>
              </a:lnSpc>
              <a:buFont typeface="Wingdings" panose="05000000000000000000" pitchFamily="2" charset="2"/>
              <a:buChar char="ü"/>
            </a:pPr>
            <a:r>
              <a:rPr lang="en-PH" sz="1700" dirty="0">
                <a:solidFill>
                  <a:schemeClr val="accent2"/>
                </a:solidFill>
              </a:rPr>
              <a:t>Mitigation of floods and droughts </a:t>
            </a:r>
          </a:p>
        </p:txBody>
      </p:sp>
      <p:sp>
        <p:nvSpPr>
          <p:cNvPr id="9" name="TextBox 8">
            <a:extLst>
              <a:ext uri="{FF2B5EF4-FFF2-40B4-BE49-F238E27FC236}">
                <a16:creationId xmlns:a16="http://schemas.microsoft.com/office/drawing/2014/main" id="{9C284E17-FCEA-49A4-841C-7039504E5EDD}"/>
              </a:ext>
            </a:extLst>
          </p:cNvPr>
          <p:cNvSpPr txBox="1"/>
          <p:nvPr/>
        </p:nvSpPr>
        <p:spPr>
          <a:xfrm>
            <a:off x="-1592253" y="6455565"/>
            <a:ext cx="9670472" cy="584775"/>
          </a:xfrm>
          <a:prstGeom prst="rect">
            <a:avLst/>
          </a:prstGeom>
          <a:noFill/>
        </p:spPr>
        <p:txBody>
          <a:bodyPr wrap="square">
            <a:spAutoFit/>
          </a:bodyPr>
          <a:lstStyle/>
          <a:p>
            <a:pPr algn="ctr"/>
            <a:r>
              <a:rPr lang="en-US" sz="1600" b="1" dirty="0">
                <a:solidFill>
                  <a:prstClr val="black"/>
                </a:solidFill>
                <a:latin typeface="Calibri Light" panose="020F0302020204030204"/>
                <a:ea typeface="+mj-ea"/>
                <a:cs typeface="+mj-cs"/>
              </a:rPr>
              <a:t>Reference: Thomas C. Brown, John C. Bergstrom &amp; John B. Loomis, 2007.</a:t>
            </a:r>
            <a:br>
              <a:rPr lang="en-US" sz="1600" b="1" dirty="0">
                <a:solidFill>
                  <a:prstClr val="black"/>
                </a:solidFill>
                <a:latin typeface="Calibri Light" panose="020F0302020204030204"/>
                <a:ea typeface="+mj-ea"/>
                <a:cs typeface="+mj-cs"/>
              </a:rPr>
            </a:br>
            <a:endParaRPr lang="en-US" sz="1600" dirty="0"/>
          </a:p>
        </p:txBody>
      </p:sp>
    </p:spTree>
    <p:extLst>
      <p:ext uri="{BB962C8B-B14F-4D97-AF65-F5344CB8AC3E}">
        <p14:creationId xmlns:p14="http://schemas.microsoft.com/office/powerpoint/2010/main" val="14298702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952500" y="250866"/>
            <a:ext cx="10286999" cy="676234"/>
          </a:xfrm>
          <a:prstGeom prst="rect">
            <a:avLst/>
          </a:prstGeom>
          <a:noFill/>
          <a:ln>
            <a:noFill/>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pitchFamily="34" charset="0"/>
              </a:defRPr>
            </a:lvl2pPr>
            <a:lvl3pPr algn="l" rtl="0" eaLnBrk="0" fontAlgn="base" hangingPunct="0">
              <a:spcBef>
                <a:spcPct val="0"/>
              </a:spcBef>
              <a:spcAft>
                <a:spcPct val="0"/>
              </a:spcAft>
              <a:defRPr sz="3600">
                <a:solidFill>
                  <a:schemeClr val="tx1"/>
                </a:solidFill>
                <a:latin typeface="Arial" pitchFamily="34" charset="0"/>
              </a:defRPr>
            </a:lvl3pPr>
            <a:lvl4pPr algn="l" rtl="0" eaLnBrk="0" fontAlgn="base" hangingPunct="0">
              <a:spcBef>
                <a:spcPct val="0"/>
              </a:spcBef>
              <a:spcAft>
                <a:spcPct val="0"/>
              </a:spcAft>
              <a:defRPr sz="3600">
                <a:solidFill>
                  <a:schemeClr val="tx1"/>
                </a:solidFill>
                <a:latin typeface="Arial" pitchFamily="34" charset="0"/>
              </a:defRPr>
            </a:lvl4pPr>
            <a:lvl5pPr algn="l" rtl="0" eaLnBrk="0" fontAlgn="base" hangingPunct="0">
              <a:spcBef>
                <a:spcPct val="0"/>
              </a:spcBef>
              <a:spcAft>
                <a:spcPct val="0"/>
              </a:spcAft>
              <a:defRPr sz="3600">
                <a:solidFill>
                  <a:schemeClr val="tx1"/>
                </a:solidFill>
                <a:latin typeface="Arial" pitchFamily="34" charset="0"/>
              </a:defRPr>
            </a:lvl5pPr>
            <a:lvl6pPr marL="457200" algn="l" rtl="0" fontAlgn="base">
              <a:spcBef>
                <a:spcPct val="0"/>
              </a:spcBef>
              <a:spcAft>
                <a:spcPct val="0"/>
              </a:spcAft>
              <a:defRPr sz="3600">
                <a:solidFill>
                  <a:schemeClr val="tx1"/>
                </a:solidFill>
                <a:latin typeface="Arial" pitchFamily="34" charset="0"/>
              </a:defRPr>
            </a:lvl6pPr>
            <a:lvl7pPr marL="914400" algn="l" rtl="0" fontAlgn="base">
              <a:spcBef>
                <a:spcPct val="0"/>
              </a:spcBef>
              <a:spcAft>
                <a:spcPct val="0"/>
              </a:spcAft>
              <a:defRPr sz="3600">
                <a:solidFill>
                  <a:schemeClr val="tx1"/>
                </a:solidFill>
                <a:latin typeface="Arial" pitchFamily="34" charset="0"/>
              </a:defRPr>
            </a:lvl7pPr>
            <a:lvl8pPr marL="1371600" algn="l" rtl="0" fontAlgn="base">
              <a:spcBef>
                <a:spcPct val="0"/>
              </a:spcBef>
              <a:spcAft>
                <a:spcPct val="0"/>
              </a:spcAft>
              <a:defRPr sz="3600">
                <a:solidFill>
                  <a:schemeClr val="tx1"/>
                </a:solidFill>
                <a:latin typeface="Arial" pitchFamily="34" charset="0"/>
              </a:defRPr>
            </a:lvl8pPr>
            <a:lvl9pPr marL="1828800" algn="l" rtl="0" fontAlgn="base">
              <a:spcBef>
                <a:spcPct val="0"/>
              </a:spcBef>
              <a:spcAft>
                <a:spcPct val="0"/>
              </a:spcAft>
              <a:defRPr sz="3600">
                <a:solidFill>
                  <a:schemeClr val="tx1"/>
                </a:solidFill>
                <a:latin typeface="Arial" pitchFamily="34" charset="0"/>
              </a:defRPr>
            </a:lvl9pPr>
          </a:lstStyle>
          <a:p>
            <a:pPr algn="ctr"/>
            <a:r>
              <a:rPr lang="en-PH" b="1" kern="0" dirty="0">
                <a:solidFill>
                  <a:schemeClr val="accent6">
                    <a:lumMod val="75000"/>
                  </a:schemeClr>
                </a:solidFill>
                <a:latin typeface="Gill Sans MT" panose="020B0502020104020203" pitchFamily="34" charset="77"/>
              </a:rPr>
              <a:t>Categories of Ecosystem Goods and Services</a:t>
            </a:r>
          </a:p>
        </p:txBody>
      </p:sp>
      <p:grpSp>
        <p:nvGrpSpPr>
          <p:cNvPr id="9" name="Group 8">
            <a:extLst>
              <a:ext uri="{FF2B5EF4-FFF2-40B4-BE49-F238E27FC236}">
                <a16:creationId xmlns:a16="http://schemas.microsoft.com/office/drawing/2014/main" id="{81DDC8A2-85BB-4881-BB5A-1F1CF2640313}"/>
              </a:ext>
            </a:extLst>
          </p:cNvPr>
          <p:cNvGrpSpPr/>
          <p:nvPr/>
        </p:nvGrpSpPr>
        <p:grpSpPr>
          <a:xfrm>
            <a:off x="815340" y="927100"/>
            <a:ext cx="10618086" cy="5474856"/>
            <a:chOff x="952500" y="1132278"/>
            <a:chExt cx="10618086" cy="5474856"/>
          </a:xfrm>
        </p:grpSpPr>
        <p:pic>
          <p:nvPicPr>
            <p:cNvPr id="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52500" y="1132278"/>
              <a:ext cx="10618086" cy="5474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2F160F2C-9B3D-48D8-AC7F-EC06AE098516}"/>
                </a:ext>
              </a:extLst>
            </p:cNvPr>
            <p:cNvSpPr txBox="1"/>
            <p:nvPr/>
          </p:nvSpPr>
          <p:spPr>
            <a:xfrm>
              <a:off x="1440873" y="3131128"/>
              <a:ext cx="3029527" cy="954107"/>
            </a:xfrm>
            <a:prstGeom prst="rect">
              <a:avLst/>
            </a:prstGeom>
            <a:solidFill>
              <a:srgbClr val="A7A9AC"/>
            </a:solidFill>
          </p:spPr>
          <p:txBody>
            <a:bodyPr wrap="square" rtlCol="0">
              <a:spAutoFit/>
            </a:bodyPr>
            <a:lstStyle/>
            <a:p>
              <a:r>
                <a:rPr lang="en-PH" sz="2400" b="1" i="1" dirty="0">
                  <a:solidFill>
                    <a:schemeClr val="bg1"/>
                  </a:solidFill>
                </a:rPr>
                <a:t>Provisioning services</a:t>
              </a:r>
            </a:p>
            <a:p>
              <a:r>
                <a:rPr lang="en-PH" sz="1600" dirty="0">
                  <a:solidFill>
                    <a:schemeClr val="bg1"/>
                  </a:solidFill>
                </a:rPr>
                <a:t>Products or goods such as water, fish and timber</a:t>
              </a:r>
            </a:p>
          </p:txBody>
        </p:sp>
        <p:sp>
          <p:nvSpPr>
            <p:cNvPr id="5" name="TextBox 4">
              <a:extLst>
                <a:ext uri="{FF2B5EF4-FFF2-40B4-BE49-F238E27FC236}">
                  <a16:creationId xmlns:a16="http://schemas.microsoft.com/office/drawing/2014/main" id="{CE231D3F-00D5-43E4-B522-7ED85A2053A3}"/>
                </a:ext>
              </a:extLst>
            </p:cNvPr>
            <p:cNvSpPr txBox="1"/>
            <p:nvPr/>
          </p:nvSpPr>
          <p:spPr>
            <a:xfrm>
              <a:off x="4765251" y="3168072"/>
              <a:ext cx="3029527" cy="1200329"/>
            </a:xfrm>
            <a:prstGeom prst="rect">
              <a:avLst/>
            </a:prstGeom>
            <a:solidFill>
              <a:srgbClr val="A7A9AC"/>
            </a:solidFill>
          </p:spPr>
          <p:txBody>
            <a:bodyPr wrap="square" rtlCol="0">
              <a:spAutoFit/>
            </a:bodyPr>
            <a:lstStyle/>
            <a:p>
              <a:r>
                <a:rPr lang="en-PH" sz="2400" b="1" i="1" dirty="0">
                  <a:solidFill>
                    <a:schemeClr val="bg1"/>
                  </a:solidFill>
                </a:rPr>
                <a:t>Regulating services</a:t>
              </a:r>
            </a:p>
            <a:p>
              <a:r>
                <a:rPr lang="en-PH" sz="1600" dirty="0">
                  <a:solidFill>
                    <a:schemeClr val="bg1"/>
                  </a:solidFill>
                </a:rPr>
                <a:t>Ecosystem functions such as flood control and climate regulation</a:t>
              </a:r>
            </a:p>
          </p:txBody>
        </p:sp>
        <p:sp>
          <p:nvSpPr>
            <p:cNvPr id="6" name="TextBox 5">
              <a:extLst>
                <a:ext uri="{FF2B5EF4-FFF2-40B4-BE49-F238E27FC236}">
                  <a16:creationId xmlns:a16="http://schemas.microsoft.com/office/drawing/2014/main" id="{E8E2069B-CCCD-487E-805C-B28E09A712AB}"/>
                </a:ext>
              </a:extLst>
            </p:cNvPr>
            <p:cNvSpPr txBox="1"/>
            <p:nvPr/>
          </p:nvSpPr>
          <p:spPr>
            <a:xfrm>
              <a:off x="8167918" y="3149600"/>
              <a:ext cx="3029527" cy="1200329"/>
            </a:xfrm>
            <a:prstGeom prst="rect">
              <a:avLst/>
            </a:prstGeom>
            <a:solidFill>
              <a:srgbClr val="A7A9AC"/>
            </a:solidFill>
          </p:spPr>
          <p:txBody>
            <a:bodyPr wrap="square" rtlCol="0">
              <a:spAutoFit/>
            </a:bodyPr>
            <a:lstStyle/>
            <a:p>
              <a:r>
                <a:rPr lang="en-PH" sz="2400" b="1" i="1" dirty="0">
                  <a:solidFill>
                    <a:schemeClr val="bg1"/>
                  </a:solidFill>
                </a:rPr>
                <a:t>Cultural services</a:t>
              </a:r>
            </a:p>
            <a:p>
              <a:r>
                <a:rPr lang="en-PH" sz="1600" dirty="0">
                  <a:solidFill>
                    <a:schemeClr val="bg1"/>
                  </a:solidFill>
                </a:rPr>
                <a:t>Non-material benefits such as recreational, aesthetic and spiritual benefits</a:t>
              </a:r>
            </a:p>
          </p:txBody>
        </p:sp>
        <p:sp>
          <p:nvSpPr>
            <p:cNvPr id="7" name="TextBox 6">
              <a:extLst>
                <a:ext uri="{FF2B5EF4-FFF2-40B4-BE49-F238E27FC236}">
                  <a16:creationId xmlns:a16="http://schemas.microsoft.com/office/drawing/2014/main" id="{44C7AF6D-B40D-4458-A85A-4B784929D51E}"/>
                </a:ext>
              </a:extLst>
            </p:cNvPr>
            <p:cNvSpPr txBox="1"/>
            <p:nvPr/>
          </p:nvSpPr>
          <p:spPr>
            <a:xfrm>
              <a:off x="4700480" y="4910463"/>
              <a:ext cx="6496965" cy="954107"/>
            </a:xfrm>
            <a:prstGeom prst="rect">
              <a:avLst/>
            </a:prstGeom>
            <a:solidFill>
              <a:srgbClr val="45823D"/>
            </a:solidFill>
            <a:ln>
              <a:noFill/>
            </a:ln>
          </p:spPr>
          <p:txBody>
            <a:bodyPr wrap="square" rtlCol="0">
              <a:spAutoFit/>
            </a:bodyPr>
            <a:lstStyle/>
            <a:p>
              <a:r>
                <a:rPr lang="en-PH" sz="2400" b="1" i="1" dirty="0">
                  <a:solidFill>
                    <a:schemeClr val="bg1"/>
                  </a:solidFill>
                </a:rPr>
                <a:t>Supporting services</a:t>
              </a:r>
            </a:p>
            <a:p>
              <a:r>
                <a:rPr lang="en-PH" sz="1600" dirty="0">
                  <a:solidFill>
                    <a:schemeClr val="bg1"/>
                  </a:solidFill>
                </a:rPr>
                <a:t>Fundamental processes such as nutrient cycling &amp; photosynthesis that support </a:t>
              </a:r>
            </a:p>
          </p:txBody>
        </p:sp>
        <p:sp>
          <p:nvSpPr>
            <p:cNvPr id="8" name="TextBox 7">
              <a:extLst>
                <a:ext uri="{FF2B5EF4-FFF2-40B4-BE49-F238E27FC236}">
                  <a16:creationId xmlns:a16="http://schemas.microsoft.com/office/drawing/2014/main" id="{21EDA5F9-08C1-4593-A614-3C9B26999FC8}"/>
                </a:ext>
              </a:extLst>
            </p:cNvPr>
            <p:cNvSpPr txBox="1"/>
            <p:nvPr/>
          </p:nvSpPr>
          <p:spPr>
            <a:xfrm>
              <a:off x="1317354" y="6271215"/>
              <a:ext cx="5385661" cy="307777"/>
            </a:xfrm>
            <a:prstGeom prst="rect">
              <a:avLst/>
            </a:prstGeom>
            <a:solidFill>
              <a:srgbClr val="EBECEC"/>
            </a:solidFill>
          </p:spPr>
          <p:txBody>
            <a:bodyPr wrap="square" rtlCol="0">
              <a:spAutoFit/>
            </a:bodyPr>
            <a:lstStyle/>
            <a:p>
              <a:r>
                <a:rPr lang="en-PH" sz="1400" dirty="0"/>
                <a:t>Source: Based on WRI materials</a:t>
              </a:r>
            </a:p>
          </p:txBody>
        </p:sp>
      </p:grpSp>
    </p:spTree>
    <p:extLst>
      <p:ext uri="{BB962C8B-B14F-4D97-AF65-F5344CB8AC3E}">
        <p14:creationId xmlns:p14="http://schemas.microsoft.com/office/powerpoint/2010/main" val="718567795"/>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17566B0-1BDE-4C58-9913-EA1989DF847E}"/>
              </a:ext>
            </a:extLst>
          </p:cNvPr>
          <p:cNvGrpSpPr/>
          <p:nvPr/>
        </p:nvGrpSpPr>
        <p:grpSpPr>
          <a:xfrm>
            <a:off x="8267527" y="1303400"/>
            <a:ext cx="4378071" cy="5461462"/>
            <a:chOff x="8267527" y="1303400"/>
            <a:chExt cx="4378071" cy="5461462"/>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0753" t="10451" r="50967" b="28669"/>
            <a:stretch/>
          </p:blipFill>
          <p:spPr>
            <a:xfrm>
              <a:off x="8267527" y="1303400"/>
              <a:ext cx="4378071" cy="5461462"/>
            </a:xfrm>
            <a:prstGeom prst="rect">
              <a:avLst/>
            </a:prstGeom>
          </p:spPr>
        </p:pic>
        <p:sp>
          <p:nvSpPr>
            <p:cNvPr id="8" name="Rectangle 7">
              <a:extLst>
                <a:ext uri="{FF2B5EF4-FFF2-40B4-BE49-F238E27FC236}">
                  <a16:creationId xmlns:a16="http://schemas.microsoft.com/office/drawing/2014/main" id="{E36C7875-AE6C-BB4E-BE42-4E4A3F801B00}"/>
                </a:ext>
              </a:extLst>
            </p:cNvPr>
            <p:cNvSpPr/>
            <p:nvPr/>
          </p:nvSpPr>
          <p:spPr>
            <a:xfrm>
              <a:off x="8346478" y="3146925"/>
              <a:ext cx="2025370" cy="330200"/>
            </a:xfrm>
            <a:prstGeom prst="rect">
              <a:avLst/>
            </a:prstGeom>
            <a:solidFill>
              <a:srgbClr val="FEFEFE"/>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Calibri" panose="020F0502020204030204" pitchFamily="34" charset="0"/>
                  <a:cs typeface="Calibri" panose="020F0502020204030204" pitchFamily="34" charset="0"/>
                </a:rPr>
                <a:t>Money Making Machine</a:t>
              </a:r>
            </a:p>
          </p:txBody>
        </p:sp>
      </p:grpSp>
      <p:sp>
        <p:nvSpPr>
          <p:cNvPr id="2" name="Title 1"/>
          <p:cNvSpPr>
            <a:spLocks noGrp="1"/>
          </p:cNvSpPr>
          <p:nvPr>
            <p:ph type="title"/>
          </p:nvPr>
        </p:nvSpPr>
        <p:spPr>
          <a:xfrm>
            <a:off x="914400" y="190500"/>
            <a:ext cx="9969500" cy="902432"/>
          </a:xfrm>
          <a:noFill/>
          <a:ln>
            <a:noFill/>
          </a:ln>
        </p:spPr>
        <p:style>
          <a:lnRef idx="2">
            <a:schemeClr val="accent5">
              <a:shade val="50000"/>
            </a:schemeClr>
          </a:lnRef>
          <a:fillRef idx="1">
            <a:schemeClr val="accent5"/>
          </a:fillRef>
          <a:effectRef idx="0">
            <a:schemeClr val="accent5"/>
          </a:effectRef>
          <a:fontRef idx="minor">
            <a:schemeClr val="lt1"/>
          </a:fontRef>
        </p:style>
        <p:txBody>
          <a:bodyPr vert="horz" lIns="0" tIns="45720" rIns="0" bIns="45720" rtlCol="0" anchor="ctr">
            <a:noAutofit/>
          </a:bodyPr>
          <a:lstStyle/>
          <a:p>
            <a:r>
              <a:rPr lang="en-US" sz="3200" b="1" dirty="0">
                <a:solidFill>
                  <a:schemeClr val="accent6">
                    <a:lumMod val="75000"/>
                  </a:schemeClr>
                </a:solidFill>
                <a:latin typeface="Gill Sans MT" panose="020B0502020104020203" pitchFamily="34" charset="77"/>
              </a:rPr>
              <a:t>Highlighting the EGS as Inputs or Raw Materials </a:t>
            </a:r>
            <a:br>
              <a:rPr lang="en-US" sz="3200" b="1" dirty="0">
                <a:solidFill>
                  <a:schemeClr val="accent6">
                    <a:lumMod val="75000"/>
                  </a:schemeClr>
                </a:solidFill>
                <a:latin typeface="Gill Sans MT" panose="020B0502020104020203" pitchFamily="34" charset="77"/>
              </a:rPr>
            </a:br>
            <a:r>
              <a:rPr lang="en-US" sz="3200" b="1" dirty="0">
                <a:solidFill>
                  <a:schemeClr val="accent6">
                    <a:lumMod val="75000"/>
                  </a:schemeClr>
                </a:solidFill>
                <a:latin typeface="Gill Sans MT" panose="020B0502020104020203" pitchFamily="34" charset="77"/>
              </a:rPr>
              <a:t>for Livelihoods and Enterprises</a:t>
            </a:r>
          </a:p>
        </p:txBody>
      </p:sp>
      <p:sp>
        <p:nvSpPr>
          <p:cNvPr id="7" name="Freeform 6"/>
          <p:cNvSpPr/>
          <p:nvPr/>
        </p:nvSpPr>
        <p:spPr bwMode="auto">
          <a:xfrm>
            <a:off x="10441173" y="958463"/>
            <a:ext cx="4378071" cy="6215270"/>
          </a:xfrm>
          <a:custGeom>
            <a:avLst/>
            <a:gdLst>
              <a:gd name="connsiteX0" fmla="*/ 2054087 w 3803373"/>
              <a:gd name="connsiteY0" fmla="*/ 212035 h 6215270"/>
              <a:gd name="connsiteX1" fmla="*/ 0 w 3803373"/>
              <a:gd name="connsiteY1" fmla="*/ 437322 h 6215270"/>
              <a:gd name="connsiteX2" fmla="*/ 53008 w 3803373"/>
              <a:gd name="connsiteY2" fmla="*/ 1577009 h 6215270"/>
              <a:gd name="connsiteX3" fmla="*/ 503582 w 3803373"/>
              <a:gd name="connsiteY3" fmla="*/ 2239618 h 6215270"/>
              <a:gd name="connsiteX4" fmla="*/ 437321 w 3803373"/>
              <a:gd name="connsiteY4" fmla="*/ 2994992 h 6215270"/>
              <a:gd name="connsiteX5" fmla="*/ 1086678 w 3803373"/>
              <a:gd name="connsiteY5" fmla="*/ 3644348 h 6215270"/>
              <a:gd name="connsiteX6" fmla="*/ 1577008 w 3803373"/>
              <a:gd name="connsiteY6" fmla="*/ 5049079 h 6215270"/>
              <a:gd name="connsiteX7" fmla="*/ 2319130 w 3803373"/>
              <a:gd name="connsiteY7" fmla="*/ 5950227 h 6215270"/>
              <a:gd name="connsiteX8" fmla="*/ 3803373 w 3803373"/>
              <a:gd name="connsiteY8" fmla="*/ 6215270 h 6215270"/>
              <a:gd name="connsiteX9" fmla="*/ 2067339 w 3803373"/>
              <a:gd name="connsiteY9" fmla="*/ 0 h 6215270"/>
              <a:gd name="connsiteX10" fmla="*/ 1855304 w 3803373"/>
              <a:gd name="connsiteY10" fmla="*/ 159027 h 6215270"/>
              <a:gd name="connsiteX0" fmla="*/ 2054087 w 3803373"/>
              <a:gd name="connsiteY0" fmla="*/ 212035 h 6215270"/>
              <a:gd name="connsiteX1" fmla="*/ 0 w 3803373"/>
              <a:gd name="connsiteY1" fmla="*/ 437322 h 6215270"/>
              <a:gd name="connsiteX2" fmla="*/ 53008 w 3803373"/>
              <a:gd name="connsiteY2" fmla="*/ 1577009 h 6215270"/>
              <a:gd name="connsiteX3" fmla="*/ 503582 w 3803373"/>
              <a:gd name="connsiteY3" fmla="*/ 2239618 h 6215270"/>
              <a:gd name="connsiteX4" fmla="*/ 437321 w 3803373"/>
              <a:gd name="connsiteY4" fmla="*/ 2994992 h 6215270"/>
              <a:gd name="connsiteX5" fmla="*/ 1086678 w 3803373"/>
              <a:gd name="connsiteY5" fmla="*/ 3644348 h 6215270"/>
              <a:gd name="connsiteX6" fmla="*/ 1415831 w 3803373"/>
              <a:gd name="connsiteY6" fmla="*/ 5168349 h 6215270"/>
              <a:gd name="connsiteX7" fmla="*/ 2319130 w 3803373"/>
              <a:gd name="connsiteY7" fmla="*/ 5950227 h 6215270"/>
              <a:gd name="connsiteX8" fmla="*/ 3803373 w 3803373"/>
              <a:gd name="connsiteY8" fmla="*/ 6215270 h 6215270"/>
              <a:gd name="connsiteX9" fmla="*/ 2067339 w 3803373"/>
              <a:gd name="connsiteY9" fmla="*/ 0 h 6215270"/>
              <a:gd name="connsiteX10" fmla="*/ 1855304 w 3803373"/>
              <a:gd name="connsiteY10" fmla="*/ 159027 h 621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03373" h="6215270">
                <a:moveTo>
                  <a:pt x="2054087" y="212035"/>
                </a:moveTo>
                <a:lnTo>
                  <a:pt x="0" y="437322"/>
                </a:lnTo>
                <a:lnTo>
                  <a:pt x="53008" y="1577009"/>
                </a:lnTo>
                <a:lnTo>
                  <a:pt x="503582" y="2239618"/>
                </a:lnTo>
                <a:lnTo>
                  <a:pt x="437321" y="2994992"/>
                </a:lnTo>
                <a:lnTo>
                  <a:pt x="1086678" y="3644348"/>
                </a:lnTo>
                <a:lnTo>
                  <a:pt x="1415831" y="5168349"/>
                </a:lnTo>
                <a:lnTo>
                  <a:pt x="2319130" y="5950227"/>
                </a:lnTo>
                <a:lnTo>
                  <a:pt x="3803373" y="6215270"/>
                </a:lnTo>
                <a:lnTo>
                  <a:pt x="2067339" y="0"/>
                </a:lnTo>
                <a:lnTo>
                  <a:pt x="1855304" y="159027"/>
                </a:lnTo>
              </a:path>
            </a:pathLst>
          </a:cu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b="1" dirty="0">
              <a:solidFill>
                <a:srgbClr val="999999"/>
              </a:solidFill>
            </a:endParaRPr>
          </a:p>
        </p:txBody>
      </p:sp>
      <p:sp>
        <p:nvSpPr>
          <p:cNvPr id="13" name="Content Placeholder 12">
            <a:extLst>
              <a:ext uri="{FF2B5EF4-FFF2-40B4-BE49-F238E27FC236}">
                <a16:creationId xmlns:a16="http://schemas.microsoft.com/office/drawing/2014/main" id="{57CC975C-7457-DA4F-93F4-87ACAF0ACD63}"/>
              </a:ext>
            </a:extLst>
          </p:cNvPr>
          <p:cNvSpPr txBox="1">
            <a:spLocks/>
          </p:cNvSpPr>
          <p:nvPr/>
        </p:nvSpPr>
        <p:spPr>
          <a:xfrm>
            <a:off x="794024" y="1303401"/>
            <a:ext cx="5681484" cy="4871932"/>
          </a:xfrm>
          <a:prstGeom prst="rect">
            <a:avLst/>
          </a:prstGeom>
          <a:solidFill>
            <a:schemeClr val="accent5">
              <a:lumMod val="60000"/>
              <a:lumOff val="40000"/>
            </a:schemeClr>
          </a:solidFill>
        </p:spPr>
        <p:txBody>
          <a:bodyPr vert="horz" lIns="68580" tIns="34290" rIns="68580" bIns="34290" rtlCol="0">
            <a:noAutofit/>
          </a:bodyPr>
          <a:lstStyle/>
          <a:p>
            <a:pPr marL="257175" indent="-257175" defTabSz="342900">
              <a:spcAft>
                <a:spcPts val="900"/>
              </a:spcAft>
              <a:buFont typeface="Wingdings" panose="05000000000000000000" pitchFamily="2" charset="2"/>
              <a:buChar char="ü"/>
              <a:defRPr/>
            </a:pPr>
            <a:r>
              <a:rPr lang="en-AU" sz="2400" b="1" dirty="0">
                <a:solidFill>
                  <a:prstClr val="black"/>
                </a:solidFill>
                <a:latin typeface="Gill Sans MT"/>
                <a:cs typeface="Gill Sans MT"/>
              </a:rPr>
              <a:t>Water  = for agriculture, domestic, industrial and hydro-energy generation</a:t>
            </a:r>
          </a:p>
          <a:p>
            <a:pPr marL="257175" indent="-257175" defTabSz="342900">
              <a:spcAft>
                <a:spcPts val="900"/>
              </a:spcAft>
              <a:buFont typeface="Wingdings" panose="05000000000000000000" pitchFamily="2" charset="2"/>
              <a:buChar char="ü"/>
              <a:defRPr/>
            </a:pPr>
            <a:r>
              <a:rPr lang="en-AU" sz="2400" b="1" dirty="0">
                <a:solidFill>
                  <a:prstClr val="black"/>
                </a:solidFill>
                <a:latin typeface="Gill Sans MT"/>
                <a:cs typeface="Gill Sans MT"/>
              </a:rPr>
              <a:t>Soil – Agriculture, Pasture, etc.</a:t>
            </a:r>
          </a:p>
          <a:p>
            <a:pPr marL="257175" indent="-257175" defTabSz="342900">
              <a:spcAft>
                <a:spcPts val="900"/>
              </a:spcAft>
              <a:buFont typeface="Wingdings" panose="05000000000000000000" pitchFamily="2" charset="2"/>
              <a:buChar char="ü"/>
              <a:defRPr/>
            </a:pPr>
            <a:r>
              <a:rPr lang="en-AU" sz="2400" b="1" dirty="0">
                <a:solidFill>
                  <a:prstClr val="black"/>
                </a:solidFill>
                <a:latin typeface="Gill Sans MT"/>
                <a:cs typeface="Gill Sans MT"/>
              </a:rPr>
              <a:t>Support for fisheries production – open, aquaculture, mariculture</a:t>
            </a:r>
          </a:p>
          <a:p>
            <a:pPr marL="257175" indent="-257175" defTabSz="342900">
              <a:spcAft>
                <a:spcPts val="900"/>
              </a:spcAft>
              <a:buFont typeface="Wingdings" panose="05000000000000000000" pitchFamily="2" charset="2"/>
              <a:buChar char="ü"/>
              <a:defRPr/>
            </a:pPr>
            <a:r>
              <a:rPr lang="en-AU" sz="2400" b="1" dirty="0">
                <a:solidFill>
                  <a:prstClr val="black"/>
                </a:solidFill>
                <a:latin typeface="Gill Sans MT"/>
                <a:cs typeface="Gill Sans MT"/>
              </a:rPr>
              <a:t>Recreational,  Educational, Cultural services for various users</a:t>
            </a:r>
            <a:endParaRPr lang="en-AU" sz="1500" b="1" dirty="0">
              <a:solidFill>
                <a:prstClr val="black"/>
              </a:solidFill>
              <a:latin typeface="Gill Sans MT"/>
              <a:cs typeface="Gill Sans MT"/>
            </a:endParaRPr>
          </a:p>
          <a:p>
            <a:pPr marL="257175" indent="-257175" defTabSz="342900">
              <a:spcAft>
                <a:spcPts val="900"/>
              </a:spcAft>
              <a:buFont typeface="Wingdings" panose="05000000000000000000" pitchFamily="2" charset="2"/>
              <a:buChar char="ü"/>
              <a:defRPr/>
            </a:pPr>
            <a:r>
              <a:rPr lang="en-AU" sz="2400" b="1" dirty="0">
                <a:solidFill>
                  <a:prstClr val="black"/>
                </a:solidFill>
                <a:latin typeface="Gill Sans MT"/>
                <a:cs typeface="Gill Sans MT"/>
              </a:rPr>
              <a:t>Food, Fiber </a:t>
            </a:r>
          </a:p>
          <a:p>
            <a:pPr marL="257175" indent="-257175" defTabSz="342900">
              <a:spcAft>
                <a:spcPts val="900"/>
              </a:spcAft>
              <a:buFont typeface="Wingdings" panose="05000000000000000000" pitchFamily="2" charset="2"/>
              <a:buChar char="ü"/>
              <a:defRPr/>
            </a:pPr>
            <a:r>
              <a:rPr lang="en-AU" sz="2400" b="1" dirty="0">
                <a:solidFill>
                  <a:prstClr val="black"/>
                </a:solidFill>
                <a:latin typeface="Gill Sans MT"/>
                <a:cs typeface="Gill Sans MT"/>
              </a:rPr>
              <a:t>Medicines and other Non-timber Products</a:t>
            </a:r>
          </a:p>
        </p:txBody>
      </p:sp>
      <p:sp>
        <p:nvSpPr>
          <p:cNvPr id="9" name="Right Arrow 8">
            <a:extLst>
              <a:ext uri="{FF2B5EF4-FFF2-40B4-BE49-F238E27FC236}">
                <a16:creationId xmlns:a16="http://schemas.microsoft.com/office/drawing/2014/main" id="{E5A07C2F-0919-1340-8D06-0F2AB61D808A}"/>
              </a:ext>
            </a:extLst>
          </p:cNvPr>
          <p:cNvSpPr/>
          <p:nvPr/>
        </p:nvSpPr>
        <p:spPr>
          <a:xfrm rot="20048866">
            <a:off x="6211645" y="2522957"/>
            <a:ext cx="2773605" cy="940834"/>
          </a:xfrm>
          <a:prstGeom prst="rightArrow">
            <a:avLst>
              <a:gd name="adj1" fmla="val 69122"/>
              <a:gd name="adj2" fmla="val 97150"/>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77"/>
              </a:rPr>
              <a:t>Inputs or Raw Materials </a:t>
            </a:r>
          </a:p>
        </p:txBody>
      </p:sp>
      <p:sp>
        <p:nvSpPr>
          <p:cNvPr id="4" name="Rectangle 3">
            <a:extLst>
              <a:ext uri="{FF2B5EF4-FFF2-40B4-BE49-F238E27FC236}">
                <a16:creationId xmlns:a16="http://schemas.microsoft.com/office/drawing/2014/main" id="{1FB546B7-517E-4C01-B824-16BE803FD0C3}"/>
              </a:ext>
            </a:extLst>
          </p:cNvPr>
          <p:cNvSpPr/>
          <p:nvPr/>
        </p:nvSpPr>
        <p:spPr>
          <a:xfrm>
            <a:off x="4836625" y="6175333"/>
            <a:ext cx="4909755" cy="4921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600" dirty="0">
                <a:solidFill>
                  <a:schemeClr val="tx1"/>
                </a:solidFill>
              </a:rPr>
              <a:t>Source:  Michael G. 2000.  Money Machine</a:t>
            </a:r>
            <a:r>
              <a:rPr lang="en-PH" dirty="0">
                <a:solidFill>
                  <a:schemeClr val="tx1"/>
                </a:solidFill>
              </a:rPr>
              <a:t>.</a:t>
            </a:r>
          </a:p>
        </p:txBody>
      </p:sp>
    </p:spTree>
    <p:extLst>
      <p:ext uri="{BB962C8B-B14F-4D97-AF65-F5344CB8AC3E}">
        <p14:creationId xmlns:p14="http://schemas.microsoft.com/office/powerpoint/2010/main" val="27220946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069390" y="1149989"/>
            <a:ext cx="9602385" cy="5671930"/>
            <a:chOff x="4386470" y="-2292626"/>
            <a:chExt cx="11926955" cy="5671930"/>
          </a:xfrm>
        </p:grpSpPr>
        <p:sp>
          <p:nvSpPr>
            <p:cNvPr id="4" name="Rectangle 3"/>
            <p:cNvSpPr/>
            <p:nvPr/>
          </p:nvSpPr>
          <p:spPr bwMode="auto">
            <a:xfrm>
              <a:off x="4386470" y="-2292626"/>
              <a:ext cx="11926955" cy="567193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b="1" dirty="0">
                <a:solidFill>
                  <a:srgbClr val="999999"/>
                </a:solidFill>
              </a:endParaRPr>
            </a:p>
          </p:txBody>
        </p:sp>
        <p:pic>
          <p:nvPicPr>
            <p:cNvPr id="6" name="Picture 5"/>
            <p:cNvPicPr>
              <a:picLocks noChangeAspect="1"/>
            </p:cNvPicPr>
            <p:nvPr/>
          </p:nvPicPr>
          <p:blipFill rotWithShape="1">
            <a:blip r:embed="rId2"/>
            <a:srcRect l="20753" t="13313" r="52416" b="28668"/>
            <a:stretch/>
          </p:blipFill>
          <p:spPr>
            <a:xfrm>
              <a:off x="4585250" y="-1931315"/>
              <a:ext cx="5159164" cy="5204780"/>
            </a:xfrm>
            <a:prstGeom prst="rect">
              <a:avLst/>
            </a:prstGeom>
          </p:spPr>
        </p:pic>
      </p:grpSp>
      <p:sp>
        <p:nvSpPr>
          <p:cNvPr id="7" name="Freeform 6"/>
          <p:cNvSpPr/>
          <p:nvPr/>
        </p:nvSpPr>
        <p:spPr bwMode="auto">
          <a:xfrm>
            <a:off x="10352273" y="874643"/>
            <a:ext cx="4378071" cy="6215270"/>
          </a:xfrm>
          <a:custGeom>
            <a:avLst/>
            <a:gdLst>
              <a:gd name="connsiteX0" fmla="*/ 2054087 w 3803373"/>
              <a:gd name="connsiteY0" fmla="*/ 212035 h 6215270"/>
              <a:gd name="connsiteX1" fmla="*/ 0 w 3803373"/>
              <a:gd name="connsiteY1" fmla="*/ 437322 h 6215270"/>
              <a:gd name="connsiteX2" fmla="*/ 53008 w 3803373"/>
              <a:gd name="connsiteY2" fmla="*/ 1577009 h 6215270"/>
              <a:gd name="connsiteX3" fmla="*/ 503582 w 3803373"/>
              <a:gd name="connsiteY3" fmla="*/ 2239618 h 6215270"/>
              <a:gd name="connsiteX4" fmla="*/ 437321 w 3803373"/>
              <a:gd name="connsiteY4" fmla="*/ 2994992 h 6215270"/>
              <a:gd name="connsiteX5" fmla="*/ 1086678 w 3803373"/>
              <a:gd name="connsiteY5" fmla="*/ 3644348 h 6215270"/>
              <a:gd name="connsiteX6" fmla="*/ 1577008 w 3803373"/>
              <a:gd name="connsiteY6" fmla="*/ 5049079 h 6215270"/>
              <a:gd name="connsiteX7" fmla="*/ 2319130 w 3803373"/>
              <a:gd name="connsiteY7" fmla="*/ 5950227 h 6215270"/>
              <a:gd name="connsiteX8" fmla="*/ 3803373 w 3803373"/>
              <a:gd name="connsiteY8" fmla="*/ 6215270 h 6215270"/>
              <a:gd name="connsiteX9" fmla="*/ 2067339 w 3803373"/>
              <a:gd name="connsiteY9" fmla="*/ 0 h 6215270"/>
              <a:gd name="connsiteX10" fmla="*/ 1855304 w 3803373"/>
              <a:gd name="connsiteY10" fmla="*/ 159027 h 6215270"/>
              <a:gd name="connsiteX0" fmla="*/ 2054087 w 3803373"/>
              <a:gd name="connsiteY0" fmla="*/ 212035 h 6215270"/>
              <a:gd name="connsiteX1" fmla="*/ 0 w 3803373"/>
              <a:gd name="connsiteY1" fmla="*/ 437322 h 6215270"/>
              <a:gd name="connsiteX2" fmla="*/ 53008 w 3803373"/>
              <a:gd name="connsiteY2" fmla="*/ 1577009 h 6215270"/>
              <a:gd name="connsiteX3" fmla="*/ 503582 w 3803373"/>
              <a:gd name="connsiteY3" fmla="*/ 2239618 h 6215270"/>
              <a:gd name="connsiteX4" fmla="*/ 437321 w 3803373"/>
              <a:gd name="connsiteY4" fmla="*/ 2994992 h 6215270"/>
              <a:gd name="connsiteX5" fmla="*/ 1086678 w 3803373"/>
              <a:gd name="connsiteY5" fmla="*/ 3644348 h 6215270"/>
              <a:gd name="connsiteX6" fmla="*/ 1415831 w 3803373"/>
              <a:gd name="connsiteY6" fmla="*/ 5168349 h 6215270"/>
              <a:gd name="connsiteX7" fmla="*/ 2319130 w 3803373"/>
              <a:gd name="connsiteY7" fmla="*/ 5950227 h 6215270"/>
              <a:gd name="connsiteX8" fmla="*/ 3803373 w 3803373"/>
              <a:gd name="connsiteY8" fmla="*/ 6215270 h 6215270"/>
              <a:gd name="connsiteX9" fmla="*/ 2067339 w 3803373"/>
              <a:gd name="connsiteY9" fmla="*/ 0 h 6215270"/>
              <a:gd name="connsiteX10" fmla="*/ 1855304 w 3803373"/>
              <a:gd name="connsiteY10" fmla="*/ 159027 h 621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03373" h="6215270">
                <a:moveTo>
                  <a:pt x="2054087" y="212035"/>
                </a:moveTo>
                <a:lnTo>
                  <a:pt x="0" y="437322"/>
                </a:lnTo>
                <a:lnTo>
                  <a:pt x="53008" y="1577009"/>
                </a:lnTo>
                <a:lnTo>
                  <a:pt x="503582" y="2239618"/>
                </a:lnTo>
                <a:lnTo>
                  <a:pt x="437321" y="2994992"/>
                </a:lnTo>
                <a:lnTo>
                  <a:pt x="1086678" y="3644348"/>
                </a:lnTo>
                <a:lnTo>
                  <a:pt x="1415831" y="5168349"/>
                </a:lnTo>
                <a:lnTo>
                  <a:pt x="2319130" y="5950227"/>
                </a:lnTo>
                <a:lnTo>
                  <a:pt x="3803373" y="6215270"/>
                </a:lnTo>
                <a:lnTo>
                  <a:pt x="2067339" y="0"/>
                </a:lnTo>
                <a:lnTo>
                  <a:pt x="1855304" y="159027"/>
                </a:lnTo>
              </a:path>
            </a:pathLst>
          </a:cu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b="1" dirty="0">
              <a:solidFill>
                <a:srgbClr val="999999"/>
              </a:solidFill>
            </a:endParaRPr>
          </a:p>
        </p:txBody>
      </p:sp>
      <p:grpSp>
        <p:nvGrpSpPr>
          <p:cNvPr id="13" name="Group 12"/>
          <p:cNvGrpSpPr/>
          <p:nvPr/>
        </p:nvGrpSpPr>
        <p:grpSpPr>
          <a:xfrm>
            <a:off x="727773" y="1069551"/>
            <a:ext cx="11464227" cy="5671930"/>
            <a:chOff x="4386470" y="-2292626"/>
            <a:chExt cx="11926955" cy="5671930"/>
          </a:xfrm>
        </p:grpSpPr>
        <p:sp>
          <p:nvSpPr>
            <p:cNvPr id="14" name="Rectangle 13"/>
            <p:cNvSpPr/>
            <p:nvPr/>
          </p:nvSpPr>
          <p:spPr bwMode="auto">
            <a:xfrm>
              <a:off x="4386470" y="-2292626"/>
              <a:ext cx="11926955" cy="567193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b="1" dirty="0">
                <a:solidFill>
                  <a:srgbClr val="999999"/>
                </a:solidFill>
              </a:endParaRPr>
            </a:p>
          </p:txBody>
        </p:sp>
        <p:pic>
          <p:nvPicPr>
            <p:cNvPr id="15" name="Picture 14"/>
            <p:cNvPicPr>
              <a:picLocks noChangeAspect="1"/>
            </p:cNvPicPr>
            <p:nvPr/>
          </p:nvPicPr>
          <p:blipFill rotWithShape="1">
            <a:blip r:embed="rId2"/>
            <a:srcRect l="20753" t="10451" r="18255" b="28669"/>
            <a:stretch/>
          </p:blipFill>
          <p:spPr>
            <a:xfrm>
              <a:off x="4585249" y="-2187996"/>
              <a:ext cx="11728176" cy="5461462"/>
            </a:xfrm>
            <a:prstGeom prst="rect">
              <a:avLst/>
            </a:prstGeom>
          </p:spPr>
        </p:pic>
      </p:grpSp>
      <p:sp>
        <p:nvSpPr>
          <p:cNvPr id="10" name="Title 1">
            <a:extLst>
              <a:ext uri="{FF2B5EF4-FFF2-40B4-BE49-F238E27FC236}">
                <a16:creationId xmlns:a16="http://schemas.microsoft.com/office/drawing/2014/main" id="{B6E8E23D-8C2A-48D5-BC69-F234D6A1C3E5}"/>
              </a:ext>
            </a:extLst>
          </p:cNvPr>
          <p:cNvSpPr>
            <a:spLocks noGrp="1"/>
          </p:cNvSpPr>
          <p:nvPr>
            <p:ph type="title"/>
          </p:nvPr>
        </p:nvSpPr>
        <p:spPr>
          <a:xfrm>
            <a:off x="914400" y="190500"/>
            <a:ext cx="9969500" cy="902432"/>
          </a:xfrm>
          <a:noFill/>
          <a:ln>
            <a:noFill/>
          </a:ln>
        </p:spPr>
        <p:style>
          <a:lnRef idx="2">
            <a:schemeClr val="accent5">
              <a:shade val="50000"/>
            </a:schemeClr>
          </a:lnRef>
          <a:fillRef idx="1">
            <a:schemeClr val="accent5"/>
          </a:fillRef>
          <a:effectRef idx="0">
            <a:schemeClr val="accent5"/>
          </a:effectRef>
          <a:fontRef idx="minor">
            <a:schemeClr val="lt1"/>
          </a:fontRef>
        </p:style>
        <p:txBody>
          <a:bodyPr vert="horz" lIns="0" tIns="45720" rIns="0" bIns="45720" rtlCol="0" anchor="ctr">
            <a:noAutofit/>
          </a:bodyPr>
          <a:lstStyle/>
          <a:p>
            <a:r>
              <a:rPr lang="en-US" sz="3200" b="1" dirty="0">
                <a:solidFill>
                  <a:schemeClr val="accent6">
                    <a:lumMod val="75000"/>
                  </a:schemeClr>
                </a:solidFill>
                <a:latin typeface="Gill Sans MT" panose="020B0502020104020203" pitchFamily="34" charset="77"/>
              </a:rPr>
              <a:t>Highlighting the EGS as Inputs or Raw Materials </a:t>
            </a:r>
            <a:br>
              <a:rPr lang="en-US" sz="3200" b="1" dirty="0">
                <a:solidFill>
                  <a:schemeClr val="accent6">
                    <a:lumMod val="75000"/>
                  </a:schemeClr>
                </a:solidFill>
                <a:latin typeface="Gill Sans MT" panose="020B0502020104020203" pitchFamily="34" charset="77"/>
              </a:rPr>
            </a:br>
            <a:r>
              <a:rPr lang="en-US" sz="3200" b="1" dirty="0">
                <a:solidFill>
                  <a:schemeClr val="accent6">
                    <a:lumMod val="75000"/>
                  </a:schemeClr>
                </a:solidFill>
                <a:latin typeface="Gill Sans MT" panose="020B0502020104020203" pitchFamily="34" charset="77"/>
              </a:rPr>
              <a:t>for Livelihoods and Enterprises</a:t>
            </a:r>
          </a:p>
        </p:txBody>
      </p:sp>
    </p:spTree>
    <p:extLst>
      <p:ext uri="{BB962C8B-B14F-4D97-AF65-F5344CB8AC3E}">
        <p14:creationId xmlns:p14="http://schemas.microsoft.com/office/powerpoint/2010/main" val="18237111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left)">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112" r="-1"/>
          <a:stretch/>
        </p:blipFill>
        <p:spPr>
          <a:xfrm>
            <a:off x="-167640" y="449178"/>
            <a:ext cx="12136951" cy="5935580"/>
          </a:xfrm>
          <a:prstGeom prst="rect">
            <a:avLst/>
          </a:prstGeom>
          <a:noFill/>
          <a:ln>
            <a:noFill/>
          </a:ln>
        </p:spPr>
      </p:pic>
      <p:sp>
        <p:nvSpPr>
          <p:cNvPr id="4" name="Rectangle 3">
            <a:extLst>
              <a:ext uri="{FF2B5EF4-FFF2-40B4-BE49-F238E27FC236}">
                <a16:creationId xmlns:a16="http://schemas.microsoft.com/office/drawing/2014/main" id="{F6083311-AF53-430E-B1CE-832711089495}"/>
              </a:ext>
            </a:extLst>
          </p:cNvPr>
          <p:cNvSpPr/>
          <p:nvPr/>
        </p:nvSpPr>
        <p:spPr>
          <a:xfrm>
            <a:off x="1163782" y="558140"/>
            <a:ext cx="9963397" cy="11281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 name="Rectangle 1">
            <a:extLst>
              <a:ext uri="{FF2B5EF4-FFF2-40B4-BE49-F238E27FC236}">
                <a16:creationId xmlns:a16="http://schemas.microsoft.com/office/drawing/2014/main" id="{2DA31897-219D-7D43-B8D9-9B8C7C23320B}"/>
              </a:ext>
            </a:extLst>
          </p:cNvPr>
          <p:cNvSpPr/>
          <p:nvPr/>
        </p:nvSpPr>
        <p:spPr>
          <a:xfrm>
            <a:off x="617516" y="629390"/>
            <a:ext cx="10782960" cy="11523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6">
                    <a:lumMod val="75000"/>
                  </a:schemeClr>
                </a:solidFill>
                <a:latin typeface="Gill Sans MT" panose="020B0502020104020203" pitchFamily="34" charset="77"/>
              </a:rPr>
              <a:t>Factoring the Tragedy of Commons in the Use               of EGS in the same land-sea formation</a:t>
            </a:r>
          </a:p>
        </p:txBody>
      </p:sp>
    </p:spTree>
    <p:extLst>
      <p:ext uri="{BB962C8B-B14F-4D97-AF65-F5344CB8AC3E}">
        <p14:creationId xmlns:p14="http://schemas.microsoft.com/office/powerpoint/2010/main" val="13524538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3174" r="14226"/>
          <a:stretch/>
        </p:blipFill>
        <p:spPr>
          <a:xfrm>
            <a:off x="4460135" y="0"/>
            <a:ext cx="7731865" cy="6858000"/>
          </a:xfrm>
          <a:prstGeom prst="rect">
            <a:avLst/>
          </a:prstGeom>
          <a:effectLst/>
        </p:spPr>
      </p:pic>
      <p:sp>
        <p:nvSpPr>
          <p:cNvPr id="7" name="TextBox 6">
            <a:extLst>
              <a:ext uri="{FF2B5EF4-FFF2-40B4-BE49-F238E27FC236}">
                <a16:creationId xmlns:a16="http://schemas.microsoft.com/office/drawing/2014/main" id="{930C74BB-4E11-4E30-AB6B-DA41EE6FF532}"/>
              </a:ext>
            </a:extLst>
          </p:cNvPr>
          <p:cNvSpPr txBox="1"/>
          <p:nvPr/>
        </p:nvSpPr>
        <p:spPr>
          <a:xfrm>
            <a:off x="452738" y="397401"/>
            <a:ext cx="3612996" cy="6063198"/>
          </a:xfrm>
          <a:prstGeom prst="rect">
            <a:avLst/>
          </a:prstGeom>
          <a:noFill/>
        </p:spPr>
        <p:txBody>
          <a:bodyPr wrap="square">
            <a:spAutoFit/>
          </a:bodyPr>
          <a:lstStyle/>
          <a:p>
            <a:r>
              <a:rPr lang="en-US" sz="3600" b="1" dirty="0">
                <a:solidFill>
                  <a:schemeClr val="accent6">
                    <a:lumMod val="75000"/>
                  </a:schemeClr>
                </a:solidFill>
              </a:rPr>
              <a:t>Pinpointing Negative EXTERNALITIES </a:t>
            </a:r>
          </a:p>
          <a:p>
            <a:endParaRPr lang="en-US" sz="2800" dirty="0"/>
          </a:p>
          <a:p>
            <a:r>
              <a:rPr lang="en-US" sz="2800" dirty="0"/>
              <a:t>Some development policies, protection and production systems, land and resource uses result to “</a:t>
            </a:r>
            <a:r>
              <a:rPr lang="en-US" sz="2800" u="sng" dirty="0"/>
              <a:t>unintended impacts</a:t>
            </a:r>
            <a:r>
              <a:rPr lang="en-US" sz="2800" dirty="0"/>
              <a:t>”  or </a:t>
            </a:r>
            <a:r>
              <a:rPr lang="en-US" sz="2800" u="sng" dirty="0"/>
              <a:t>collateral damages </a:t>
            </a:r>
            <a:r>
              <a:rPr lang="en-US" sz="2800" dirty="0"/>
              <a:t>to on- and off-site communities and environment</a:t>
            </a:r>
          </a:p>
        </p:txBody>
      </p:sp>
      <p:sp>
        <p:nvSpPr>
          <p:cNvPr id="9" name="Text Placeholder 8">
            <a:extLst>
              <a:ext uri="{FF2B5EF4-FFF2-40B4-BE49-F238E27FC236}">
                <a16:creationId xmlns:a16="http://schemas.microsoft.com/office/drawing/2014/main" id="{A75AEE2F-8446-4962-B35B-CF9AE8B8C04C}"/>
              </a:ext>
            </a:extLst>
          </p:cNvPr>
          <p:cNvSpPr>
            <a:spLocks noGrp="1"/>
          </p:cNvSpPr>
          <p:nvPr>
            <p:ph type="body" sz="half" idx="2"/>
          </p:nvPr>
        </p:nvSpPr>
        <p:spPr/>
        <p:txBody>
          <a:bodyPr/>
          <a:lstStyle/>
          <a:p>
            <a:endParaRPr lang="en-PH" dirty="0"/>
          </a:p>
        </p:txBody>
      </p:sp>
    </p:spTree>
    <p:extLst>
      <p:ext uri="{BB962C8B-B14F-4D97-AF65-F5344CB8AC3E}">
        <p14:creationId xmlns:p14="http://schemas.microsoft.com/office/powerpoint/2010/main" val="3715186195"/>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4949135" y="5880425"/>
            <a:ext cx="3267858" cy="64698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Ecosystem Value</a:t>
            </a:r>
          </a:p>
        </p:txBody>
      </p:sp>
      <p:cxnSp>
        <p:nvCxnSpPr>
          <p:cNvPr id="22" name="Straight Arrow Connector 21">
            <a:extLst>
              <a:ext uri="{FF2B5EF4-FFF2-40B4-BE49-F238E27FC236}">
                <a16:creationId xmlns:a16="http://schemas.microsoft.com/office/drawing/2014/main" id="{70FACC24-F31A-4871-949F-F5E783E37FCA}"/>
              </a:ext>
            </a:extLst>
          </p:cNvPr>
          <p:cNvCxnSpPr>
            <a:cxnSpLocks/>
          </p:cNvCxnSpPr>
          <p:nvPr/>
        </p:nvCxnSpPr>
        <p:spPr>
          <a:xfrm>
            <a:off x="6511039" y="5416525"/>
            <a:ext cx="0" cy="47060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FE39ADC-E43B-43CD-B201-84F2DCA2733C}"/>
              </a:ext>
            </a:extLst>
          </p:cNvPr>
          <p:cNvCxnSpPr>
            <a:cxnSpLocks/>
          </p:cNvCxnSpPr>
          <p:nvPr/>
        </p:nvCxnSpPr>
        <p:spPr>
          <a:xfrm>
            <a:off x="6463545" y="2576279"/>
            <a:ext cx="0" cy="47060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900A0773-45B0-42BB-BB1D-675A462CA86C}"/>
              </a:ext>
            </a:extLst>
          </p:cNvPr>
          <p:cNvSpPr/>
          <p:nvPr/>
        </p:nvSpPr>
        <p:spPr>
          <a:xfrm>
            <a:off x="4257175" y="1192332"/>
            <a:ext cx="4339710" cy="1547764"/>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2000" b="1" dirty="0">
              <a:solidFill>
                <a:schemeClr val="tx1"/>
              </a:solidFill>
            </a:endParaRPr>
          </a:p>
        </p:txBody>
      </p:sp>
      <p:sp>
        <p:nvSpPr>
          <p:cNvPr id="14" name="Rectangle 13">
            <a:extLst>
              <a:ext uri="{FF2B5EF4-FFF2-40B4-BE49-F238E27FC236}">
                <a16:creationId xmlns:a16="http://schemas.microsoft.com/office/drawing/2014/main" id="{E7C91DB7-4C98-49BF-93C0-A00D9708D38A}"/>
              </a:ext>
            </a:extLst>
          </p:cNvPr>
          <p:cNvSpPr/>
          <p:nvPr/>
        </p:nvSpPr>
        <p:spPr>
          <a:xfrm>
            <a:off x="8412712" y="2881378"/>
            <a:ext cx="3705062" cy="101430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6" name="Rectangle 5">
            <a:extLst>
              <a:ext uri="{FF2B5EF4-FFF2-40B4-BE49-F238E27FC236}">
                <a16:creationId xmlns:a16="http://schemas.microsoft.com/office/drawing/2014/main" id="{D3D37183-7CE2-4129-B3FE-6E6A8E2FFA0F}"/>
              </a:ext>
            </a:extLst>
          </p:cNvPr>
          <p:cNvSpPr/>
          <p:nvPr/>
        </p:nvSpPr>
        <p:spPr>
          <a:xfrm>
            <a:off x="697024" y="2898012"/>
            <a:ext cx="3705062" cy="101430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 name="Title 1"/>
          <p:cNvSpPr>
            <a:spLocks noGrp="1"/>
          </p:cNvSpPr>
          <p:nvPr>
            <p:ph type="title"/>
          </p:nvPr>
        </p:nvSpPr>
        <p:spPr>
          <a:xfrm>
            <a:off x="434715" y="137315"/>
            <a:ext cx="11407514" cy="970399"/>
          </a:xfrm>
          <a:solidFill>
            <a:srgbClr val="FEFEFE"/>
          </a:solidFill>
          <a:ln>
            <a:noFill/>
          </a:ln>
        </p:spPr>
        <p:txBody>
          <a:bodyPr>
            <a:normAutofit/>
          </a:bodyPr>
          <a:lstStyle/>
          <a:p>
            <a:pPr algn="ctr"/>
            <a:r>
              <a:rPr lang="en-US" sz="3200" b="1" dirty="0">
                <a:solidFill>
                  <a:schemeClr val="accent6">
                    <a:lumMod val="75000"/>
                  </a:schemeClr>
                </a:solidFill>
                <a:latin typeface="Gill Sans MT" panose="020B0502020104020203" pitchFamily="34" charset="0"/>
              </a:rPr>
              <a:t>Balancing EGS Depletion and Regulation and Protection </a:t>
            </a:r>
            <a:r>
              <a:rPr lang="en-US" sz="1800" b="1" dirty="0">
                <a:solidFill>
                  <a:schemeClr val="accent6">
                    <a:lumMod val="75000"/>
                  </a:schemeClr>
                </a:solidFill>
                <a:latin typeface="+mn-lt"/>
              </a:rPr>
              <a:t>http://www.alter-net.info/outputs/ecosystem-services-biodiversity/toivone</a:t>
            </a:r>
            <a:endParaRPr lang="en-US" b="1" dirty="0">
              <a:solidFill>
                <a:schemeClr val="accent6">
                  <a:lumMod val="75000"/>
                </a:schemeClr>
              </a:solidFill>
              <a:latin typeface="+mn-lt"/>
            </a:endParaRPr>
          </a:p>
        </p:txBody>
      </p:sp>
      <p:sp>
        <p:nvSpPr>
          <p:cNvPr id="3" name="Rectangle 2"/>
          <p:cNvSpPr/>
          <p:nvPr/>
        </p:nvSpPr>
        <p:spPr>
          <a:xfrm>
            <a:off x="223675" y="5862825"/>
            <a:ext cx="3705062" cy="805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Adapted from Brown, et al. 2007</a:t>
            </a:r>
          </a:p>
        </p:txBody>
      </p:sp>
      <p:sp>
        <p:nvSpPr>
          <p:cNvPr id="4" name="Oval 3"/>
          <p:cNvSpPr/>
          <p:nvPr/>
        </p:nvSpPr>
        <p:spPr>
          <a:xfrm>
            <a:off x="4255567" y="1166846"/>
            <a:ext cx="4341318" cy="152621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dirty="0">
                <a:solidFill>
                  <a:schemeClr val="tx1"/>
                </a:solidFill>
              </a:rPr>
              <a:t>Land-Sea Area:  Ecosystems, their </a:t>
            </a:r>
            <a:r>
              <a:rPr lang="en-US" sz="2200" b="1" dirty="0">
                <a:solidFill>
                  <a:schemeClr val="tx1"/>
                </a:solidFill>
              </a:rPr>
              <a:t>Function and Structure</a:t>
            </a:r>
          </a:p>
        </p:txBody>
      </p:sp>
      <p:sp>
        <p:nvSpPr>
          <p:cNvPr id="5" name="Rectangle 4"/>
          <p:cNvSpPr/>
          <p:nvPr/>
        </p:nvSpPr>
        <p:spPr>
          <a:xfrm>
            <a:off x="697024" y="2898012"/>
            <a:ext cx="3712561" cy="86329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dirty="0">
                <a:solidFill>
                  <a:schemeClr val="tx1"/>
                </a:solidFill>
              </a:rPr>
              <a:t>Depletions and Contaminations</a:t>
            </a:r>
          </a:p>
        </p:txBody>
      </p:sp>
      <p:sp>
        <p:nvSpPr>
          <p:cNvPr id="10" name="Rectangle 9"/>
          <p:cNvSpPr/>
          <p:nvPr/>
        </p:nvSpPr>
        <p:spPr>
          <a:xfrm>
            <a:off x="8749295" y="2898012"/>
            <a:ext cx="2976476" cy="101430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dirty="0">
                <a:solidFill>
                  <a:schemeClr val="tx1"/>
                </a:solidFill>
              </a:rPr>
              <a:t>Regulation and Protection</a:t>
            </a:r>
          </a:p>
        </p:txBody>
      </p:sp>
      <p:sp>
        <p:nvSpPr>
          <p:cNvPr id="12" name="Oval 11"/>
          <p:cNvSpPr/>
          <p:nvPr/>
        </p:nvSpPr>
        <p:spPr>
          <a:xfrm>
            <a:off x="4351286" y="4036966"/>
            <a:ext cx="4339710" cy="15968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dirty="0">
                <a:solidFill>
                  <a:schemeClr val="tx1"/>
                </a:solidFill>
              </a:rPr>
              <a:t>Human Systems </a:t>
            </a:r>
            <a:r>
              <a:rPr lang="en-US" sz="2000" b="1" dirty="0">
                <a:solidFill>
                  <a:schemeClr val="tx1"/>
                </a:solidFill>
              </a:rPr>
              <a:t>– social and economic structure and function</a:t>
            </a:r>
          </a:p>
        </p:txBody>
      </p:sp>
      <p:cxnSp>
        <p:nvCxnSpPr>
          <p:cNvPr id="8" name="Straight Arrow Connector 7">
            <a:extLst>
              <a:ext uri="{FF2B5EF4-FFF2-40B4-BE49-F238E27FC236}">
                <a16:creationId xmlns:a16="http://schemas.microsoft.com/office/drawing/2014/main" id="{3A3D4518-78B9-4183-B1AF-808260C43D23}"/>
              </a:ext>
            </a:extLst>
          </p:cNvPr>
          <p:cNvCxnSpPr>
            <a:cxnSpLocks/>
            <a:stCxn id="5" idx="0"/>
            <a:endCxn id="15" idx="2"/>
          </p:cNvCxnSpPr>
          <p:nvPr/>
        </p:nvCxnSpPr>
        <p:spPr>
          <a:xfrm flipV="1">
            <a:off x="2553305" y="1966214"/>
            <a:ext cx="1703870" cy="93179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6C37F72-E626-4588-8B9E-BAAA5CA73ABB}"/>
              </a:ext>
            </a:extLst>
          </p:cNvPr>
          <p:cNvCxnSpPr>
            <a:cxnSpLocks/>
          </p:cNvCxnSpPr>
          <p:nvPr/>
        </p:nvCxnSpPr>
        <p:spPr>
          <a:xfrm flipH="1" flipV="1">
            <a:off x="8598494" y="1990769"/>
            <a:ext cx="1703870" cy="907244"/>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804341D-920F-4A7C-B532-39B520AB9EA1}"/>
              </a:ext>
            </a:extLst>
          </p:cNvPr>
          <p:cNvCxnSpPr/>
          <p:nvPr/>
        </p:nvCxnSpPr>
        <p:spPr>
          <a:xfrm flipV="1">
            <a:off x="8700095" y="3921169"/>
            <a:ext cx="1703870" cy="907244"/>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ED714A7-620E-4335-A124-7FE59D56218C}"/>
              </a:ext>
            </a:extLst>
          </p:cNvPr>
          <p:cNvCxnSpPr>
            <a:cxnSpLocks/>
          </p:cNvCxnSpPr>
          <p:nvPr/>
        </p:nvCxnSpPr>
        <p:spPr>
          <a:xfrm flipH="1" flipV="1">
            <a:off x="2637971" y="3887301"/>
            <a:ext cx="1703870" cy="907244"/>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7A324EB-3841-49C0-9F17-CFCEDE8168B8}"/>
              </a:ext>
            </a:extLst>
          </p:cNvPr>
          <p:cNvCxnSpPr>
            <a:cxnSpLocks/>
          </p:cNvCxnSpPr>
          <p:nvPr/>
        </p:nvCxnSpPr>
        <p:spPr>
          <a:xfrm>
            <a:off x="6485379" y="3627133"/>
            <a:ext cx="0" cy="47060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793101" y="3018202"/>
            <a:ext cx="3267858" cy="74065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Ecosystem Good or Service</a:t>
            </a:r>
          </a:p>
        </p:txBody>
      </p:sp>
    </p:spTree>
    <p:extLst>
      <p:ext uri="{BB962C8B-B14F-4D97-AF65-F5344CB8AC3E}">
        <p14:creationId xmlns:p14="http://schemas.microsoft.com/office/powerpoint/2010/main" val="38587151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52BBA6F-9FF2-4511-9C0B-29EBCC60B48C}"/>
              </a:ext>
            </a:extLst>
          </p:cNvPr>
          <p:cNvSpPr>
            <a:spLocks noGrp="1"/>
          </p:cNvSpPr>
          <p:nvPr>
            <p:ph type="title"/>
          </p:nvPr>
        </p:nvSpPr>
        <p:spPr>
          <a:xfrm>
            <a:off x="866274" y="132391"/>
            <a:ext cx="10685725" cy="1143000"/>
          </a:xfrm>
        </p:spPr>
        <p:txBody>
          <a:bodyPr>
            <a:normAutofit/>
          </a:bodyPr>
          <a:lstStyle/>
          <a:p>
            <a:r>
              <a:rPr lang="en-US" sz="3600" b="1" dirty="0">
                <a:latin typeface="Gill Sans MT" panose="020B0502020104020203" pitchFamily="34" charset="77"/>
              </a:rPr>
              <a:t>Story Line</a:t>
            </a:r>
            <a:endParaRPr lang="en-PH" sz="3600" b="1" dirty="0"/>
          </a:p>
        </p:txBody>
      </p:sp>
      <p:sp>
        <p:nvSpPr>
          <p:cNvPr id="8" name="Text Placeholder 7">
            <a:extLst>
              <a:ext uri="{FF2B5EF4-FFF2-40B4-BE49-F238E27FC236}">
                <a16:creationId xmlns:a16="http://schemas.microsoft.com/office/drawing/2014/main" id="{C4F52BCE-F0E8-4834-976C-890B47196037}"/>
              </a:ext>
            </a:extLst>
          </p:cNvPr>
          <p:cNvSpPr>
            <a:spLocks noGrp="1"/>
          </p:cNvSpPr>
          <p:nvPr>
            <p:ph type="body" sz="half" idx="1"/>
          </p:nvPr>
        </p:nvSpPr>
        <p:spPr>
          <a:xfrm>
            <a:off x="881533" y="1596306"/>
            <a:ext cx="5042884" cy="4525963"/>
          </a:xfrm>
        </p:spPr>
        <p:txBody>
          <a:bodyPr>
            <a:normAutofit/>
          </a:bodyPr>
          <a:lstStyle/>
          <a:p>
            <a:r>
              <a:rPr lang="en-US" sz="2400" dirty="0">
                <a:latin typeface="Gill Sans MT" panose="020B0502020104020203" pitchFamily="34" charset="77"/>
              </a:rPr>
              <a:t>Background and Team’s Approach</a:t>
            </a:r>
          </a:p>
          <a:p>
            <a:r>
              <a:rPr lang="en-US" sz="2400" dirty="0">
                <a:latin typeface="Gill Sans MT" panose="020B0502020104020203" pitchFamily="34" charset="77"/>
              </a:rPr>
              <a:t>Some Definitions </a:t>
            </a:r>
          </a:p>
          <a:p>
            <a:r>
              <a:rPr lang="en-US" sz="2400" dirty="0">
                <a:latin typeface="Gill Sans MT" panose="020B0502020104020203" pitchFamily="34" charset="77"/>
              </a:rPr>
              <a:t>R2R Frameworks and Key Considerations</a:t>
            </a:r>
          </a:p>
          <a:p>
            <a:r>
              <a:rPr lang="en-US" sz="2400" dirty="0">
                <a:latin typeface="Gill Sans MT" panose="020B0502020104020203" pitchFamily="34" charset="77"/>
              </a:rPr>
              <a:t>The Givens in PICs</a:t>
            </a:r>
          </a:p>
          <a:p>
            <a:r>
              <a:rPr lang="en-US" sz="2400" dirty="0">
                <a:latin typeface="Gill Sans MT" panose="020B0502020104020203" pitchFamily="34" charset="77"/>
              </a:rPr>
              <a:t>Lessons Learned from testing R2R mainstreaming </a:t>
            </a:r>
          </a:p>
          <a:p>
            <a:r>
              <a:rPr lang="en-US" sz="2400" dirty="0">
                <a:latin typeface="Gill Sans MT" panose="020B0502020104020203" pitchFamily="34" charset="77"/>
              </a:rPr>
              <a:t>A possible pathway for a candidate R2R mainstreaming framework for discussion</a:t>
            </a:r>
          </a:p>
          <a:p>
            <a:endParaRPr lang="en-PH" sz="2400" dirty="0"/>
          </a:p>
        </p:txBody>
      </p:sp>
      <p:sp>
        <p:nvSpPr>
          <p:cNvPr id="17" name="TextBox 16">
            <a:extLst>
              <a:ext uri="{FF2B5EF4-FFF2-40B4-BE49-F238E27FC236}">
                <a16:creationId xmlns:a16="http://schemas.microsoft.com/office/drawing/2014/main" id="{0C22A241-7998-4666-B2E5-FB3B60781E95}"/>
              </a:ext>
            </a:extLst>
          </p:cNvPr>
          <p:cNvSpPr txBox="1"/>
          <p:nvPr/>
        </p:nvSpPr>
        <p:spPr>
          <a:xfrm>
            <a:off x="-2088939" y="6354024"/>
            <a:ext cx="6096000" cy="230832"/>
          </a:xfrm>
          <a:prstGeom prst="rect">
            <a:avLst/>
          </a:prstGeom>
          <a:noFill/>
        </p:spPr>
        <p:txBody>
          <a:bodyPr wrap="square">
            <a:spAutoFit/>
          </a:bodyPr>
          <a:lstStyle/>
          <a:p>
            <a:pPr algn="r"/>
            <a:r>
              <a:rPr lang="en-PH" sz="900" dirty="0">
                <a:latin typeface="Calibri" panose="020F0502020204030204" pitchFamily="34" charset="0"/>
                <a:cs typeface="Calibri" panose="020F0502020204030204" pitchFamily="34" charset="0"/>
              </a:rPr>
              <a:t>Image Credit: Problem Solving by Vectors Point from the Noun Project</a:t>
            </a:r>
          </a:p>
        </p:txBody>
      </p:sp>
      <p:sp>
        <p:nvSpPr>
          <p:cNvPr id="15" name="TextBox 14">
            <a:extLst>
              <a:ext uri="{FF2B5EF4-FFF2-40B4-BE49-F238E27FC236}">
                <a16:creationId xmlns:a16="http://schemas.microsoft.com/office/drawing/2014/main" id="{21072C79-9416-42F2-AA6E-68704326A3E8}"/>
              </a:ext>
            </a:extLst>
          </p:cNvPr>
          <p:cNvSpPr txBox="1"/>
          <p:nvPr/>
        </p:nvSpPr>
        <p:spPr>
          <a:xfrm>
            <a:off x="6312245" y="-342900"/>
            <a:ext cx="5307009" cy="6533381"/>
          </a:xfrm>
          <a:prstGeom prst="rect">
            <a:avLst/>
          </a:prstGeom>
          <a:solidFill>
            <a:schemeClr val="accent4">
              <a:lumMod val="20000"/>
              <a:lumOff val="80000"/>
            </a:schemeClr>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PH" sz="6500" kern="1200" dirty="0"/>
          </a:p>
        </p:txBody>
      </p:sp>
      <p:sp>
        <p:nvSpPr>
          <p:cNvPr id="31" name="Content Placeholder 2">
            <a:extLst>
              <a:ext uri="{FF2B5EF4-FFF2-40B4-BE49-F238E27FC236}">
                <a16:creationId xmlns:a16="http://schemas.microsoft.com/office/drawing/2014/main" id="{0CFEA8D9-5359-4FAB-945D-7B71605F9178}"/>
              </a:ext>
            </a:extLst>
          </p:cNvPr>
          <p:cNvSpPr txBox="1">
            <a:spLocks/>
          </p:cNvSpPr>
          <p:nvPr/>
        </p:nvSpPr>
        <p:spPr>
          <a:xfrm>
            <a:off x="6450187" y="1737990"/>
            <a:ext cx="4868986" cy="5903738"/>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PH" sz="1900" b="1" dirty="0">
                <a:latin typeface="Calibri" panose="020F0502020204030204" pitchFamily="34" charset="0"/>
                <a:cs typeface="Calibri" panose="020F0502020204030204" pitchFamily="34" charset="0"/>
              </a:rPr>
              <a:t>IW R2R Main Objective</a:t>
            </a:r>
          </a:p>
          <a:p>
            <a:pPr algn="just"/>
            <a:r>
              <a:rPr lang="en-PH" sz="1900" dirty="0">
                <a:latin typeface="Calibri" panose="020F0502020204030204" pitchFamily="34" charset="0"/>
                <a:cs typeface="Calibri" panose="020F0502020204030204" pitchFamily="34" charset="0"/>
              </a:rPr>
              <a:t>Test the mainstreaming of ‘ridge-to-reef’ (R2R), climate resilient approaches to integrated land, water, forest and coastal management in the PICs through strategic planning, capacity building and piloted local actions to </a:t>
            </a:r>
            <a:r>
              <a:rPr lang="en-PH" sz="1900" b="1" dirty="0">
                <a:latin typeface="Calibri" panose="020F0502020204030204" pitchFamily="34" charset="0"/>
                <a:cs typeface="Calibri" panose="020F0502020204030204" pitchFamily="34" charset="0"/>
              </a:rPr>
              <a:t>sustain livelihoods and preserve ecosystem services</a:t>
            </a:r>
            <a:r>
              <a:rPr lang="en-PH" sz="1900" dirty="0">
                <a:latin typeface="Calibri" panose="020F0502020204030204" pitchFamily="34" charset="0"/>
                <a:cs typeface="Calibri" panose="020F0502020204030204" pitchFamily="34" charset="0"/>
              </a:rPr>
              <a:t>. </a:t>
            </a:r>
          </a:p>
          <a:p>
            <a:pPr algn="just"/>
            <a:r>
              <a:rPr lang="en-PH" sz="1900" dirty="0">
                <a:latin typeface="Calibri" panose="020F0502020204030204" pitchFamily="34" charset="0"/>
                <a:cs typeface="Calibri" panose="020F0502020204030204" pitchFamily="34" charset="0"/>
              </a:rPr>
              <a:t>Focus on </a:t>
            </a:r>
            <a:r>
              <a:rPr lang="en-PH" sz="1900" b="1" dirty="0">
                <a:latin typeface="Calibri" panose="020F0502020204030204" pitchFamily="34" charset="0"/>
                <a:cs typeface="Calibri" panose="020F0502020204030204" pitchFamily="34" charset="0"/>
              </a:rPr>
              <a:t>harnessing support of traditional community leadership and governance structures</a:t>
            </a:r>
            <a:r>
              <a:rPr lang="en-PH" sz="1900" dirty="0">
                <a:latin typeface="Calibri" panose="020F0502020204030204" pitchFamily="34" charset="0"/>
                <a:cs typeface="Calibri" panose="020F0502020204030204" pitchFamily="34" charset="0"/>
              </a:rPr>
              <a:t> to improve the relevance of investment in ICM, including MPAs, from ‘community to cabinet’. </a:t>
            </a:r>
          </a:p>
          <a:p>
            <a:endParaRPr lang="en-US" sz="1900" dirty="0"/>
          </a:p>
        </p:txBody>
      </p:sp>
      <p:sp>
        <p:nvSpPr>
          <p:cNvPr id="32" name="Rectangle 31">
            <a:extLst>
              <a:ext uri="{FF2B5EF4-FFF2-40B4-BE49-F238E27FC236}">
                <a16:creationId xmlns:a16="http://schemas.microsoft.com/office/drawing/2014/main" id="{A1F20DAD-44E3-4DA2-8A89-853B5DC08515}"/>
              </a:ext>
            </a:extLst>
          </p:cNvPr>
          <p:cNvSpPr/>
          <p:nvPr/>
        </p:nvSpPr>
        <p:spPr>
          <a:xfrm>
            <a:off x="7929020" y="5614692"/>
            <a:ext cx="3428253" cy="307777"/>
          </a:xfrm>
          <a:prstGeom prst="rect">
            <a:avLst/>
          </a:prstGeom>
        </p:spPr>
        <p:txBody>
          <a:bodyPr wrap="square">
            <a:spAutoFit/>
          </a:bodyPr>
          <a:lstStyle/>
          <a:p>
            <a:pPr algn="r"/>
            <a:r>
              <a:rPr lang="en-PH" sz="1400" dirty="0">
                <a:latin typeface="Calibri" panose="020F0502020204030204" pitchFamily="34" charset="0"/>
                <a:cs typeface="Calibri" panose="020F0502020204030204" pitchFamily="34" charset="0"/>
              </a:rPr>
              <a:t>IW R2R Project Document 2016</a:t>
            </a:r>
            <a:endParaRPr lang="en-US" sz="1400" dirty="0">
              <a:latin typeface="Calibri" panose="020F0502020204030204" pitchFamily="34" charset="0"/>
              <a:cs typeface="Calibri" panose="020F0502020204030204" pitchFamily="34" charset="0"/>
            </a:endParaRPr>
          </a:p>
        </p:txBody>
      </p:sp>
      <p:pic>
        <p:nvPicPr>
          <p:cNvPr id="33" name="Picture 32">
            <a:extLst>
              <a:ext uri="{FF2B5EF4-FFF2-40B4-BE49-F238E27FC236}">
                <a16:creationId xmlns:a16="http://schemas.microsoft.com/office/drawing/2014/main" id="{9CF509DE-E4E2-4033-B015-57ACDFD96568}"/>
              </a:ext>
            </a:extLst>
          </p:cNvPr>
          <p:cNvPicPr>
            <a:picLocks noChangeAspect="1"/>
          </p:cNvPicPr>
          <p:nvPr/>
        </p:nvPicPr>
        <p:blipFill>
          <a:blip r:embed="rId2"/>
          <a:stretch>
            <a:fillRect/>
          </a:stretch>
        </p:blipFill>
        <p:spPr>
          <a:xfrm>
            <a:off x="7754223" y="590960"/>
            <a:ext cx="2260913" cy="1121979"/>
          </a:xfrm>
          <a:prstGeom prst="rect">
            <a:avLst/>
          </a:prstGeom>
        </p:spPr>
      </p:pic>
    </p:spTree>
    <p:extLst>
      <p:ext uri="{BB962C8B-B14F-4D97-AF65-F5344CB8AC3E}">
        <p14:creationId xmlns:p14="http://schemas.microsoft.com/office/powerpoint/2010/main" val="329910610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8534400" y="5358062"/>
            <a:ext cx="3657600" cy="1499937"/>
            <a:chOff x="8534400" y="5358062"/>
            <a:chExt cx="3657600" cy="1499937"/>
          </a:xfrm>
        </p:grpSpPr>
        <p:pic>
          <p:nvPicPr>
            <p:cNvPr id="29" name="Picture 28"/>
            <p:cNvPicPr>
              <a:picLocks noChangeAspect="1"/>
            </p:cNvPicPr>
            <p:nvPr/>
          </p:nvPicPr>
          <p:blipFill rotWithShape="1">
            <a:blip r:embed="rId2">
              <a:extLst>
                <a:ext uri="{28A0092B-C50C-407E-A947-70E740481C1C}">
                  <a14:useLocalDpi xmlns:a14="http://schemas.microsoft.com/office/drawing/2010/main" val="0"/>
                </a:ext>
              </a:extLst>
            </a:blip>
            <a:srcRect l="70000" t="78129"/>
            <a:stretch/>
          </p:blipFill>
          <p:spPr>
            <a:xfrm>
              <a:off x="8534400" y="5358062"/>
              <a:ext cx="3657600" cy="1499937"/>
            </a:xfrm>
            <a:prstGeom prst="rect">
              <a:avLst/>
            </a:prstGeom>
          </p:spPr>
        </p:pic>
        <p:sp>
          <p:nvSpPr>
            <p:cNvPr id="30" name="Title 6"/>
            <p:cNvSpPr txBox="1">
              <a:spLocks/>
            </p:cNvSpPr>
            <p:nvPr/>
          </p:nvSpPr>
          <p:spPr>
            <a:xfrm>
              <a:off x="8843084" y="5542546"/>
              <a:ext cx="1824915" cy="1082753"/>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Consensus on key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provisions of</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PES agreements</a:t>
              </a:r>
            </a:p>
          </p:txBody>
        </p:sp>
      </p:grpSp>
      <p:grpSp>
        <p:nvGrpSpPr>
          <p:cNvPr id="3" name="Group 2"/>
          <p:cNvGrpSpPr/>
          <p:nvPr/>
        </p:nvGrpSpPr>
        <p:grpSpPr>
          <a:xfrm>
            <a:off x="8571737" y="3747223"/>
            <a:ext cx="3449054" cy="1781925"/>
            <a:chOff x="8639121" y="4049101"/>
            <a:chExt cx="3449054" cy="1781925"/>
          </a:xfrm>
        </p:grpSpPr>
        <p:grpSp>
          <p:nvGrpSpPr>
            <p:cNvPr id="31" name="Group 30"/>
            <p:cNvGrpSpPr/>
            <p:nvPr/>
          </p:nvGrpSpPr>
          <p:grpSpPr>
            <a:xfrm>
              <a:off x="8639121" y="4049101"/>
              <a:ext cx="3449054" cy="1427747"/>
              <a:chOff x="8639121" y="4049101"/>
              <a:chExt cx="3449054" cy="1427747"/>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69341" t="57544" r="2369" b="21637"/>
              <a:stretch/>
            </p:blipFill>
            <p:spPr>
              <a:xfrm>
                <a:off x="8639121" y="4049101"/>
                <a:ext cx="3449054" cy="1427747"/>
              </a:xfrm>
              <a:prstGeom prst="rect">
                <a:avLst/>
              </a:prstGeom>
            </p:spPr>
          </p:pic>
          <p:sp>
            <p:nvSpPr>
              <p:cNvPr id="25" name="Title 6"/>
              <p:cNvSpPr txBox="1">
                <a:spLocks/>
              </p:cNvSpPr>
              <p:nvPr/>
            </p:nvSpPr>
            <p:spPr>
              <a:xfrm>
                <a:off x="9574146" y="4122820"/>
                <a:ext cx="2144612" cy="10827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endParaRPr>
              </a:p>
            </p:txBody>
          </p:sp>
        </p:grpSp>
        <p:sp>
          <p:nvSpPr>
            <p:cNvPr id="2" name="Rectangle 1"/>
            <p:cNvSpPr/>
            <p:nvPr/>
          </p:nvSpPr>
          <p:spPr>
            <a:xfrm>
              <a:off x="8910469" y="4353698"/>
              <a:ext cx="3121109" cy="1477328"/>
            </a:xfrm>
            <a:prstGeom prst="rect">
              <a:avLst/>
            </a:prstGeom>
            <a:ln>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n-ea"/>
                  <a:cs typeface="+mn-cs"/>
                </a:rPr>
                <a:t>Discussion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n-ea"/>
                  <a:cs typeface="+mn-cs"/>
                </a:rPr>
                <a:t>valuation </a:t>
              </a:r>
              <a:r>
                <a:rPr lang="en-US" b="1" dirty="0">
                  <a:solidFill>
                    <a:srgbClr val="5B9BD5">
                      <a:lumMod val="50000"/>
                    </a:srgbClr>
                  </a:solidFill>
                  <a:latin typeface="Gill Alt One MT" panose="020B0502020104020203" pitchFamily="34" charset="0"/>
                </a:rPr>
                <a:t> </a:t>
              </a:r>
              <a:r>
                <a:rPr kumimoji="0" lang="en-US" sz="18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n-ea"/>
                  <a:cs typeface="+mn-cs"/>
                </a:rPr>
                <a:t>CRA results, formal and informal expressions of WTP and/or WTA</a:t>
              </a:r>
            </a:p>
          </p:txBody>
        </p:sp>
      </p:gr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29473" r="30000" b="5621"/>
          <a:stretch/>
        </p:blipFill>
        <p:spPr>
          <a:xfrm>
            <a:off x="3736315" y="512061"/>
            <a:ext cx="4532936" cy="5614575"/>
          </a:xfrm>
          <a:prstGeom prst="rect">
            <a:avLst/>
          </a:prstGeom>
        </p:spPr>
      </p:pic>
      <p:sp>
        <p:nvSpPr>
          <p:cNvPr id="7" name="Title 6"/>
          <p:cNvSpPr>
            <a:spLocks noGrp="1"/>
          </p:cNvSpPr>
          <p:nvPr>
            <p:ph type="title"/>
          </p:nvPr>
        </p:nvSpPr>
        <p:spPr>
          <a:xfrm>
            <a:off x="132794" y="81702"/>
            <a:ext cx="11985987" cy="635463"/>
          </a:xfrm>
          <a:noFill/>
          <a:ln>
            <a:noFill/>
          </a:ln>
        </p:spPr>
        <p:txBody>
          <a:bodyPr>
            <a:noAutofit/>
          </a:bodyPr>
          <a:lstStyle/>
          <a:p>
            <a:pPr algn="ctr"/>
            <a:r>
              <a:rPr lang="en-US" sz="2800" b="1" dirty="0">
                <a:solidFill>
                  <a:schemeClr val="accent1">
                    <a:lumMod val="50000"/>
                  </a:schemeClr>
                </a:solidFill>
                <a:latin typeface="Gill Sans MT" panose="020B0502020104020203" pitchFamily="34" charset="0"/>
              </a:rPr>
              <a:t>Establishing Payments for Ecosystems Goods and Services (PES) </a:t>
            </a:r>
            <a:br>
              <a:rPr lang="en-US" sz="2800" b="1" dirty="0">
                <a:solidFill>
                  <a:schemeClr val="accent1">
                    <a:lumMod val="50000"/>
                  </a:schemeClr>
                </a:solidFill>
                <a:latin typeface="Gill Sans MT" panose="020B0502020104020203" pitchFamily="34" charset="0"/>
              </a:rPr>
            </a:br>
            <a:r>
              <a:rPr lang="en-US" sz="1600" b="1" dirty="0">
                <a:solidFill>
                  <a:schemeClr val="accent1">
                    <a:lumMod val="50000"/>
                  </a:schemeClr>
                </a:solidFill>
                <a:latin typeface="Gill Sans MT" panose="020B0502020104020203" pitchFamily="34" charset="0"/>
              </a:rPr>
              <a:t>(USAID 2020)</a:t>
            </a:r>
          </a:p>
        </p:txBody>
      </p:sp>
      <p:grpSp>
        <p:nvGrpSpPr>
          <p:cNvPr id="33" name="Group 32"/>
          <p:cNvGrpSpPr/>
          <p:nvPr/>
        </p:nvGrpSpPr>
        <p:grpSpPr>
          <a:xfrm>
            <a:off x="144379" y="3247111"/>
            <a:ext cx="3474382" cy="1819628"/>
            <a:chOff x="0" y="3198066"/>
            <a:chExt cx="3675529" cy="1398494"/>
          </a:xfrm>
        </p:grpSpPr>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t="42614" r="69853" b="36994"/>
            <a:stretch/>
          </p:blipFill>
          <p:spPr>
            <a:xfrm>
              <a:off x="0" y="3198066"/>
              <a:ext cx="3675529" cy="1398494"/>
            </a:xfrm>
            <a:prstGeom prst="rect">
              <a:avLst/>
            </a:prstGeom>
          </p:spPr>
        </p:pic>
        <p:sp>
          <p:nvSpPr>
            <p:cNvPr id="14" name="Title 6"/>
            <p:cNvSpPr txBox="1">
              <a:spLocks/>
            </p:cNvSpPr>
            <p:nvPr/>
          </p:nvSpPr>
          <p:spPr>
            <a:xfrm>
              <a:off x="129988" y="3359431"/>
              <a:ext cx="2308412" cy="1147482"/>
            </a:xfrm>
            <a:prstGeom prst="rect">
              <a:avLst/>
            </a:prstGeom>
            <a:ln>
              <a:solidFill>
                <a:schemeClr val="accent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1600" b="1" dirty="0">
                  <a:solidFill>
                    <a:srgbClr val="5B9BD5">
                      <a:lumMod val="50000"/>
                    </a:srgbClr>
                  </a:solidFill>
                  <a:latin typeface="Gill Alt One MT" panose="020B0502020104020203" pitchFamily="34" charset="0"/>
                </a:rPr>
                <a:t>Setting up the</a:t>
              </a:r>
              <a:r>
                <a:rPr kumimoji="0" lang="en-US" sz="16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 PES systems for revenue collection </a:t>
              </a:r>
              <a:r>
                <a:rPr lang="en-US" sz="1600" b="1" dirty="0">
                  <a:solidFill>
                    <a:srgbClr val="5B9BD5">
                      <a:lumMod val="50000"/>
                    </a:srgbClr>
                  </a:solidFill>
                  <a:latin typeface="Gill Alt One MT" panose="020B0502020104020203" pitchFamily="34" charset="0"/>
                </a:rPr>
                <a:t>or fund </a:t>
              </a:r>
              <a:r>
                <a:rPr kumimoji="0" lang="en-US" sz="16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allocation, and designating their priority uses</a:t>
              </a:r>
            </a:p>
          </p:txBody>
        </p:sp>
      </p:grpSp>
      <p:sp>
        <p:nvSpPr>
          <p:cNvPr id="16" name="Title 6"/>
          <p:cNvSpPr txBox="1">
            <a:spLocks/>
          </p:cNvSpPr>
          <p:nvPr/>
        </p:nvSpPr>
        <p:spPr>
          <a:xfrm>
            <a:off x="4916434" y="1219200"/>
            <a:ext cx="2294964" cy="12550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F1F8FE"/>
                </a:solidFill>
                <a:effectLst/>
                <a:uLnTx/>
                <a:uFillTx/>
                <a:latin typeface="Gill Alt One MT" panose="020B0502020104020203" pitchFamily="34" charset="0"/>
                <a:ea typeface="+mj-ea"/>
                <a:cs typeface="+mj-cs"/>
              </a:rPr>
              <a:t>Land-Sea Formations – Sources of  Ecosystems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F1F8FE"/>
                </a:solidFill>
                <a:effectLst/>
                <a:uLnTx/>
                <a:uFillTx/>
                <a:latin typeface="Gill Alt One MT" panose="020B0502020104020203" pitchFamily="34" charset="0"/>
                <a:ea typeface="+mj-ea"/>
                <a:cs typeface="+mj-cs"/>
              </a:rPr>
              <a:t>Goods &amp; Services</a:t>
            </a:r>
          </a:p>
        </p:txBody>
      </p:sp>
      <p:grpSp>
        <p:nvGrpSpPr>
          <p:cNvPr id="40" name="Group 39"/>
          <p:cNvGrpSpPr/>
          <p:nvPr/>
        </p:nvGrpSpPr>
        <p:grpSpPr>
          <a:xfrm>
            <a:off x="7937653" y="770654"/>
            <a:ext cx="4022369" cy="1966273"/>
            <a:chOff x="8037797" y="493731"/>
            <a:chExt cx="3962400" cy="2205318"/>
          </a:xfrm>
        </p:grpSpPr>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l="67500" b="67843"/>
            <a:stretch/>
          </p:blipFill>
          <p:spPr>
            <a:xfrm>
              <a:off x="8037797" y="493731"/>
              <a:ext cx="3962400" cy="2205318"/>
            </a:xfrm>
            <a:prstGeom prst="rect">
              <a:avLst/>
            </a:prstGeom>
            <a:ln>
              <a:solidFill>
                <a:schemeClr val="accent1"/>
              </a:solidFill>
            </a:ln>
          </p:spPr>
        </p:pic>
        <p:sp>
          <p:nvSpPr>
            <p:cNvPr id="19" name="Title 6"/>
            <p:cNvSpPr txBox="1">
              <a:spLocks/>
            </p:cNvSpPr>
            <p:nvPr/>
          </p:nvSpPr>
          <p:spPr>
            <a:xfrm>
              <a:off x="8091823" y="501148"/>
              <a:ext cx="2579130" cy="1929520"/>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Overview of R2R biodiversity and EGS assets,   governance and restoration needs, and PES schemes as additional sources of fund for </a:t>
              </a:r>
              <a:r>
                <a:rPr lang="en-US" sz="1600" b="1" dirty="0">
                  <a:solidFill>
                    <a:srgbClr val="5B9BD5">
                      <a:lumMod val="50000"/>
                    </a:srgbClr>
                  </a:solidFill>
                  <a:latin typeface="Gill Alt One MT" panose="020B0502020104020203" pitchFamily="34" charset="0"/>
                </a:rPr>
                <a:t>conservation</a:t>
              </a:r>
              <a:r>
                <a:rPr kumimoji="0" lang="en-US" sz="16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 </a:t>
              </a:r>
            </a:p>
          </p:txBody>
        </p:sp>
      </p:grpSp>
      <p:grpSp>
        <p:nvGrpSpPr>
          <p:cNvPr id="35" name="Group 34"/>
          <p:cNvGrpSpPr/>
          <p:nvPr/>
        </p:nvGrpSpPr>
        <p:grpSpPr>
          <a:xfrm>
            <a:off x="-30603" y="5343085"/>
            <a:ext cx="4252706" cy="1644316"/>
            <a:chOff x="-63491" y="4965394"/>
            <a:chExt cx="3930316" cy="1644316"/>
          </a:xfrm>
        </p:grpSpPr>
        <p:pic>
          <p:nvPicPr>
            <p:cNvPr id="34" name="Picture 33"/>
            <p:cNvPicPr>
              <a:picLocks noChangeAspect="1"/>
            </p:cNvPicPr>
            <p:nvPr/>
          </p:nvPicPr>
          <p:blipFill rotWithShape="1">
            <a:blip r:embed="rId7">
              <a:extLst>
                <a:ext uri="{28A0092B-C50C-407E-A947-70E740481C1C}">
                  <a14:useLocalDpi xmlns:a14="http://schemas.microsoft.com/office/drawing/2010/main" val="0"/>
                </a:ext>
              </a:extLst>
            </a:blip>
            <a:srcRect t="76023" r="67763"/>
            <a:stretch/>
          </p:blipFill>
          <p:spPr>
            <a:xfrm>
              <a:off x="-63491" y="4965394"/>
              <a:ext cx="3930316" cy="1644316"/>
            </a:xfrm>
            <a:prstGeom prst="rect">
              <a:avLst/>
            </a:prstGeom>
          </p:spPr>
        </p:pic>
        <p:sp>
          <p:nvSpPr>
            <p:cNvPr id="12" name="Title 6"/>
            <p:cNvSpPr txBox="1">
              <a:spLocks/>
            </p:cNvSpPr>
            <p:nvPr/>
          </p:nvSpPr>
          <p:spPr>
            <a:xfrm>
              <a:off x="1155032" y="5347476"/>
              <a:ext cx="2646947" cy="1001815"/>
            </a:xfrm>
            <a:prstGeom prst="rect">
              <a:avLst/>
            </a:prstGeom>
            <a:ln>
              <a:solidFill>
                <a:schemeClr val="accent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1600" b="1" dirty="0">
                  <a:solidFill>
                    <a:srgbClr val="5B9BD5">
                      <a:lumMod val="50000"/>
                    </a:srgbClr>
                  </a:solidFill>
                  <a:latin typeface="Gill Alt One MT" panose="020B0502020104020203" pitchFamily="34" charset="0"/>
                </a:rPr>
                <a:t>Agreement </a:t>
              </a:r>
              <a:r>
                <a:rPr kumimoji="0" lang="en-US" sz="16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Signing or passage of ordinance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 and action planning</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to operationalize the PES </a:t>
              </a:r>
            </a:p>
          </p:txBody>
        </p:sp>
      </p:grpSp>
      <p:grpSp>
        <p:nvGrpSpPr>
          <p:cNvPr id="39" name="Group 38"/>
          <p:cNvGrpSpPr/>
          <p:nvPr/>
        </p:nvGrpSpPr>
        <p:grpSpPr>
          <a:xfrm>
            <a:off x="237186" y="910697"/>
            <a:ext cx="4105495" cy="2087355"/>
            <a:chOff x="155486" y="833557"/>
            <a:chExt cx="3801329" cy="1520104"/>
          </a:xfrm>
        </p:grpSpPr>
        <p:pic>
          <p:nvPicPr>
            <p:cNvPr id="37" name="Picture 36"/>
            <p:cNvPicPr>
              <a:picLocks noChangeAspect="1"/>
            </p:cNvPicPr>
            <p:nvPr/>
          </p:nvPicPr>
          <p:blipFill rotWithShape="1">
            <a:blip r:embed="rId8">
              <a:extLst>
                <a:ext uri="{28A0092B-C50C-407E-A947-70E740481C1C}">
                  <a14:useLocalDpi xmlns:a14="http://schemas.microsoft.com/office/drawing/2010/main" val="0"/>
                </a:ext>
              </a:extLst>
            </a:blip>
            <a:srcRect t="10994" r="69737" b="67252"/>
            <a:stretch/>
          </p:blipFill>
          <p:spPr>
            <a:xfrm>
              <a:off x="155486" y="861744"/>
              <a:ext cx="3689684" cy="1491917"/>
            </a:xfrm>
            <a:prstGeom prst="rect">
              <a:avLst/>
            </a:prstGeom>
          </p:spPr>
        </p:pic>
        <p:sp>
          <p:nvSpPr>
            <p:cNvPr id="38" name="Title 6"/>
            <p:cNvSpPr txBox="1">
              <a:spLocks/>
            </p:cNvSpPr>
            <p:nvPr/>
          </p:nvSpPr>
          <p:spPr>
            <a:xfrm>
              <a:off x="1807966" y="833557"/>
              <a:ext cx="2148849" cy="1471769"/>
            </a:xfrm>
            <a:prstGeom prst="rect">
              <a:avLst/>
            </a:prstGeom>
            <a:ln>
              <a:solidFill>
                <a:schemeClr val="accent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Re-Investment Planning and Use of PES revenues to partly s</a:t>
              </a:r>
              <a:r>
                <a:rPr lang="en-US" sz="1600" b="1" dirty="0" err="1">
                  <a:solidFill>
                    <a:srgbClr val="5B9BD5">
                      <a:lumMod val="50000"/>
                    </a:srgbClr>
                  </a:solidFill>
                  <a:latin typeface="Gill Alt One MT" panose="020B0502020104020203" pitchFamily="34" charset="0"/>
                </a:rPr>
                <a:t>upport</a:t>
              </a:r>
              <a:r>
                <a:rPr lang="en-US" sz="1600" b="1" dirty="0">
                  <a:solidFill>
                    <a:srgbClr val="5B9BD5">
                      <a:lumMod val="50000"/>
                    </a:srgbClr>
                  </a:solidFill>
                  <a:latin typeface="Gill Alt One MT" panose="020B0502020104020203" pitchFamily="34" charset="0"/>
                </a:rPr>
                <a:t> R2R site protection,</a:t>
              </a:r>
              <a:r>
                <a:rPr kumimoji="0" lang="en-US" sz="16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 restoration, development and management</a:t>
              </a:r>
            </a:p>
          </p:txBody>
        </p:sp>
      </p:grpSp>
      <p:sp>
        <p:nvSpPr>
          <p:cNvPr id="41" name="Right Arrow 40"/>
          <p:cNvSpPr/>
          <p:nvPr/>
        </p:nvSpPr>
        <p:spPr>
          <a:xfrm>
            <a:off x="7120005" y="1361502"/>
            <a:ext cx="832140" cy="785504"/>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8" name="Group 27"/>
          <p:cNvGrpSpPr/>
          <p:nvPr/>
        </p:nvGrpSpPr>
        <p:grpSpPr>
          <a:xfrm>
            <a:off x="7860631" y="2925412"/>
            <a:ext cx="2446764" cy="1119646"/>
            <a:chOff x="7860631" y="2541721"/>
            <a:chExt cx="2446764" cy="1503337"/>
          </a:xfrm>
        </p:grpSpPr>
        <p:pic>
          <p:nvPicPr>
            <p:cNvPr id="22" name="Picture 21"/>
            <p:cNvPicPr>
              <a:picLocks noChangeAspect="1"/>
            </p:cNvPicPr>
            <p:nvPr/>
          </p:nvPicPr>
          <p:blipFill rotWithShape="1">
            <a:blip r:embed="rId9">
              <a:extLst>
                <a:ext uri="{28A0092B-C50C-407E-A947-70E740481C1C}">
                  <a14:useLocalDpi xmlns:a14="http://schemas.microsoft.com/office/drawing/2010/main" val="0"/>
                </a:ext>
              </a:extLst>
            </a:blip>
            <a:srcRect l="66974" t="37062" r="13220" b="41017"/>
            <a:stretch/>
          </p:blipFill>
          <p:spPr>
            <a:xfrm>
              <a:off x="7860631" y="2541721"/>
              <a:ext cx="2414745" cy="1503337"/>
            </a:xfrm>
            <a:prstGeom prst="rect">
              <a:avLst/>
            </a:prstGeom>
          </p:spPr>
        </p:pic>
        <p:sp>
          <p:nvSpPr>
            <p:cNvPr id="23" name="Title 6"/>
            <p:cNvSpPr txBox="1">
              <a:spLocks/>
            </p:cNvSpPr>
            <p:nvPr/>
          </p:nvSpPr>
          <p:spPr>
            <a:xfrm>
              <a:off x="8042123" y="2549082"/>
              <a:ext cx="2265272" cy="1263981"/>
            </a:xfrm>
            <a:prstGeom prst="rect">
              <a:avLst/>
            </a:prstGeom>
            <a:ln>
              <a:solidFill>
                <a:schemeClr val="accent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Valuation of</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Ecosystems Goods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and Services</a:t>
              </a:r>
            </a:p>
          </p:txBody>
        </p:sp>
      </p:grpSp>
      <p:sp>
        <p:nvSpPr>
          <p:cNvPr id="43" name="Right Arrow 42"/>
          <p:cNvSpPr/>
          <p:nvPr/>
        </p:nvSpPr>
        <p:spPr>
          <a:xfrm rot="5400000">
            <a:off x="8962451" y="2593044"/>
            <a:ext cx="345055" cy="542176"/>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p:cNvGrpSpPr/>
          <p:nvPr/>
        </p:nvGrpSpPr>
        <p:grpSpPr>
          <a:xfrm>
            <a:off x="10145951" y="2401598"/>
            <a:ext cx="1972830" cy="1518835"/>
            <a:chOff x="10306372" y="2479728"/>
            <a:chExt cx="1972830" cy="1518835"/>
          </a:xfrm>
        </p:grpSpPr>
        <p:pic>
          <p:nvPicPr>
            <p:cNvPr id="20" name="Picture 19"/>
            <p:cNvPicPr>
              <a:picLocks noChangeAspect="1"/>
            </p:cNvPicPr>
            <p:nvPr/>
          </p:nvPicPr>
          <p:blipFill rotWithShape="1">
            <a:blip r:embed="rId10">
              <a:extLst>
                <a:ext uri="{28A0092B-C50C-407E-A947-70E740481C1C}">
                  <a14:useLocalDpi xmlns:a14="http://schemas.microsoft.com/office/drawing/2010/main" val="0"/>
                </a:ext>
              </a:extLst>
            </a:blip>
            <a:srcRect l="84534" t="36158" b="41695"/>
            <a:stretch/>
          </p:blipFill>
          <p:spPr>
            <a:xfrm>
              <a:off x="10306372" y="2479728"/>
              <a:ext cx="1885627" cy="1518835"/>
            </a:xfrm>
            <a:prstGeom prst="rect">
              <a:avLst/>
            </a:prstGeom>
          </p:spPr>
        </p:pic>
        <p:sp>
          <p:nvSpPr>
            <p:cNvPr id="21" name="Title 6"/>
            <p:cNvSpPr txBox="1">
              <a:spLocks/>
            </p:cNvSpPr>
            <p:nvPr/>
          </p:nvSpPr>
          <p:spPr>
            <a:xfrm>
              <a:off x="10537762" y="2678471"/>
              <a:ext cx="1741440" cy="1281648"/>
            </a:xfrm>
            <a:prstGeom prst="rect">
              <a:avLst/>
            </a:prstGeom>
            <a:ln>
              <a:solidFill>
                <a:schemeClr val="accent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Financial assessment (CRA) of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EGS-linked</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enterprises</a:t>
              </a:r>
            </a:p>
          </p:txBody>
        </p:sp>
      </p:grpSp>
      <p:sp>
        <p:nvSpPr>
          <p:cNvPr id="46" name="Right Arrow 45"/>
          <p:cNvSpPr/>
          <p:nvPr/>
        </p:nvSpPr>
        <p:spPr>
          <a:xfrm rot="5400000">
            <a:off x="11657338" y="2363561"/>
            <a:ext cx="430867" cy="396672"/>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8" name="Group 57"/>
          <p:cNvGrpSpPr/>
          <p:nvPr/>
        </p:nvGrpSpPr>
        <p:grpSpPr>
          <a:xfrm>
            <a:off x="9954435" y="3713452"/>
            <a:ext cx="754198" cy="468086"/>
            <a:chOff x="9876202" y="3644434"/>
            <a:chExt cx="754198" cy="628355"/>
          </a:xfrm>
        </p:grpSpPr>
        <p:sp>
          <p:nvSpPr>
            <p:cNvPr id="48" name="Right Arrow 47"/>
            <p:cNvSpPr/>
            <p:nvPr/>
          </p:nvSpPr>
          <p:spPr>
            <a:xfrm rot="3657996">
              <a:off x="9720049" y="3800587"/>
              <a:ext cx="618830" cy="306523"/>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ight Arrow 49"/>
            <p:cNvSpPr/>
            <p:nvPr/>
          </p:nvSpPr>
          <p:spPr>
            <a:xfrm rot="7200000">
              <a:off x="10167724" y="3810112"/>
              <a:ext cx="618830" cy="306523"/>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2" name="Right Arrow 51"/>
          <p:cNvSpPr/>
          <p:nvPr/>
        </p:nvSpPr>
        <p:spPr>
          <a:xfrm rot="5400000">
            <a:off x="10429139" y="5406231"/>
            <a:ext cx="304839" cy="408436"/>
          </a:xfrm>
          <a:prstGeom prst="rightArrow">
            <a:avLst>
              <a:gd name="adj1" fmla="val 50000"/>
              <a:gd name="adj2" fmla="val 4649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Right Arrow 52"/>
          <p:cNvSpPr/>
          <p:nvPr/>
        </p:nvSpPr>
        <p:spPr>
          <a:xfrm rot="9900000">
            <a:off x="7262945" y="6078365"/>
            <a:ext cx="1581187" cy="526572"/>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Right Arrow 53"/>
          <p:cNvSpPr/>
          <p:nvPr/>
        </p:nvSpPr>
        <p:spPr>
          <a:xfrm rot="16200000">
            <a:off x="1798426" y="5020929"/>
            <a:ext cx="387986" cy="352039"/>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Right Arrow 54"/>
          <p:cNvSpPr/>
          <p:nvPr/>
        </p:nvSpPr>
        <p:spPr>
          <a:xfrm rot="16200000">
            <a:off x="1860378" y="3057853"/>
            <a:ext cx="400588" cy="358201"/>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ight Arrow 56"/>
          <p:cNvSpPr/>
          <p:nvPr/>
        </p:nvSpPr>
        <p:spPr>
          <a:xfrm>
            <a:off x="4227963" y="1345915"/>
            <a:ext cx="744729" cy="805082"/>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863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animBg="1"/>
      <p:bldP spid="46" grpId="0" animBg="1"/>
      <p:bldP spid="52" grpId="0" animBg="1"/>
      <p:bldP spid="53" grpId="0" animBg="1"/>
      <p:bldP spid="54" grpId="0" animBg="1"/>
      <p:bldP spid="55" grpId="0" animBg="1"/>
      <p:bldP spid="5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629" y="-49072"/>
            <a:ext cx="10403457" cy="1205969"/>
          </a:xfrm>
          <a:noFill/>
        </p:spPr>
        <p:txBody>
          <a:bodyPr>
            <a:normAutofit/>
          </a:bodyPr>
          <a:lstStyle/>
          <a:p>
            <a:pPr algn="ctr">
              <a:lnSpc>
                <a:spcPct val="90000"/>
              </a:lnSpc>
            </a:pPr>
            <a:r>
              <a:rPr lang="en-US" sz="3600" b="1" dirty="0">
                <a:solidFill>
                  <a:schemeClr val="accent6">
                    <a:lumMod val="75000"/>
                  </a:schemeClr>
                </a:solidFill>
                <a:latin typeface="Gill Sans MT" panose="020B0502020104020203" pitchFamily="34" charset="77"/>
              </a:rPr>
              <a:t>Appropriate Governance, Leadership, </a:t>
            </a:r>
            <a:br>
              <a:rPr lang="en-US" sz="3600" b="1" dirty="0">
                <a:solidFill>
                  <a:schemeClr val="accent6">
                    <a:lumMod val="75000"/>
                  </a:schemeClr>
                </a:solidFill>
                <a:latin typeface="Gill Sans MT" panose="020B0502020104020203" pitchFamily="34" charset="77"/>
              </a:rPr>
            </a:br>
            <a:r>
              <a:rPr lang="en-US" sz="3600" b="1" dirty="0">
                <a:solidFill>
                  <a:schemeClr val="accent6">
                    <a:lumMod val="75000"/>
                  </a:schemeClr>
                </a:solidFill>
                <a:latin typeface="Gill Sans MT" panose="020B0502020104020203" pitchFamily="34" charset="77"/>
              </a:rPr>
              <a:t>and Resource Management Systems</a:t>
            </a:r>
          </a:p>
        </p:txBody>
      </p:sp>
      <p:sp>
        <p:nvSpPr>
          <p:cNvPr id="10" name="Flowchart: Decision 9"/>
          <p:cNvSpPr/>
          <p:nvPr/>
        </p:nvSpPr>
        <p:spPr>
          <a:xfrm>
            <a:off x="3647570" y="1151118"/>
            <a:ext cx="3267872" cy="2387968"/>
          </a:xfrm>
          <a:prstGeom prst="flowChartDecision">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PH" sz="2000" b="1" dirty="0">
                <a:solidFill>
                  <a:schemeClr val="tx1"/>
                </a:solidFill>
                <a:latin typeface="Gill Sans MT" panose="020B0502020104020203" pitchFamily="34" charset="77"/>
              </a:rPr>
              <a:t>Governance</a:t>
            </a:r>
          </a:p>
          <a:p>
            <a:pPr algn="ctr">
              <a:lnSpc>
                <a:spcPct val="80000"/>
              </a:lnSpc>
            </a:pPr>
            <a:r>
              <a:rPr lang="en-PH" sz="2000" dirty="0">
                <a:solidFill>
                  <a:schemeClr val="tx1"/>
                </a:solidFill>
                <a:latin typeface="Gill Sans MT" panose="020B0502020104020203" pitchFamily="34" charset="77"/>
              </a:rPr>
              <a:t>(controls, boundaries)</a:t>
            </a:r>
            <a:endParaRPr lang="en-US" sz="2000" dirty="0">
              <a:solidFill>
                <a:schemeClr val="tx1"/>
              </a:solidFill>
              <a:latin typeface="Gill Sans MT" panose="020B0502020104020203" pitchFamily="34" charset="77"/>
            </a:endParaRPr>
          </a:p>
        </p:txBody>
      </p:sp>
      <p:sp>
        <p:nvSpPr>
          <p:cNvPr id="12" name="Rounded Rectangle 11"/>
          <p:cNvSpPr/>
          <p:nvPr/>
        </p:nvSpPr>
        <p:spPr>
          <a:xfrm>
            <a:off x="6862845" y="1615621"/>
            <a:ext cx="2432650" cy="4828169"/>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PH" sz="2200" b="1" dirty="0">
                <a:solidFill>
                  <a:schemeClr val="tx1"/>
                </a:solidFill>
              </a:rPr>
              <a:t>Ecosystems resiliency</a:t>
            </a:r>
          </a:p>
          <a:p>
            <a:pPr marL="285750" indent="-285750">
              <a:buFont typeface="Arial" panose="020B0604020202020204" pitchFamily="34" charset="0"/>
              <a:buChar char="•"/>
            </a:pPr>
            <a:r>
              <a:rPr lang="en-PH" sz="2200" b="1" dirty="0">
                <a:solidFill>
                  <a:schemeClr val="tx1"/>
                </a:solidFill>
              </a:rPr>
              <a:t>Adaptive capacities </a:t>
            </a:r>
            <a:r>
              <a:rPr lang="en-PH" sz="2200" dirty="0">
                <a:solidFill>
                  <a:schemeClr val="tx1"/>
                </a:solidFill>
              </a:rPr>
              <a:t>– communities, enterprises</a:t>
            </a:r>
          </a:p>
          <a:p>
            <a:pPr marL="285750" indent="-285750">
              <a:buFont typeface="Arial" panose="020B0604020202020204" pitchFamily="34" charset="0"/>
              <a:buChar char="•"/>
            </a:pPr>
            <a:r>
              <a:rPr lang="en-PH" sz="2200" b="1" dirty="0">
                <a:solidFill>
                  <a:schemeClr val="tx1"/>
                </a:solidFill>
              </a:rPr>
              <a:t>CC-responsive institutions </a:t>
            </a:r>
          </a:p>
          <a:p>
            <a:pPr marL="285750" indent="-285750">
              <a:buFont typeface="Arial" panose="020B0604020202020204" pitchFamily="34" charset="0"/>
              <a:buChar char="•"/>
            </a:pPr>
            <a:r>
              <a:rPr lang="en-PH" sz="2200" b="1" dirty="0">
                <a:solidFill>
                  <a:schemeClr val="tx1"/>
                </a:solidFill>
              </a:rPr>
              <a:t>CC-based technologies</a:t>
            </a:r>
          </a:p>
          <a:p>
            <a:pPr marL="285750" indent="-285750">
              <a:buFont typeface="Arial" panose="020B0604020202020204" pitchFamily="34" charset="0"/>
              <a:buChar char="•"/>
            </a:pPr>
            <a:r>
              <a:rPr lang="en-PH" sz="2200" b="1" dirty="0">
                <a:solidFill>
                  <a:schemeClr val="tx1"/>
                </a:solidFill>
              </a:rPr>
              <a:t>CC-responsive investments</a:t>
            </a:r>
            <a:endParaRPr lang="en-PH" sz="2200" dirty="0"/>
          </a:p>
          <a:p>
            <a:pPr marL="285750" indent="-285750">
              <a:buFont typeface="Arial" panose="020B0604020202020204" pitchFamily="34" charset="0"/>
              <a:buChar char="•"/>
            </a:pPr>
            <a:endParaRPr lang="en-US" dirty="0"/>
          </a:p>
        </p:txBody>
      </p:sp>
      <p:sp>
        <p:nvSpPr>
          <p:cNvPr id="13" name="7-Point Star 12"/>
          <p:cNvSpPr/>
          <p:nvPr/>
        </p:nvSpPr>
        <p:spPr>
          <a:xfrm>
            <a:off x="9021685" y="2134919"/>
            <a:ext cx="2934356" cy="1894786"/>
          </a:xfrm>
          <a:prstGeom prst="star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PH" b="1" dirty="0">
                <a:solidFill>
                  <a:schemeClr val="accent2"/>
                </a:solidFill>
                <a:latin typeface="Gill Sans MT" panose="020B0502020104020203" pitchFamily="34" charset="77"/>
              </a:rPr>
              <a:t>Improved environment conditions</a:t>
            </a:r>
            <a:endParaRPr lang="en-US" b="1" dirty="0">
              <a:solidFill>
                <a:schemeClr val="accent2"/>
              </a:solidFill>
              <a:latin typeface="Gill Sans MT" panose="020B0502020104020203" pitchFamily="34" charset="77"/>
            </a:endParaRPr>
          </a:p>
        </p:txBody>
      </p:sp>
      <p:sp>
        <p:nvSpPr>
          <p:cNvPr id="14" name="7-Point Star 13"/>
          <p:cNvSpPr/>
          <p:nvPr/>
        </p:nvSpPr>
        <p:spPr>
          <a:xfrm>
            <a:off x="9140630" y="4087933"/>
            <a:ext cx="2696466" cy="1736670"/>
          </a:xfrm>
          <a:prstGeom prst="star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PH" b="1" dirty="0">
                <a:solidFill>
                  <a:schemeClr val="accent2"/>
                </a:solidFill>
                <a:latin typeface="Gill Sans MT" panose="020B0502020104020203" pitchFamily="34" charset="77"/>
              </a:rPr>
              <a:t>Improved local ec</a:t>
            </a:r>
            <a:r>
              <a:rPr lang="en-PH" b="1" dirty="0">
                <a:solidFill>
                  <a:schemeClr val="accent2"/>
                </a:solidFill>
              </a:rPr>
              <a:t>onomies</a:t>
            </a:r>
            <a:endParaRPr lang="en-US" b="1" dirty="0">
              <a:solidFill>
                <a:schemeClr val="accent2"/>
              </a:solidFill>
            </a:endParaRPr>
          </a:p>
        </p:txBody>
      </p:sp>
      <p:sp>
        <p:nvSpPr>
          <p:cNvPr id="9" name="Flowchart: Decision 8"/>
          <p:cNvSpPr/>
          <p:nvPr/>
        </p:nvSpPr>
        <p:spPr>
          <a:xfrm>
            <a:off x="3857536" y="2797146"/>
            <a:ext cx="3057906" cy="2387968"/>
          </a:xfrm>
          <a:prstGeom prst="flowChartDecisi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PH" sz="2000" b="1" dirty="0">
                <a:solidFill>
                  <a:schemeClr val="tx1"/>
                </a:solidFill>
                <a:latin typeface="Gill Sans MT" panose="020B0502020104020203" pitchFamily="34" charset="77"/>
              </a:rPr>
              <a:t>Leadership</a:t>
            </a:r>
          </a:p>
          <a:p>
            <a:pPr algn="ctr">
              <a:lnSpc>
                <a:spcPct val="80000"/>
              </a:lnSpc>
            </a:pPr>
            <a:r>
              <a:rPr lang="en-PH" sz="2000" dirty="0">
                <a:solidFill>
                  <a:schemeClr val="tx1"/>
                </a:solidFill>
                <a:latin typeface="Gill Sans MT" panose="020B0502020104020203" pitchFamily="34" charset="77"/>
              </a:rPr>
              <a:t>(vision, direction</a:t>
            </a:r>
            <a:r>
              <a:rPr lang="en-PH" sz="2000" dirty="0">
                <a:solidFill>
                  <a:schemeClr val="tx1"/>
                </a:solidFill>
              </a:rPr>
              <a:t>)</a:t>
            </a:r>
            <a:endParaRPr lang="en-US" sz="2000" dirty="0">
              <a:solidFill>
                <a:schemeClr val="tx1"/>
              </a:solidFill>
            </a:endParaRPr>
          </a:p>
        </p:txBody>
      </p:sp>
      <p:sp>
        <p:nvSpPr>
          <p:cNvPr id="3" name="Rectangle 2">
            <a:extLst>
              <a:ext uri="{FF2B5EF4-FFF2-40B4-BE49-F238E27FC236}">
                <a16:creationId xmlns:a16="http://schemas.microsoft.com/office/drawing/2014/main" id="{BA5108FA-D00B-CD42-BEF3-A528F46A930E}"/>
              </a:ext>
            </a:extLst>
          </p:cNvPr>
          <p:cNvSpPr/>
          <p:nvPr/>
        </p:nvSpPr>
        <p:spPr>
          <a:xfrm>
            <a:off x="515816" y="2244060"/>
            <a:ext cx="3131753" cy="3662541"/>
          </a:xfrm>
          <a:prstGeom prst="rect">
            <a:avLst/>
          </a:prstGeom>
          <a:ln>
            <a:solidFill>
              <a:schemeClr val="accent1"/>
            </a:solidFill>
          </a:ln>
        </p:spPr>
        <p:txBody>
          <a:bodyPr wrap="square">
            <a:spAutoFit/>
          </a:bodyPr>
          <a:lstStyle/>
          <a:p>
            <a:pPr algn="ctr"/>
            <a:r>
              <a:rPr lang="en-PH" sz="2400" b="1" dirty="0">
                <a:solidFill>
                  <a:schemeClr val="tx2"/>
                </a:solidFill>
                <a:latin typeface="Gill Sans MT" panose="020B0502020104020203" pitchFamily="34" charset="77"/>
              </a:rPr>
              <a:t>Comprises of </a:t>
            </a:r>
            <a:r>
              <a:rPr lang="en-PH" sz="2400" b="1" u="sng" dirty="0">
                <a:solidFill>
                  <a:schemeClr val="tx2"/>
                </a:solidFill>
                <a:latin typeface="Gill Sans MT" panose="020B0502020104020203" pitchFamily="34" charset="77"/>
              </a:rPr>
              <a:t>policies,</a:t>
            </a:r>
            <a:r>
              <a:rPr lang="en-PH" sz="2400" b="1" dirty="0">
                <a:solidFill>
                  <a:schemeClr val="tx2"/>
                </a:solidFill>
                <a:latin typeface="Gill Sans MT" panose="020B0502020104020203" pitchFamily="34" charset="77"/>
              </a:rPr>
              <a:t> </a:t>
            </a:r>
            <a:r>
              <a:rPr lang="en-PH" sz="2400" b="1" u="sng" dirty="0">
                <a:solidFill>
                  <a:schemeClr val="tx2"/>
                </a:solidFill>
                <a:latin typeface="Gill Sans MT" panose="020B0502020104020203" pitchFamily="34" charset="77"/>
              </a:rPr>
              <a:t>rules, practices, and institutions</a:t>
            </a:r>
            <a:r>
              <a:rPr lang="en-PH" sz="2400" b="1" dirty="0">
                <a:solidFill>
                  <a:schemeClr val="tx2"/>
                </a:solidFill>
                <a:latin typeface="Gill Sans MT" panose="020B0502020104020203" pitchFamily="34" charset="77"/>
              </a:rPr>
              <a:t> that shape how humans interact with the environment </a:t>
            </a:r>
            <a:endParaRPr lang="en-PH" sz="2800" b="1" dirty="0">
              <a:solidFill>
                <a:schemeClr val="tx2"/>
              </a:solidFill>
              <a:latin typeface="Gill Sans MT" panose="020B0502020104020203" pitchFamily="34" charset="77"/>
            </a:endParaRPr>
          </a:p>
          <a:p>
            <a:endParaRPr lang="en-PH" sz="1600" dirty="0">
              <a:solidFill>
                <a:srgbClr val="58595B"/>
              </a:solidFill>
              <a:latin typeface="Calibri" panose="020F0502020204030204" pitchFamily="34" charset="0"/>
              <a:cs typeface="Calibri" panose="020F0502020204030204" pitchFamily="34" charset="0"/>
            </a:endParaRPr>
          </a:p>
          <a:p>
            <a:r>
              <a:rPr lang="en-PH" sz="1600" dirty="0">
                <a:latin typeface="Calibri" panose="020F0502020204030204" pitchFamily="34" charset="0"/>
                <a:cs typeface="Calibri" panose="020F0502020204030204" pitchFamily="34" charset="0"/>
              </a:rPr>
              <a:t>Reference: http://www.unep.org/pdf/brochures/EnvironmentalGovernance.pdf</a:t>
            </a:r>
          </a:p>
        </p:txBody>
      </p:sp>
      <p:sp>
        <p:nvSpPr>
          <p:cNvPr id="11" name="Flowchart: Decision 10"/>
          <p:cNvSpPr/>
          <p:nvPr/>
        </p:nvSpPr>
        <p:spPr>
          <a:xfrm>
            <a:off x="3760303" y="4553693"/>
            <a:ext cx="3267873" cy="2280315"/>
          </a:xfrm>
          <a:prstGeom prst="flowChartDecision">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PH" b="1" dirty="0">
                <a:solidFill>
                  <a:schemeClr val="tx1"/>
                </a:solidFill>
                <a:latin typeface="Gill Sans MT" panose="020B0502020104020203" pitchFamily="34" charset="77"/>
              </a:rPr>
              <a:t>Management</a:t>
            </a:r>
          </a:p>
          <a:p>
            <a:pPr algn="ctr">
              <a:lnSpc>
                <a:spcPct val="80000"/>
              </a:lnSpc>
            </a:pPr>
            <a:r>
              <a:rPr lang="en-PH" dirty="0">
                <a:solidFill>
                  <a:schemeClr val="tx1"/>
                </a:solidFill>
                <a:latin typeface="Gill Sans MT" panose="020B0502020104020203" pitchFamily="34" charset="77"/>
              </a:rPr>
              <a:t>(tasks, relationships, resources)</a:t>
            </a:r>
            <a:endParaRPr lang="en-US" dirty="0">
              <a:solidFill>
                <a:schemeClr val="tx1"/>
              </a:solidFill>
              <a:latin typeface="Gill Sans MT" panose="020B0502020104020203" pitchFamily="34" charset="77"/>
            </a:endParaRPr>
          </a:p>
        </p:txBody>
      </p:sp>
    </p:spTree>
    <p:extLst>
      <p:ext uri="{BB962C8B-B14F-4D97-AF65-F5344CB8AC3E}">
        <p14:creationId xmlns:p14="http://schemas.microsoft.com/office/powerpoint/2010/main" val="36045484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AEE9D-3CC5-EF45-A87E-FEF24E56F474}"/>
              </a:ext>
            </a:extLst>
          </p:cNvPr>
          <p:cNvSpPr>
            <a:spLocks noGrp="1"/>
          </p:cNvSpPr>
          <p:nvPr>
            <p:ph type="title"/>
          </p:nvPr>
        </p:nvSpPr>
        <p:spPr>
          <a:xfrm>
            <a:off x="1960542" y="353498"/>
            <a:ext cx="9371949" cy="1183566"/>
          </a:xfrm>
          <a:noFill/>
          <a:ln>
            <a:noFill/>
          </a:ln>
        </p:spPr>
        <p:txBody>
          <a:bodyPr>
            <a:normAutofit fontScale="90000"/>
          </a:bodyPr>
          <a:lstStyle/>
          <a:p>
            <a:r>
              <a:rPr lang="en-US" sz="3600" b="1" dirty="0">
                <a:solidFill>
                  <a:schemeClr val="accent6">
                    <a:lumMod val="75000"/>
                  </a:schemeClr>
                </a:solidFill>
                <a:latin typeface="Gill Sans MT" panose="020B0502020104020203" pitchFamily="34" charset="77"/>
              </a:rPr>
              <a:t>Summary of R2R-Related Features </a:t>
            </a:r>
            <a:br>
              <a:rPr lang="en-US" sz="3600" b="1" dirty="0">
                <a:solidFill>
                  <a:schemeClr val="accent6">
                    <a:lumMod val="75000"/>
                  </a:schemeClr>
                </a:solidFill>
                <a:latin typeface="Gill Sans MT" panose="020B0502020104020203" pitchFamily="34" charset="77"/>
              </a:rPr>
            </a:br>
            <a:r>
              <a:rPr lang="en-US" sz="3600" b="1" dirty="0">
                <a:solidFill>
                  <a:schemeClr val="accent6">
                    <a:lumMod val="75000"/>
                  </a:schemeClr>
                </a:solidFill>
                <a:latin typeface="Gill Sans MT" panose="020B0502020104020203" pitchFamily="34" charset="77"/>
              </a:rPr>
              <a:t>from Various Frameworks</a:t>
            </a:r>
          </a:p>
        </p:txBody>
      </p:sp>
      <p:sp>
        <p:nvSpPr>
          <p:cNvPr id="3" name="Content Placeholder 2">
            <a:extLst>
              <a:ext uri="{FF2B5EF4-FFF2-40B4-BE49-F238E27FC236}">
                <a16:creationId xmlns:a16="http://schemas.microsoft.com/office/drawing/2014/main" id="{5D8AC52A-B815-1645-9DC8-4D269C1BD806}"/>
              </a:ext>
            </a:extLst>
          </p:cNvPr>
          <p:cNvSpPr>
            <a:spLocks noGrp="1"/>
          </p:cNvSpPr>
          <p:nvPr>
            <p:ph idx="1"/>
          </p:nvPr>
        </p:nvSpPr>
        <p:spPr/>
        <p:txBody>
          <a:bodyPr>
            <a:normAutofit/>
          </a:bodyPr>
          <a:lstStyle/>
          <a:p>
            <a:pPr marL="514350" indent="-514350">
              <a:buFont typeface="+mj-lt"/>
              <a:buAutoNum type="arabicPeriod"/>
            </a:pPr>
            <a:r>
              <a:rPr lang="en-US" dirty="0">
                <a:latin typeface="Gill Sans MT" panose="020B0502020104020203" pitchFamily="34" charset="77"/>
              </a:rPr>
              <a:t>Biodiversity conservation</a:t>
            </a:r>
          </a:p>
          <a:p>
            <a:pPr marL="514350" indent="-514350">
              <a:buFont typeface="+mj-lt"/>
              <a:buAutoNum type="arabicPeriod"/>
            </a:pPr>
            <a:r>
              <a:rPr lang="en-US" dirty="0">
                <a:latin typeface="Gill Sans MT" panose="020B0502020104020203" pitchFamily="34" charset="77"/>
              </a:rPr>
              <a:t>Linkages of ecosystems in and across a land-sea formation</a:t>
            </a:r>
          </a:p>
          <a:p>
            <a:pPr marL="514350" indent="-514350">
              <a:buFont typeface="+mj-lt"/>
              <a:buAutoNum type="arabicPeriod"/>
            </a:pPr>
            <a:r>
              <a:rPr lang="en-US" dirty="0">
                <a:latin typeface="Gill Sans MT" panose="020B0502020104020203" pitchFamily="34" charset="77"/>
              </a:rPr>
              <a:t>Climate change impacts</a:t>
            </a:r>
          </a:p>
          <a:p>
            <a:pPr marL="514350" indent="-514350">
              <a:buFont typeface="+mj-lt"/>
              <a:buAutoNum type="arabicPeriod"/>
            </a:pPr>
            <a:r>
              <a:rPr lang="en-US" dirty="0">
                <a:latin typeface="Gill Sans MT" panose="020B0502020104020203" pitchFamily="34" charset="77"/>
              </a:rPr>
              <a:t>Ecosystems goods and services (EGS)</a:t>
            </a:r>
          </a:p>
          <a:p>
            <a:pPr marL="514350" indent="-514350">
              <a:buFont typeface="+mj-lt"/>
              <a:buAutoNum type="arabicPeriod"/>
            </a:pPr>
            <a:r>
              <a:rPr lang="en-US" dirty="0">
                <a:latin typeface="Gill Sans MT" panose="020B0502020104020203" pitchFamily="34" charset="77"/>
              </a:rPr>
              <a:t>Main Users of EGS</a:t>
            </a:r>
          </a:p>
          <a:p>
            <a:pPr marL="514350" indent="-514350">
              <a:buFont typeface="+mj-lt"/>
              <a:buAutoNum type="arabicPeriod"/>
            </a:pPr>
            <a:r>
              <a:rPr lang="en-US" dirty="0">
                <a:latin typeface="Gill Sans MT" panose="020B0502020104020203" pitchFamily="34" charset="77"/>
              </a:rPr>
              <a:t>Tragedy of the Commons</a:t>
            </a:r>
          </a:p>
          <a:p>
            <a:pPr marL="514350" indent="-514350">
              <a:buFont typeface="+mj-lt"/>
              <a:buAutoNum type="arabicPeriod"/>
            </a:pPr>
            <a:r>
              <a:rPr lang="en-US" dirty="0">
                <a:latin typeface="Gill Sans MT" panose="020B0502020104020203" pitchFamily="34" charset="77"/>
              </a:rPr>
              <a:t>Balancing Depletion/Contamination and Protection and Regulation</a:t>
            </a:r>
          </a:p>
          <a:p>
            <a:pPr marL="514350" indent="-514350">
              <a:buFont typeface="+mj-lt"/>
              <a:buAutoNum type="arabicPeriod"/>
            </a:pPr>
            <a:r>
              <a:rPr lang="en-US" dirty="0">
                <a:latin typeface="Gill Sans MT" panose="020B0502020104020203" pitchFamily="34" charset="77"/>
              </a:rPr>
              <a:t>Payments for Ecosystems Goods and Services (PES)</a:t>
            </a:r>
          </a:p>
          <a:p>
            <a:pPr marL="514350" indent="-514350">
              <a:buFont typeface="+mj-lt"/>
              <a:buAutoNum type="arabicPeriod"/>
            </a:pPr>
            <a:r>
              <a:rPr lang="en-US" dirty="0">
                <a:latin typeface="Gill Sans MT" panose="020B0502020104020203" pitchFamily="34" charset="77"/>
              </a:rPr>
              <a:t>Governance, Leadership, and Resource Management systems</a:t>
            </a:r>
          </a:p>
          <a:p>
            <a:endParaRPr lang="en-US" dirty="0"/>
          </a:p>
        </p:txBody>
      </p:sp>
      <p:grpSp>
        <p:nvGrpSpPr>
          <p:cNvPr id="4" name="Group 3">
            <a:extLst>
              <a:ext uri="{FF2B5EF4-FFF2-40B4-BE49-F238E27FC236}">
                <a16:creationId xmlns:a16="http://schemas.microsoft.com/office/drawing/2014/main" id="{4A615557-ED74-41AB-8725-9234DAB06051}"/>
              </a:ext>
            </a:extLst>
          </p:cNvPr>
          <p:cNvGrpSpPr/>
          <p:nvPr/>
        </p:nvGrpSpPr>
        <p:grpSpPr>
          <a:xfrm>
            <a:off x="1137028" y="353498"/>
            <a:ext cx="7783948" cy="772886"/>
            <a:chOff x="767442" y="587417"/>
            <a:chExt cx="7783948" cy="772886"/>
          </a:xfrm>
        </p:grpSpPr>
        <p:sp>
          <p:nvSpPr>
            <p:cNvPr id="5" name="Oval 4">
              <a:extLst>
                <a:ext uri="{FF2B5EF4-FFF2-40B4-BE49-F238E27FC236}">
                  <a16:creationId xmlns:a16="http://schemas.microsoft.com/office/drawing/2014/main" id="{F8E444B4-D633-4836-967C-0764F5BB83A4}"/>
                </a:ext>
              </a:extLst>
            </p:cNvPr>
            <p:cNvSpPr/>
            <p:nvPr/>
          </p:nvSpPr>
          <p:spPr>
            <a:xfrm>
              <a:off x="767442" y="587417"/>
              <a:ext cx="772886" cy="772886"/>
            </a:xfrm>
            <a:prstGeom prst="ellipse">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pic>
          <p:nvPicPr>
            <p:cNvPr id="6" name="Picture 5">
              <a:extLst>
                <a:ext uri="{FF2B5EF4-FFF2-40B4-BE49-F238E27FC236}">
                  <a16:creationId xmlns:a16="http://schemas.microsoft.com/office/drawing/2014/main" id="{12858390-A79F-4B08-B9CF-3D334F5C4208}"/>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r="4127" b="13915"/>
            <a:stretch/>
          </p:blipFill>
          <p:spPr>
            <a:xfrm>
              <a:off x="818070" y="672328"/>
              <a:ext cx="671629" cy="603063"/>
            </a:xfrm>
            <a:prstGeom prst="rect">
              <a:avLst/>
            </a:prstGeom>
          </p:spPr>
        </p:pic>
        <p:cxnSp>
          <p:nvCxnSpPr>
            <p:cNvPr id="7" name="Straight Connector 6">
              <a:extLst>
                <a:ext uri="{FF2B5EF4-FFF2-40B4-BE49-F238E27FC236}">
                  <a16:creationId xmlns:a16="http://schemas.microsoft.com/office/drawing/2014/main" id="{CEFDAA56-C10E-4395-88B3-BB84D18E56E9}"/>
                </a:ext>
              </a:extLst>
            </p:cNvPr>
            <p:cNvCxnSpPr>
              <a:cxnSpLocks/>
            </p:cNvCxnSpPr>
            <p:nvPr/>
          </p:nvCxnSpPr>
          <p:spPr>
            <a:xfrm>
              <a:off x="1404459" y="1256016"/>
              <a:ext cx="7146931"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21063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9C1797-8453-46D7-8788-30D39137BB54}"/>
              </a:ext>
            </a:extLst>
          </p:cNvPr>
          <p:cNvSpPr/>
          <p:nvPr/>
        </p:nvSpPr>
        <p:spPr>
          <a:xfrm>
            <a:off x="1590805" y="2054268"/>
            <a:ext cx="7227518" cy="387054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6" name="Title 5">
            <a:extLst>
              <a:ext uri="{FF2B5EF4-FFF2-40B4-BE49-F238E27FC236}">
                <a16:creationId xmlns:a16="http://schemas.microsoft.com/office/drawing/2014/main" id="{F42E2699-B0AB-46D8-A79E-2A3B5B4DC70C}"/>
              </a:ext>
            </a:extLst>
          </p:cNvPr>
          <p:cNvSpPr>
            <a:spLocks noGrp="1"/>
          </p:cNvSpPr>
          <p:nvPr>
            <p:ph type="title"/>
          </p:nvPr>
        </p:nvSpPr>
        <p:spPr/>
        <p:txBody>
          <a:bodyPr/>
          <a:lstStyle/>
          <a:p>
            <a:r>
              <a:rPr lang="en-US" dirty="0">
                <a:latin typeface="Gill Sans MT" panose="020B0502020104020203" pitchFamily="34" charset="77"/>
              </a:rPr>
              <a:t>Review and Analysis of Documents </a:t>
            </a:r>
            <a:endParaRPr lang="en-PH" dirty="0"/>
          </a:p>
        </p:txBody>
      </p:sp>
    </p:spTree>
    <p:extLst>
      <p:ext uri="{BB962C8B-B14F-4D97-AF65-F5344CB8AC3E}">
        <p14:creationId xmlns:p14="http://schemas.microsoft.com/office/powerpoint/2010/main" val="714615563"/>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2">
            <a:extLst>
              <a:ext uri="{FF2B5EF4-FFF2-40B4-BE49-F238E27FC236}">
                <a16:creationId xmlns:a16="http://schemas.microsoft.com/office/drawing/2014/main" id="{0F4F1390-84FA-4470-BD14-BB6ED77E131C}"/>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aturation sat="111000"/>
                    </a14:imgEffect>
                  </a14:imgLayer>
                </a14:imgProps>
              </a:ext>
              <a:ext uri="{28A0092B-C50C-407E-A947-70E740481C1C}">
                <a14:useLocalDpi xmlns:a14="http://schemas.microsoft.com/office/drawing/2010/main" val="0"/>
              </a:ext>
            </a:extLst>
          </a:blip>
          <a:srcRect l="29816" r="37678"/>
          <a:stretch/>
        </p:blipFill>
        <p:spPr>
          <a:xfrm>
            <a:off x="7619999" y="0"/>
            <a:ext cx="4571999" cy="6858000"/>
          </a:xfrm>
        </p:spPr>
      </p:pic>
      <p:sp>
        <p:nvSpPr>
          <p:cNvPr id="6" name="TextBox 5">
            <a:extLst>
              <a:ext uri="{FF2B5EF4-FFF2-40B4-BE49-F238E27FC236}">
                <a16:creationId xmlns:a16="http://schemas.microsoft.com/office/drawing/2014/main" id="{437C4DE2-608E-4352-86EB-2F6EC044B6C3}"/>
              </a:ext>
            </a:extLst>
          </p:cNvPr>
          <p:cNvSpPr txBox="1"/>
          <p:nvPr/>
        </p:nvSpPr>
        <p:spPr>
          <a:xfrm>
            <a:off x="860889" y="1129839"/>
            <a:ext cx="6040952" cy="4893647"/>
          </a:xfrm>
          <a:prstGeom prst="rect">
            <a:avLst/>
          </a:prstGeom>
          <a:noFill/>
          <a:ln>
            <a:no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4D3E2F"/>
                </a:solidFill>
                <a:effectLst/>
                <a:uLnTx/>
                <a:uFillTx/>
                <a:latin typeface="Gill Sans MT" panose="020B0502020104020203" pitchFamily="34" charset="77"/>
                <a:ea typeface="+mn-ea"/>
                <a:cs typeface="+mn-cs"/>
              </a:rPr>
              <a:t>Narrow resource base </a:t>
            </a:r>
            <a:r>
              <a:rPr kumimoji="0" lang="en-GB" sz="2400" b="0" i="0" u="none" strike="noStrike" kern="1200" cap="none" spc="0" normalizeH="0" baseline="0" noProof="0" dirty="0">
                <a:ln>
                  <a:noFill/>
                </a:ln>
                <a:solidFill>
                  <a:srgbClr val="4D3E2F"/>
                </a:solidFill>
                <a:effectLst/>
                <a:uLnTx/>
                <a:uFillTx/>
                <a:latin typeface="Gill Sans MT" panose="020B0502020104020203" pitchFamily="34" charset="77"/>
                <a:ea typeface="+mn-ea"/>
                <a:cs typeface="+mn-cs"/>
              </a:rPr>
              <a:t>depriving them of the benefits of economies of scale;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4D3E2F"/>
                </a:solidFill>
                <a:effectLst/>
                <a:uLnTx/>
                <a:uFillTx/>
                <a:latin typeface="Gill Sans MT" panose="020B0502020104020203" pitchFamily="34" charset="77"/>
                <a:ea typeface="+mn-ea"/>
                <a:cs typeface="+mn-cs"/>
              </a:rPr>
              <a:t>Low resilience </a:t>
            </a:r>
            <a:r>
              <a:rPr kumimoji="0" lang="en-GB" sz="2400" b="0" i="0" u="none" strike="noStrike" kern="1200" cap="none" spc="0" normalizeH="0" baseline="0" noProof="0" dirty="0">
                <a:ln>
                  <a:noFill/>
                </a:ln>
                <a:solidFill>
                  <a:srgbClr val="4D3E2F"/>
                </a:solidFill>
                <a:effectLst/>
                <a:uLnTx/>
                <a:uFillTx/>
                <a:latin typeface="Gill Sans MT" panose="020B0502020104020203" pitchFamily="34" charset="77"/>
                <a:ea typeface="+mn-ea"/>
                <a:cs typeface="+mn-cs"/>
              </a:rPr>
              <a:t>to natural disasters;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D3E2F"/>
                </a:solidFill>
                <a:effectLst/>
                <a:uLnTx/>
                <a:uFillTx/>
                <a:latin typeface="Gill Sans MT" panose="020B0502020104020203" pitchFamily="34" charset="77"/>
                <a:ea typeface="+mn-ea"/>
                <a:cs typeface="+mn-cs"/>
              </a:rPr>
              <a:t>Proportionately </a:t>
            </a:r>
            <a:r>
              <a:rPr kumimoji="0" lang="en-GB" sz="2400" b="1" i="0" u="none" strike="noStrike" kern="1200" cap="none" spc="0" normalizeH="0" baseline="0" noProof="0" dirty="0">
                <a:ln>
                  <a:noFill/>
                </a:ln>
                <a:solidFill>
                  <a:srgbClr val="4D3E2F"/>
                </a:solidFill>
                <a:effectLst/>
                <a:uLnTx/>
                <a:uFillTx/>
                <a:latin typeface="Gill Sans MT" panose="020B0502020104020203" pitchFamily="34" charset="77"/>
                <a:ea typeface="+mn-ea"/>
                <a:cs typeface="+mn-cs"/>
              </a:rPr>
              <a:t>large reliance of their economies on public sector and fragile natural environments;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4D3E2F"/>
                </a:solidFill>
                <a:effectLst/>
                <a:uLnTx/>
                <a:uFillTx/>
                <a:latin typeface="Gill Sans MT" panose="020B0502020104020203" pitchFamily="34" charset="77"/>
                <a:ea typeface="+mn-ea"/>
                <a:cs typeface="+mn-cs"/>
              </a:rPr>
              <a:t>Growing populations </a:t>
            </a:r>
            <a:r>
              <a:rPr kumimoji="0" lang="en-GB" sz="2400" b="0" i="0" u="none" strike="noStrike" kern="1200" cap="none" spc="0" normalizeH="0" baseline="0" noProof="0" dirty="0">
                <a:ln>
                  <a:noFill/>
                </a:ln>
                <a:solidFill>
                  <a:srgbClr val="4D3E2F"/>
                </a:solidFill>
                <a:effectLst/>
                <a:uLnTx/>
                <a:uFillTx/>
                <a:latin typeface="Gill Sans MT" panose="020B0502020104020203" pitchFamily="34" charset="77"/>
                <a:ea typeface="+mn-ea"/>
                <a:cs typeface="+mn-cs"/>
              </a:rPr>
              <a:t>with increasing marginalized communities and urbanization;</a:t>
            </a:r>
            <a:endParaRPr kumimoji="0" lang="en-GB" sz="2400" b="1" i="0" u="none" strike="noStrike" kern="1200" cap="none" spc="0" normalizeH="0" baseline="0" noProof="0" dirty="0">
              <a:ln>
                <a:noFill/>
              </a:ln>
              <a:solidFill>
                <a:srgbClr val="4D3E2F"/>
              </a:solidFill>
              <a:effectLst/>
              <a:uLnTx/>
              <a:uFillTx/>
              <a:latin typeface="Gill Sans MT" panose="020B0502020104020203" pitchFamily="34" charset="77"/>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4D3E2F"/>
                </a:solidFill>
                <a:effectLst/>
                <a:uLnTx/>
                <a:uFillTx/>
                <a:latin typeface="Gill Sans MT" panose="020B0502020104020203" pitchFamily="34" charset="77"/>
                <a:ea typeface="+mn-ea"/>
                <a:cs typeface="+mn-cs"/>
              </a:rPr>
              <a:t>High costs </a:t>
            </a:r>
            <a:r>
              <a:rPr kumimoji="0" lang="en-GB" sz="2400" b="0" i="0" u="none" strike="noStrike" kern="1200" cap="none" spc="0" normalizeH="0" baseline="0" noProof="0" dirty="0">
                <a:ln>
                  <a:noFill/>
                </a:ln>
                <a:solidFill>
                  <a:srgbClr val="4D3E2F"/>
                </a:solidFill>
                <a:effectLst/>
                <a:uLnTx/>
                <a:uFillTx/>
                <a:latin typeface="Gill Sans MT" panose="020B0502020104020203" pitchFamily="34" charset="77"/>
                <a:ea typeface="+mn-ea"/>
                <a:cs typeface="+mn-cs"/>
              </a:rPr>
              <a:t>for energy, infrastructure, transportation, communication and servicing;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4D3E2F"/>
              </a:solidFill>
              <a:effectLst/>
              <a:uLnTx/>
              <a:uFillTx/>
              <a:latin typeface="Gill Sans MT" panose="020B05020201040202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3E2F"/>
                </a:solidFill>
                <a:effectLst/>
                <a:uLnTx/>
                <a:uFillTx/>
                <a:latin typeface="Calibri" panose="020F0502020204030204" pitchFamily="34" charset="0"/>
                <a:ea typeface="+mn-ea"/>
                <a:cs typeface="Calibri" panose="020F0502020204030204" pitchFamily="34" charset="0"/>
              </a:rPr>
              <a:t>References: UN-OHRLLS 2010 cited in GEF/UNDP IWR R2R Project Documents; GEF/UNDP PIC Country Profiles/Booklets; IW R2R Country-Specific Project Designs).</a:t>
            </a:r>
            <a:endParaRPr kumimoji="0" lang="en-PH" sz="1600" b="0" i="0" u="none" strike="noStrike" kern="1200" cap="none" spc="0" normalizeH="0" baseline="0" noProof="0" dirty="0">
              <a:ln>
                <a:noFill/>
              </a:ln>
              <a:solidFill>
                <a:srgbClr val="4D3E2F"/>
              </a:solidFill>
              <a:effectLst/>
              <a:uLnTx/>
              <a:uFillTx/>
              <a:latin typeface="Calibri" panose="020F0502020204030204" pitchFamily="34" charset="0"/>
              <a:ea typeface="+mn-ea"/>
              <a:cs typeface="Calibri" panose="020F0502020204030204" pitchFamily="34" charset="0"/>
            </a:endParaRPr>
          </a:p>
        </p:txBody>
      </p:sp>
      <p:sp>
        <p:nvSpPr>
          <p:cNvPr id="7" name="Title 1">
            <a:extLst>
              <a:ext uri="{FF2B5EF4-FFF2-40B4-BE49-F238E27FC236}">
                <a16:creationId xmlns:a16="http://schemas.microsoft.com/office/drawing/2014/main" id="{F00E4FF3-EE67-4D8E-ABCC-D029AEC557DF}"/>
              </a:ext>
            </a:extLst>
          </p:cNvPr>
          <p:cNvSpPr>
            <a:spLocks noGrp="1"/>
          </p:cNvSpPr>
          <p:nvPr>
            <p:ph type="title"/>
          </p:nvPr>
        </p:nvSpPr>
        <p:spPr>
          <a:xfrm>
            <a:off x="0" y="0"/>
            <a:ext cx="12191999" cy="810637"/>
          </a:xfrm>
          <a:noFill/>
        </p:spPr>
        <p:txBody>
          <a:bodyPr>
            <a:normAutofit/>
          </a:bodyPr>
          <a:lstStyle/>
          <a:p>
            <a:pPr algn="ctr"/>
            <a:r>
              <a:rPr lang="en-PH" sz="2800" b="1" dirty="0">
                <a:solidFill>
                  <a:schemeClr val="accent4"/>
                </a:solidFill>
                <a:latin typeface="Gill Sans MT" panose="020B0502020104020203" pitchFamily="34" charset="77"/>
              </a:rPr>
              <a:t>PICs Overall Bio-Geo-Physical &amp; Socio</a:t>
            </a:r>
            <a:r>
              <a:rPr lang="en-PH" sz="2800" b="1" dirty="0">
                <a:solidFill>
                  <a:schemeClr val="bg1"/>
                </a:solidFill>
                <a:latin typeface="Gill Sans MT" panose="020B0502020104020203" pitchFamily="34" charset="77"/>
              </a:rPr>
              <a:t>-Economic Features</a:t>
            </a:r>
          </a:p>
        </p:txBody>
      </p:sp>
      <p:grpSp>
        <p:nvGrpSpPr>
          <p:cNvPr id="4" name="Group 3">
            <a:extLst>
              <a:ext uri="{FF2B5EF4-FFF2-40B4-BE49-F238E27FC236}">
                <a16:creationId xmlns:a16="http://schemas.microsoft.com/office/drawing/2014/main" id="{31F3C6A7-886A-4DAB-96AC-4469AD76E209}"/>
              </a:ext>
            </a:extLst>
          </p:cNvPr>
          <p:cNvGrpSpPr/>
          <p:nvPr/>
        </p:nvGrpSpPr>
        <p:grpSpPr>
          <a:xfrm>
            <a:off x="351504" y="173741"/>
            <a:ext cx="10858363" cy="772886"/>
            <a:chOff x="767442" y="587417"/>
            <a:chExt cx="10858363" cy="772886"/>
          </a:xfrm>
        </p:grpSpPr>
        <p:sp>
          <p:nvSpPr>
            <p:cNvPr id="5" name="Oval 4">
              <a:extLst>
                <a:ext uri="{FF2B5EF4-FFF2-40B4-BE49-F238E27FC236}">
                  <a16:creationId xmlns:a16="http://schemas.microsoft.com/office/drawing/2014/main" id="{5BDDF7FF-547E-4B99-988A-F3AD3EE91817}"/>
                </a:ext>
              </a:extLst>
            </p:cNvPr>
            <p:cNvSpPr/>
            <p:nvPr/>
          </p:nvSpPr>
          <p:spPr>
            <a:xfrm>
              <a:off x="767442" y="587417"/>
              <a:ext cx="772886" cy="772886"/>
            </a:xfrm>
            <a:prstGeom prst="ellipse">
              <a:avLst/>
            </a:prstGeom>
            <a:noFill/>
            <a:ln w="19050">
              <a:solidFill>
                <a:srgbClr val="A9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cxnSp>
          <p:nvCxnSpPr>
            <p:cNvPr id="9" name="Straight Connector 8">
              <a:extLst>
                <a:ext uri="{FF2B5EF4-FFF2-40B4-BE49-F238E27FC236}">
                  <a16:creationId xmlns:a16="http://schemas.microsoft.com/office/drawing/2014/main" id="{0AB5888E-5852-4815-8EDC-E7914AD95BDA}"/>
                </a:ext>
              </a:extLst>
            </p:cNvPr>
            <p:cNvCxnSpPr>
              <a:cxnSpLocks/>
            </p:cNvCxnSpPr>
            <p:nvPr/>
          </p:nvCxnSpPr>
          <p:spPr>
            <a:xfrm>
              <a:off x="1404459" y="1256016"/>
              <a:ext cx="10221346" cy="0"/>
            </a:xfrm>
            <a:prstGeom prst="line">
              <a:avLst/>
            </a:prstGeom>
            <a:ln w="19050">
              <a:solidFill>
                <a:srgbClr val="A95E00"/>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3E32F921-9F55-4A2F-AD30-660C59949062}"/>
              </a:ext>
            </a:extLst>
          </p:cNvPr>
          <p:cNvSpPr txBox="1"/>
          <p:nvPr/>
        </p:nvSpPr>
        <p:spPr>
          <a:xfrm>
            <a:off x="860889" y="5975315"/>
            <a:ext cx="8467467" cy="230832"/>
          </a:xfrm>
          <a:prstGeom prst="rect">
            <a:avLst/>
          </a:prstGeom>
          <a:noFill/>
        </p:spPr>
        <p:txBody>
          <a:bodyPr wrap="square">
            <a:spAutoFit/>
          </a:bodyPr>
          <a:lstStyle/>
          <a:p>
            <a:pPr algn="l"/>
            <a:r>
              <a:rPr lang="en-US" sz="900" b="0" i="0" dirty="0">
                <a:solidFill>
                  <a:srgbClr val="333333"/>
                </a:solidFill>
                <a:effectLst/>
                <a:latin typeface="Medium-65"/>
              </a:rPr>
              <a:t>Image Credit: Search User icon b</a:t>
            </a:r>
            <a:r>
              <a:rPr lang="en-US" sz="900" b="0" i="0" dirty="0">
                <a:solidFill>
                  <a:srgbClr val="6D6D6D"/>
                </a:solidFill>
                <a:effectLst/>
                <a:latin typeface="Medium-65"/>
              </a:rPr>
              <a:t>y </a:t>
            </a:r>
            <a:r>
              <a:rPr lang="en-US" sz="900" b="0" i="0" u="none" strike="noStrike" dirty="0">
                <a:solidFill>
                  <a:srgbClr val="6D6D6D"/>
                </a:solidFill>
                <a:effectLst/>
                <a:latin typeface="Medium-65"/>
              </a:rPr>
              <a:t>visual language</a:t>
            </a:r>
            <a:r>
              <a:rPr lang="en-US" sz="900" b="0" i="0" dirty="0">
                <a:solidFill>
                  <a:srgbClr val="6D6D6D"/>
                </a:solidFill>
                <a:effectLst/>
                <a:latin typeface="Medium-65"/>
              </a:rPr>
              <a:t>, BD  from the Noun Project.</a:t>
            </a:r>
          </a:p>
        </p:txBody>
      </p:sp>
      <p:pic>
        <p:nvPicPr>
          <p:cNvPr id="15" name="Picture 14">
            <a:extLst>
              <a:ext uri="{FF2B5EF4-FFF2-40B4-BE49-F238E27FC236}">
                <a16:creationId xmlns:a16="http://schemas.microsoft.com/office/drawing/2014/main" id="{E8B44656-B0EF-4AD0-AAEB-18299C52DD2A}"/>
              </a:ext>
            </a:extLst>
          </p:cNvPr>
          <p:cNvPicPr>
            <a:picLocks noChangeAspect="1"/>
          </p:cNvPicPr>
          <p:nvPr/>
        </p:nvPicPr>
        <p:blipFill rotWithShape="1">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l="10952" b="13492"/>
          <a:stretch/>
        </p:blipFill>
        <p:spPr>
          <a:xfrm flipH="1">
            <a:off x="378512" y="248129"/>
            <a:ext cx="644643" cy="626256"/>
          </a:xfrm>
          <a:prstGeom prst="rect">
            <a:avLst/>
          </a:prstGeom>
        </p:spPr>
      </p:pic>
    </p:spTree>
    <p:extLst>
      <p:ext uri="{BB962C8B-B14F-4D97-AF65-F5344CB8AC3E}">
        <p14:creationId xmlns:p14="http://schemas.microsoft.com/office/powerpoint/2010/main" val="1530146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866C-9F97-48E8-A5A4-56B671FFEBAF}"/>
              </a:ext>
            </a:extLst>
          </p:cNvPr>
          <p:cNvSpPr>
            <a:spLocks noGrp="1"/>
          </p:cNvSpPr>
          <p:nvPr>
            <p:ph type="title"/>
          </p:nvPr>
        </p:nvSpPr>
        <p:spPr>
          <a:xfrm>
            <a:off x="0" y="0"/>
            <a:ext cx="12191999" cy="810637"/>
          </a:xfrm>
          <a:noFill/>
        </p:spPr>
        <p:txBody>
          <a:bodyPr>
            <a:normAutofit/>
          </a:bodyPr>
          <a:lstStyle/>
          <a:p>
            <a:pPr algn="ctr"/>
            <a:r>
              <a:rPr lang="en-PH" sz="2800" b="1" dirty="0">
                <a:solidFill>
                  <a:schemeClr val="accent4"/>
                </a:solidFill>
                <a:latin typeface="Gill Sans MT" panose="020B0502020104020203" pitchFamily="34" charset="77"/>
              </a:rPr>
              <a:t>PICs Overall Bio-Geo-Physical &amp; Socio-Economic Features</a:t>
            </a:r>
          </a:p>
        </p:txBody>
      </p:sp>
      <p:sp>
        <p:nvSpPr>
          <p:cNvPr id="6" name="TextBox 5">
            <a:extLst>
              <a:ext uri="{FF2B5EF4-FFF2-40B4-BE49-F238E27FC236}">
                <a16:creationId xmlns:a16="http://schemas.microsoft.com/office/drawing/2014/main" id="{437C4DE2-608E-4352-86EB-2F6EC044B6C3}"/>
              </a:ext>
            </a:extLst>
          </p:cNvPr>
          <p:cNvSpPr txBox="1"/>
          <p:nvPr/>
        </p:nvSpPr>
        <p:spPr>
          <a:xfrm>
            <a:off x="596344" y="1213724"/>
            <a:ext cx="4219889" cy="5078313"/>
          </a:xfrm>
          <a:prstGeom prst="rect">
            <a:avLst/>
          </a:prstGeom>
          <a:noFill/>
          <a:ln>
            <a:no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srgbClr val="4D3E2F"/>
                </a:solidFill>
                <a:effectLst/>
                <a:uLnTx/>
                <a:uFillTx/>
                <a:latin typeface="Calibri" panose="020F0502020204030204" pitchFamily="34" charset="0"/>
                <a:ea typeface="+mn-ea"/>
                <a:cs typeface="Calibri" panose="020F0502020204030204" pitchFamily="34" charset="0"/>
              </a:rPr>
              <a:t>Small domestic markets </a:t>
            </a:r>
            <a:r>
              <a:rPr kumimoji="0" lang="en-GB" sz="2200" b="0" i="0" u="none" strike="noStrike" kern="1200" cap="none" spc="0" normalizeH="0" baseline="0" noProof="0" dirty="0">
                <a:ln>
                  <a:noFill/>
                </a:ln>
                <a:solidFill>
                  <a:srgbClr val="4D3E2F"/>
                </a:solidFill>
                <a:effectLst/>
                <a:uLnTx/>
                <a:uFillTx/>
                <a:latin typeface="Calibri" panose="020F0502020204030204" pitchFamily="34" charset="0"/>
                <a:ea typeface="+mn-ea"/>
                <a:cs typeface="Calibri" panose="020F0502020204030204" pitchFamily="34" charset="0"/>
              </a:rPr>
              <a:t>and heavy dependence on a few external and remote markets;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srgbClr val="4D3E2F"/>
                </a:solidFill>
                <a:effectLst/>
                <a:uLnTx/>
                <a:uFillTx/>
                <a:latin typeface="Calibri" panose="020F0502020204030204" pitchFamily="34" charset="0"/>
                <a:ea typeface="+mn-ea"/>
                <a:cs typeface="Calibri" panose="020F0502020204030204" pitchFamily="34" charset="0"/>
              </a:rPr>
              <a:t>Remote and far </a:t>
            </a:r>
            <a:r>
              <a:rPr kumimoji="0" lang="en-GB" sz="2200" b="0" i="0" u="none" strike="noStrike" kern="1200" cap="none" spc="0" normalizeH="0" baseline="0" noProof="0" dirty="0">
                <a:ln>
                  <a:noFill/>
                </a:ln>
                <a:solidFill>
                  <a:srgbClr val="4D3E2F"/>
                </a:solidFill>
                <a:effectLst/>
                <a:uLnTx/>
                <a:uFillTx/>
                <a:latin typeface="Calibri" panose="020F0502020204030204" pitchFamily="34" charset="0"/>
                <a:ea typeface="+mn-ea"/>
                <a:cs typeface="Calibri" panose="020F0502020204030204" pitchFamily="34" charset="0"/>
              </a:rPr>
              <a:t>from export markets and import resources;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D3E2F"/>
                </a:solidFill>
                <a:effectLst/>
                <a:uLnTx/>
                <a:uFillTx/>
                <a:latin typeface="Calibri" panose="020F0502020204030204" pitchFamily="34" charset="0"/>
                <a:ea typeface="+mn-ea"/>
                <a:cs typeface="Calibri" panose="020F0502020204030204" pitchFamily="34" charset="0"/>
              </a:rPr>
              <a:t>Low and irregular international traffic volumes;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D3E2F"/>
                </a:solidFill>
                <a:effectLst/>
                <a:uLnTx/>
                <a:uFillTx/>
                <a:latin typeface="Calibri" panose="020F0502020204030204" pitchFamily="34" charset="0"/>
                <a:ea typeface="+mn-ea"/>
                <a:cs typeface="Calibri" panose="020F0502020204030204" pitchFamily="34" charset="0"/>
              </a:rPr>
              <a:t>High volatility of economic growth;  and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D3E2F"/>
                </a:solidFill>
                <a:effectLst/>
                <a:uLnTx/>
                <a:uFillTx/>
                <a:latin typeface="Calibri" panose="020F0502020204030204" pitchFamily="34" charset="0"/>
                <a:ea typeface="+mn-ea"/>
                <a:cs typeface="Calibri" panose="020F0502020204030204" pitchFamily="34" charset="0"/>
              </a:rPr>
              <a:t>Limited opportunities for the private sector.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D3E2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3E2F"/>
                </a:solidFill>
                <a:effectLst/>
                <a:uLnTx/>
                <a:uFillTx/>
                <a:latin typeface="Calibri" panose="020F0502020204030204" pitchFamily="34" charset="0"/>
                <a:ea typeface="+mn-ea"/>
                <a:cs typeface="Calibri" panose="020F0502020204030204" pitchFamily="34" charset="0"/>
              </a:rPr>
              <a:t>References: UN-OHRLLS 2010 cited in GEF/UNDP IWR R2R Project Documents; GEF/UNDP PIC Country Profiles/Booklets; IW R2R Country-Specific Project Designs).</a:t>
            </a:r>
            <a:endParaRPr kumimoji="0" lang="en-PH" sz="1600" b="0" i="0" u="none" strike="noStrike" kern="1200" cap="none" spc="0" normalizeH="0" baseline="0" noProof="0" dirty="0">
              <a:ln>
                <a:noFill/>
              </a:ln>
              <a:solidFill>
                <a:srgbClr val="4D3E2F"/>
              </a:solidFill>
              <a:effectLst/>
              <a:uLnTx/>
              <a:uFillTx/>
              <a:latin typeface="Calibri" panose="020F0502020204030204" pitchFamily="34" charset="0"/>
              <a:ea typeface="+mn-ea"/>
              <a:cs typeface="Calibri" panose="020F0502020204030204" pitchFamily="34" charset="0"/>
            </a:endParaRPr>
          </a:p>
        </p:txBody>
      </p:sp>
      <p:graphicFrame>
        <p:nvGraphicFramePr>
          <p:cNvPr id="3" name="Diagram 2">
            <a:extLst>
              <a:ext uri="{FF2B5EF4-FFF2-40B4-BE49-F238E27FC236}">
                <a16:creationId xmlns:a16="http://schemas.microsoft.com/office/drawing/2014/main" id="{33B19259-B931-4C50-8DC6-C07CBC575D61}"/>
              </a:ext>
            </a:extLst>
          </p:cNvPr>
          <p:cNvGraphicFramePr/>
          <p:nvPr>
            <p:extLst>
              <p:ext uri="{D42A27DB-BD31-4B8C-83A1-F6EECF244321}">
                <p14:modId xmlns:p14="http://schemas.microsoft.com/office/powerpoint/2010/main" val="3425847296"/>
              </p:ext>
            </p:extLst>
          </p:nvPr>
        </p:nvGraphicFramePr>
        <p:xfrm>
          <a:off x="4750917" y="694716"/>
          <a:ext cx="7131878" cy="5040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rrow: Up 4">
            <a:extLst>
              <a:ext uri="{FF2B5EF4-FFF2-40B4-BE49-F238E27FC236}">
                <a16:creationId xmlns:a16="http://schemas.microsoft.com/office/drawing/2014/main" id="{8C7BBC84-C83A-482C-AEB8-4EB1ECDC7E02}"/>
              </a:ext>
            </a:extLst>
          </p:cNvPr>
          <p:cNvSpPr/>
          <p:nvPr/>
        </p:nvSpPr>
        <p:spPr>
          <a:xfrm>
            <a:off x="10235584" y="1085628"/>
            <a:ext cx="910777" cy="1838739"/>
          </a:xfrm>
          <a:prstGeom prst="upArrow">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PH" sz="1800" b="0" i="0" u="none" strike="noStrike" kern="1200" cap="none" spc="0" normalizeH="0" baseline="0" noProof="0" dirty="0">
                <a:ln>
                  <a:noFill/>
                </a:ln>
                <a:solidFill>
                  <a:srgbClr val="000000"/>
                </a:solidFill>
                <a:effectLst/>
                <a:uLnTx/>
                <a:uFillTx/>
                <a:latin typeface="Corbel" panose="020B0503020204020204"/>
                <a:ea typeface="+mn-ea"/>
                <a:cs typeface="+mn-cs"/>
              </a:rPr>
              <a:t>Less Competitive</a:t>
            </a:r>
          </a:p>
        </p:txBody>
      </p:sp>
      <p:sp>
        <p:nvSpPr>
          <p:cNvPr id="7" name="Arrow: Up 6">
            <a:extLst>
              <a:ext uri="{FF2B5EF4-FFF2-40B4-BE49-F238E27FC236}">
                <a16:creationId xmlns:a16="http://schemas.microsoft.com/office/drawing/2014/main" id="{D2B6039A-0EB8-4613-B7E9-8D35D5B96278}"/>
              </a:ext>
            </a:extLst>
          </p:cNvPr>
          <p:cNvSpPr/>
          <p:nvPr/>
        </p:nvSpPr>
        <p:spPr>
          <a:xfrm flipV="1">
            <a:off x="10235583" y="3127105"/>
            <a:ext cx="910777" cy="1838739"/>
          </a:xfrm>
          <a:prstGeom prst="upArrow">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PH" sz="1800" b="0" i="0" u="none" strike="noStrike" kern="1200" cap="none" spc="0" normalizeH="0" baseline="0" noProof="0" dirty="0">
                <a:ln>
                  <a:noFill/>
                </a:ln>
                <a:solidFill>
                  <a:srgbClr val="000000"/>
                </a:solidFill>
                <a:effectLst/>
                <a:uLnTx/>
                <a:uFillTx/>
                <a:latin typeface="Corbel" panose="020B0503020204020204"/>
                <a:ea typeface="+mn-ea"/>
                <a:cs typeface="+mn-cs"/>
              </a:rPr>
              <a:t>More Competitive</a:t>
            </a:r>
          </a:p>
        </p:txBody>
      </p:sp>
      <p:sp>
        <p:nvSpPr>
          <p:cNvPr id="8" name="TextBox 7">
            <a:extLst>
              <a:ext uri="{FF2B5EF4-FFF2-40B4-BE49-F238E27FC236}">
                <a16:creationId xmlns:a16="http://schemas.microsoft.com/office/drawing/2014/main" id="{06DB05C9-4C50-4903-BEB2-17812D0BA7C4}"/>
              </a:ext>
            </a:extLst>
          </p:cNvPr>
          <p:cNvSpPr txBox="1"/>
          <p:nvPr/>
        </p:nvSpPr>
        <p:spPr>
          <a:xfrm>
            <a:off x="5203172" y="2702687"/>
            <a:ext cx="1155894" cy="646331"/>
          </a:xfrm>
          <a:prstGeom prst="rect">
            <a:avLst/>
          </a:prstGeom>
          <a:noFill/>
          <a:ln w="38100">
            <a:solidFill>
              <a:srgbClr val="FF0000"/>
            </a:solidFill>
            <a:prstDash val="dash"/>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a:ln>
                  <a:noFill/>
                </a:ln>
                <a:solidFill>
                  <a:srgbClr val="FF0000"/>
                </a:solidFill>
                <a:effectLst/>
                <a:uLnTx/>
                <a:uFillTx/>
                <a:latin typeface="Corbel" panose="020B0503020204020204"/>
                <a:ea typeface="+mn-ea"/>
                <a:cs typeface="+mn-cs"/>
              </a:rPr>
              <a:t>Exchange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a:ln>
                  <a:noFill/>
                </a:ln>
                <a:solidFill>
                  <a:srgbClr val="FF0000"/>
                </a:solidFill>
                <a:effectLst/>
                <a:uLnTx/>
                <a:uFillTx/>
                <a:latin typeface="Corbel" panose="020B0503020204020204"/>
                <a:ea typeface="+mn-ea"/>
                <a:cs typeface="+mn-cs"/>
              </a:rPr>
              <a:t>Rate</a:t>
            </a:r>
          </a:p>
        </p:txBody>
      </p:sp>
      <p:cxnSp>
        <p:nvCxnSpPr>
          <p:cNvPr id="10" name="Straight Connector 9">
            <a:extLst>
              <a:ext uri="{FF2B5EF4-FFF2-40B4-BE49-F238E27FC236}">
                <a16:creationId xmlns:a16="http://schemas.microsoft.com/office/drawing/2014/main" id="{55EDD0AE-7439-4F48-9422-8EE554467856}"/>
              </a:ext>
            </a:extLst>
          </p:cNvPr>
          <p:cNvCxnSpPr>
            <a:cxnSpLocks/>
          </p:cNvCxnSpPr>
          <p:nvPr/>
        </p:nvCxnSpPr>
        <p:spPr>
          <a:xfrm>
            <a:off x="6378173" y="2998831"/>
            <a:ext cx="4637555"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34D3DAC-EE69-425E-AF41-DC011042B744}"/>
              </a:ext>
            </a:extLst>
          </p:cNvPr>
          <p:cNvSpPr txBox="1"/>
          <p:nvPr/>
        </p:nvSpPr>
        <p:spPr>
          <a:xfrm>
            <a:off x="5196005" y="5737229"/>
            <a:ext cx="643151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2000" b="0" i="0" u="none" strike="noStrike" kern="1200" cap="none" spc="0" normalizeH="0" baseline="0" noProof="0" dirty="0">
                <a:ln>
                  <a:noFill/>
                </a:ln>
                <a:solidFill>
                  <a:srgbClr val="4D3E2F"/>
                </a:solidFill>
                <a:effectLst/>
                <a:uLnTx/>
                <a:uFillTx/>
                <a:latin typeface="Calibri" panose="020F0502020204030204" pitchFamily="34" charset="0"/>
                <a:ea typeface="+mn-ea"/>
                <a:cs typeface="Calibri" panose="020F0502020204030204" pitchFamily="34" charset="0"/>
              </a:rPr>
              <a:t>Figure 1. Comparative Advantage of PICs (in Exports)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1200" b="0" i="0" u="none" strike="noStrike" kern="1200" cap="none" spc="0" normalizeH="0" baseline="0" noProof="0" dirty="0">
                <a:ln>
                  <a:noFill/>
                </a:ln>
                <a:solidFill>
                  <a:srgbClr val="4D3E2F"/>
                </a:solidFill>
                <a:effectLst/>
                <a:uLnTx/>
                <a:uFillTx/>
                <a:latin typeface="Calibri" panose="020F0502020204030204" pitchFamily="34" charset="0"/>
                <a:ea typeface="+mn-ea"/>
                <a:cs typeface="Calibri" panose="020F0502020204030204" pitchFamily="34" charset="0"/>
              </a:rPr>
              <a:t>Source: H, Chen, L. Rauqeuqe, S. Raj Singh, Y. Wu, and Y. Yang. 2014. Pacific Island Countries: In Search of a Trade Strategy. IMF Working Paper (WP/14/158/ Washington DC: International Monetary Fund.</a:t>
            </a:r>
          </a:p>
        </p:txBody>
      </p:sp>
      <p:grpSp>
        <p:nvGrpSpPr>
          <p:cNvPr id="13" name="Group 12">
            <a:extLst>
              <a:ext uri="{FF2B5EF4-FFF2-40B4-BE49-F238E27FC236}">
                <a16:creationId xmlns:a16="http://schemas.microsoft.com/office/drawing/2014/main" id="{227790B3-FB51-4FF6-BA33-1C45193F2814}"/>
              </a:ext>
            </a:extLst>
          </p:cNvPr>
          <p:cNvGrpSpPr/>
          <p:nvPr/>
        </p:nvGrpSpPr>
        <p:grpSpPr>
          <a:xfrm>
            <a:off x="351504" y="173741"/>
            <a:ext cx="10858363" cy="772886"/>
            <a:chOff x="767442" y="587417"/>
            <a:chExt cx="10858363" cy="772886"/>
          </a:xfrm>
        </p:grpSpPr>
        <p:sp>
          <p:nvSpPr>
            <p:cNvPr id="14" name="Oval 13">
              <a:extLst>
                <a:ext uri="{FF2B5EF4-FFF2-40B4-BE49-F238E27FC236}">
                  <a16:creationId xmlns:a16="http://schemas.microsoft.com/office/drawing/2014/main" id="{29CB69CA-5F01-4372-98ED-B12DCABF70DA}"/>
                </a:ext>
              </a:extLst>
            </p:cNvPr>
            <p:cNvSpPr/>
            <p:nvPr/>
          </p:nvSpPr>
          <p:spPr>
            <a:xfrm>
              <a:off x="767442" y="587417"/>
              <a:ext cx="772886" cy="772886"/>
            </a:xfrm>
            <a:prstGeom prst="ellipse">
              <a:avLst/>
            </a:prstGeom>
            <a:noFill/>
            <a:ln w="19050">
              <a:solidFill>
                <a:srgbClr val="A9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cxnSp>
          <p:nvCxnSpPr>
            <p:cNvPr id="16" name="Straight Connector 15">
              <a:extLst>
                <a:ext uri="{FF2B5EF4-FFF2-40B4-BE49-F238E27FC236}">
                  <a16:creationId xmlns:a16="http://schemas.microsoft.com/office/drawing/2014/main" id="{0EDB8804-82CB-437C-A40F-284F33416D46}"/>
                </a:ext>
              </a:extLst>
            </p:cNvPr>
            <p:cNvCxnSpPr>
              <a:cxnSpLocks/>
            </p:cNvCxnSpPr>
            <p:nvPr/>
          </p:nvCxnSpPr>
          <p:spPr>
            <a:xfrm>
              <a:off x="1404459" y="1256016"/>
              <a:ext cx="10221346" cy="0"/>
            </a:xfrm>
            <a:prstGeom prst="line">
              <a:avLst/>
            </a:prstGeom>
            <a:ln w="19050">
              <a:solidFill>
                <a:srgbClr val="A95E00"/>
              </a:solidFil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22FC6F74-F53B-4A1C-8E84-A8DBDBDBAA83}"/>
              </a:ext>
            </a:extLst>
          </p:cNvPr>
          <p:cNvPicPr>
            <a:picLocks noChangeAspect="1"/>
          </p:cNvPicPr>
          <p:nvPr/>
        </p:nvPicPr>
        <p:blipFill rotWithShape="1">
          <a:blip r:embed="rId8" cstate="print">
            <a:duotone>
              <a:schemeClr val="accent4">
                <a:shade val="45000"/>
                <a:satMod val="135000"/>
              </a:schemeClr>
              <a:prstClr val="white"/>
            </a:duotone>
            <a:extLst>
              <a:ext uri="{28A0092B-C50C-407E-A947-70E740481C1C}">
                <a14:useLocalDpi xmlns:a14="http://schemas.microsoft.com/office/drawing/2010/main" val="0"/>
              </a:ext>
            </a:extLst>
          </a:blip>
          <a:srcRect l="10952" b="13492"/>
          <a:stretch/>
        </p:blipFill>
        <p:spPr>
          <a:xfrm flipH="1">
            <a:off x="378512" y="248129"/>
            <a:ext cx="644643" cy="626256"/>
          </a:xfrm>
          <a:prstGeom prst="rect">
            <a:avLst/>
          </a:prstGeom>
        </p:spPr>
      </p:pic>
      <p:sp>
        <p:nvSpPr>
          <p:cNvPr id="18" name="TextBox 17">
            <a:extLst>
              <a:ext uri="{FF2B5EF4-FFF2-40B4-BE49-F238E27FC236}">
                <a16:creationId xmlns:a16="http://schemas.microsoft.com/office/drawing/2014/main" id="{C9822BE9-6756-4942-B35E-22D455C9C55C}"/>
              </a:ext>
            </a:extLst>
          </p:cNvPr>
          <p:cNvSpPr txBox="1"/>
          <p:nvPr/>
        </p:nvSpPr>
        <p:spPr>
          <a:xfrm>
            <a:off x="619589" y="6229315"/>
            <a:ext cx="8467467" cy="230832"/>
          </a:xfrm>
          <a:prstGeom prst="rect">
            <a:avLst/>
          </a:prstGeom>
          <a:noFill/>
        </p:spPr>
        <p:txBody>
          <a:bodyPr wrap="square">
            <a:spAutoFit/>
          </a:bodyPr>
          <a:lstStyle/>
          <a:p>
            <a:pPr algn="l"/>
            <a:r>
              <a:rPr lang="en-US" sz="900" b="0" i="0" dirty="0">
                <a:solidFill>
                  <a:srgbClr val="333333"/>
                </a:solidFill>
                <a:effectLst/>
                <a:latin typeface="Medium-65"/>
              </a:rPr>
              <a:t>Image Credit: Search User icon b</a:t>
            </a:r>
            <a:r>
              <a:rPr lang="en-US" sz="900" b="0" i="0" dirty="0">
                <a:solidFill>
                  <a:srgbClr val="6D6D6D"/>
                </a:solidFill>
                <a:effectLst/>
                <a:latin typeface="Medium-65"/>
              </a:rPr>
              <a:t>y </a:t>
            </a:r>
            <a:r>
              <a:rPr lang="en-US" sz="900" b="0" i="0" u="none" strike="noStrike" dirty="0">
                <a:solidFill>
                  <a:srgbClr val="6D6D6D"/>
                </a:solidFill>
                <a:effectLst/>
                <a:latin typeface="Medium-65"/>
              </a:rPr>
              <a:t>visual language</a:t>
            </a:r>
            <a:r>
              <a:rPr lang="en-US" sz="900" b="0" i="0" dirty="0">
                <a:solidFill>
                  <a:srgbClr val="6D6D6D"/>
                </a:solidFill>
                <a:effectLst/>
                <a:latin typeface="Medium-65"/>
              </a:rPr>
              <a:t>, BD  from the Noun Project,</a:t>
            </a:r>
          </a:p>
        </p:txBody>
      </p:sp>
    </p:spTree>
    <p:extLst>
      <p:ext uri="{BB962C8B-B14F-4D97-AF65-F5344CB8AC3E}">
        <p14:creationId xmlns:p14="http://schemas.microsoft.com/office/powerpoint/2010/main" val="223736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5" grpId="0" animBg="1"/>
      <p:bldP spid="7" grpId="0" animBg="1"/>
      <p:bldP spid="8"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5">
            <a:extLst>
              <a:ext uri="{FF2B5EF4-FFF2-40B4-BE49-F238E27FC236}">
                <a16:creationId xmlns:a16="http://schemas.microsoft.com/office/drawing/2014/main" id="{60F09519-2F41-49A7-A5C4-15CE3CB88715}"/>
              </a:ext>
            </a:extLst>
          </p:cNvPr>
          <p:cNvGraphicFramePr>
            <a:graphicFrameLocks noGrp="1"/>
          </p:cNvGraphicFramePr>
          <p:nvPr>
            <p:extLst>
              <p:ext uri="{D42A27DB-BD31-4B8C-83A1-F6EECF244321}">
                <p14:modId xmlns:p14="http://schemas.microsoft.com/office/powerpoint/2010/main" val="1684488756"/>
              </p:ext>
            </p:extLst>
          </p:nvPr>
        </p:nvGraphicFramePr>
        <p:xfrm>
          <a:off x="6574039" y="2100622"/>
          <a:ext cx="5261840" cy="3732750"/>
        </p:xfrm>
        <a:graphic>
          <a:graphicData uri="http://schemas.openxmlformats.org/drawingml/2006/table">
            <a:tbl>
              <a:tblPr firstRow="1" bandRow="1">
                <a:tableStyleId>{3B4B98B0-60AC-42C2-AFA5-B58CD77FA1E5}</a:tableStyleId>
              </a:tblPr>
              <a:tblGrid>
                <a:gridCol w="1315460">
                  <a:extLst>
                    <a:ext uri="{9D8B030D-6E8A-4147-A177-3AD203B41FA5}">
                      <a16:colId xmlns:a16="http://schemas.microsoft.com/office/drawing/2014/main" val="1045867467"/>
                    </a:ext>
                  </a:extLst>
                </a:gridCol>
                <a:gridCol w="1315460">
                  <a:extLst>
                    <a:ext uri="{9D8B030D-6E8A-4147-A177-3AD203B41FA5}">
                      <a16:colId xmlns:a16="http://schemas.microsoft.com/office/drawing/2014/main" val="2461552326"/>
                    </a:ext>
                  </a:extLst>
                </a:gridCol>
                <a:gridCol w="1315460">
                  <a:extLst>
                    <a:ext uri="{9D8B030D-6E8A-4147-A177-3AD203B41FA5}">
                      <a16:colId xmlns:a16="http://schemas.microsoft.com/office/drawing/2014/main" val="101388753"/>
                    </a:ext>
                  </a:extLst>
                </a:gridCol>
                <a:gridCol w="1315460">
                  <a:extLst>
                    <a:ext uri="{9D8B030D-6E8A-4147-A177-3AD203B41FA5}">
                      <a16:colId xmlns:a16="http://schemas.microsoft.com/office/drawing/2014/main" val="3055220123"/>
                    </a:ext>
                  </a:extLst>
                </a:gridCol>
              </a:tblGrid>
              <a:tr h="809478">
                <a:tc>
                  <a:txBody>
                    <a:bodyPr/>
                    <a:lstStyle/>
                    <a:p>
                      <a:r>
                        <a:rPr lang="en-PH" sz="1800" b="0" dirty="0">
                          <a:latin typeface="Calibri" panose="020F0502020204030204" pitchFamily="34" charset="0"/>
                          <a:cs typeface="Calibri" panose="020F0502020204030204" pitchFamily="34" charset="0"/>
                        </a:rPr>
                        <a:t>Country</a:t>
                      </a:r>
                    </a:p>
                  </a:txBody>
                  <a:tcPr/>
                </a:tc>
                <a:tc>
                  <a:txBody>
                    <a:bodyPr/>
                    <a:lstStyle/>
                    <a:p>
                      <a:pPr algn="ctr"/>
                      <a:r>
                        <a:rPr lang="en-PH" sz="1800" b="0" dirty="0">
                          <a:latin typeface="Calibri" panose="020F0502020204030204" pitchFamily="34" charset="0"/>
                          <a:cs typeface="Calibri" panose="020F0502020204030204" pitchFamily="34" charset="0"/>
                        </a:rPr>
                        <a:t>Population Size (‘000)</a:t>
                      </a:r>
                    </a:p>
                  </a:txBody>
                  <a:tcPr/>
                </a:tc>
                <a:tc>
                  <a:txBody>
                    <a:bodyPr/>
                    <a:lstStyle/>
                    <a:p>
                      <a:pPr algn="ctr"/>
                      <a:r>
                        <a:rPr lang="en-PH" sz="1800" b="0" dirty="0">
                          <a:latin typeface="Calibri" panose="020F0502020204030204" pitchFamily="34" charset="0"/>
                          <a:cs typeface="Calibri" panose="020F0502020204030204" pitchFamily="34" charset="0"/>
                        </a:rPr>
                        <a:t>Land Area (sq km)</a:t>
                      </a:r>
                    </a:p>
                  </a:txBody>
                  <a:tcPr/>
                </a:tc>
                <a:tc>
                  <a:txBody>
                    <a:bodyPr/>
                    <a:lstStyle/>
                    <a:p>
                      <a:pPr algn="ctr"/>
                      <a:r>
                        <a:rPr lang="en-PH" sz="1800" b="0" dirty="0">
                          <a:latin typeface="Calibri" panose="020F0502020204030204" pitchFamily="34" charset="0"/>
                          <a:cs typeface="Calibri" panose="020F0502020204030204" pitchFamily="34" charset="0"/>
                        </a:rPr>
                        <a:t>Population Density (per sq km)</a:t>
                      </a:r>
                    </a:p>
                  </a:txBody>
                  <a:tcPr/>
                </a:tc>
                <a:extLst>
                  <a:ext uri="{0D108BD9-81ED-4DB2-BD59-A6C34878D82A}">
                    <a16:rowId xmlns:a16="http://schemas.microsoft.com/office/drawing/2014/main" val="2834400932"/>
                  </a:ext>
                </a:extLst>
              </a:tr>
              <a:tr h="469725">
                <a:tc>
                  <a:txBody>
                    <a:bodyPr/>
                    <a:lstStyle/>
                    <a:p>
                      <a:r>
                        <a:rPr lang="en-PH" sz="1800" dirty="0">
                          <a:latin typeface="Calibri" panose="020F0502020204030204" pitchFamily="34" charset="0"/>
                          <a:cs typeface="Calibri" panose="020F0502020204030204" pitchFamily="34" charset="0"/>
                        </a:rPr>
                        <a:t>Fiji</a:t>
                      </a:r>
                    </a:p>
                  </a:txBody>
                  <a:tcPr/>
                </a:tc>
                <a:tc>
                  <a:txBody>
                    <a:bodyPr/>
                    <a:lstStyle/>
                    <a:p>
                      <a:pPr algn="ctr"/>
                      <a:r>
                        <a:rPr lang="en-PH" sz="1800" dirty="0">
                          <a:latin typeface="Calibri" panose="020F0502020204030204" pitchFamily="34" charset="0"/>
                          <a:cs typeface="Calibri" panose="020F0502020204030204" pitchFamily="34" charset="0"/>
                        </a:rPr>
                        <a:t>847.6</a:t>
                      </a:r>
                    </a:p>
                  </a:txBody>
                  <a:tcPr/>
                </a:tc>
                <a:tc>
                  <a:txBody>
                    <a:bodyPr/>
                    <a:lstStyle/>
                    <a:p>
                      <a:pPr algn="ctr"/>
                      <a:r>
                        <a:rPr lang="en-PH" sz="1800" dirty="0">
                          <a:latin typeface="Calibri" panose="020F0502020204030204" pitchFamily="34" charset="0"/>
                          <a:cs typeface="Calibri" panose="020F0502020204030204" pitchFamily="34" charset="0"/>
                        </a:rPr>
                        <a:t>18.273</a:t>
                      </a:r>
                    </a:p>
                  </a:txBody>
                  <a:tcPr/>
                </a:tc>
                <a:tc>
                  <a:txBody>
                    <a:bodyPr/>
                    <a:lstStyle/>
                    <a:p>
                      <a:pPr algn="ctr"/>
                      <a:r>
                        <a:rPr lang="en-PH" sz="1800" dirty="0">
                          <a:latin typeface="Calibri" panose="020F0502020204030204" pitchFamily="34" charset="0"/>
                          <a:cs typeface="Calibri" panose="020F0502020204030204" pitchFamily="34" charset="0"/>
                        </a:rPr>
                        <a:t>46</a:t>
                      </a:r>
                    </a:p>
                  </a:txBody>
                  <a:tcPr/>
                </a:tc>
                <a:extLst>
                  <a:ext uri="{0D108BD9-81ED-4DB2-BD59-A6C34878D82A}">
                    <a16:rowId xmlns:a16="http://schemas.microsoft.com/office/drawing/2014/main" val="618231795"/>
                  </a:ext>
                </a:extLst>
              </a:tr>
              <a:tr h="469725">
                <a:tc>
                  <a:txBody>
                    <a:bodyPr/>
                    <a:lstStyle/>
                    <a:p>
                      <a:r>
                        <a:rPr lang="en-PH" sz="1800" dirty="0">
                          <a:latin typeface="Calibri" panose="020F0502020204030204" pitchFamily="34" charset="0"/>
                          <a:cs typeface="Calibri" panose="020F0502020204030204" pitchFamily="34" charset="0"/>
                        </a:rPr>
                        <a:t>Vanuatu</a:t>
                      </a:r>
                    </a:p>
                  </a:txBody>
                  <a:tcPr/>
                </a:tc>
                <a:tc>
                  <a:txBody>
                    <a:bodyPr/>
                    <a:lstStyle/>
                    <a:p>
                      <a:pPr algn="ctr"/>
                      <a:r>
                        <a:rPr lang="en-PH" sz="1800" dirty="0">
                          <a:latin typeface="Calibri" panose="020F0502020204030204" pitchFamily="34" charset="0"/>
                          <a:cs typeface="Calibri" panose="020F0502020204030204" pitchFamily="34" charset="0"/>
                        </a:rPr>
                        <a:t>271.1</a:t>
                      </a:r>
                    </a:p>
                  </a:txBody>
                  <a:tcPr/>
                </a:tc>
                <a:tc>
                  <a:txBody>
                    <a:bodyPr/>
                    <a:lstStyle/>
                    <a:p>
                      <a:pPr algn="ctr"/>
                      <a:r>
                        <a:rPr lang="en-PH" sz="1800" dirty="0">
                          <a:latin typeface="Calibri" panose="020F0502020204030204" pitchFamily="34" charset="0"/>
                          <a:cs typeface="Calibri" panose="020F0502020204030204" pitchFamily="34" charset="0"/>
                        </a:rPr>
                        <a:t>12,281</a:t>
                      </a:r>
                    </a:p>
                  </a:txBody>
                  <a:tcPr/>
                </a:tc>
                <a:tc>
                  <a:txBody>
                    <a:bodyPr/>
                    <a:lstStyle/>
                    <a:p>
                      <a:pPr algn="ctr"/>
                      <a:r>
                        <a:rPr lang="en-PH" sz="1800" dirty="0">
                          <a:latin typeface="Calibri" panose="020F0502020204030204" pitchFamily="34" charset="0"/>
                          <a:cs typeface="Calibri" panose="020F0502020204030204" pitchFamily="34" charset="0"/>
                        </a:rPr>
                        <a:t>22</a:t>
                      </a:r>
                    </a:p>
                  </a:txBody>
                  <a:tcPr/>
                </a:tc>
                <a:extLst>
                  <a:ext uri="{0D108BD9-81ED-4DB2-BD59-A6C34878D82A}">
                    <a16:rowId xmlns:a16="http://schemas.microsoft.com/office/drawing/2014/main" val="2580799919"/>
                  </a:ext>
                </a:extLst>
              </a:tr>
              <a:tr h="469725">
                <a:tc>
                  <a:txBody>
                    <a:bodyPr/>
                    <a:lstStyle/>
                    <a:p>
                      <a:r>
                        <a:rPr lang="en-PH" sz="1800" dirty="0">
                          <a:latin typeface="Calibri" panose="020F0502020204030204" pitchFamily="34" charset="0"/>
                          <a:cs typeface="Calibri" panose="020F0502020204030204" pitchFamily="34" charset="0"/>
                        </a:rPr>
                        <a:t>Samoa</a:t>
                      </a:r>
                    </a:p>
                  </a:txBody>
                  <a:tcPr/>
                </a:tc>
                <a:tc>
                  <a:txBody>
                    <a:bodyPr/>
                    <a:lstStyle/>
                    <a:p>
                      <a:pPr algn="ctr"/>
                      <a:r>
                        <a:rPr lang="en-PH" sz="1800" dirty="0">
                          <a:latin typeface="Calibri" panose="020F0502020204030204" pitchFamily="34" charset="0"/>
                          <a:cs typeface="Calibri" panose="020F0502020204030204" pitchFamily="34" charset="0"/>
                        </a:rPr>
                        <a:t>190.7</a:t>
                      </a:r>
                    </a:p>
                  </a:txBody>
                  <a:tcPr/>
                </a:tc>
                <a:tc>
                  <a:txBody>
                    <a:bodyPr/>
                    <a:lstStyle/>
                    <a:p>
                      <a:pPr algn="ctr"/>
                      <a:r>
                        <a:rPr lang="en-PH" sz="1800" dirty="0">
                          <a:latin typeface="Calibri" panose="020F0502020204030204" pitchFamily="34" charset="0"/>
                          <a:cs typeface="Calibri" panose="020F0502020204030204" pitchFamily="34" charset="0"/>
                        </a:rPr>
                        <a:t>2,935</a:t>
                      </a:r>
                    </a:p>
                  </a:txBody>
                  <a:tcPr/>
                </a:tc>
                <a:tc>
                  <a:txBody>
                    <a:bodyPr/>
                    <a:lstStyle/>
                    <a:p>
                      <a:pPr algn="ctr"/>
                      <a:r>
                        <a:rPr lang="en-PH" sz="1800" dirty="0">
                          <a:latin typeface="Calibri" panose="020F0502020204030204" pitchFamily="34" charset="0"/>
                          <a:cs typeface="Calibri" panose="020F0502020204030204" pitchFamily="34" charset="0"/>
                        </a:rPr>
                        <a:t>65</a:t>
                      </a:r>
                    </a:p>
                  </a:txBody>
                  <a:tcPr/>
                </a:tc>
                <a:extLst>
                  <a:ext uri="{0D108BD9-81ED-4DB2-BD59-A6C34878D82A}">
                    <a16:rowId xmlns:a16="http://schemas.microsoft.com/office/drawing/2014/main" val="1093131466"/>
                  </a:ext>
                </a:extLst>
              </a:tr>
              <a:tr h="469725">
                <a:tc>
                  <a:txBody>
                    <a:bodyPr/>
                    <a:lstStyle/>
                    <a:p>
                      <a:r>
                        <a:rPr lang="en-PH" sz="1800" dirty="0">
                          <a:latin typeface="Calibri" panose="020F0502020204030204" pitchFamily="34" charset="0"/>
                          <a:cs typeface="Calibri" panose="020F0502020204030204" pitchFamily="34" charset="0"/>
                        </a:rPr>
                        <a:t>FSM</a:t>
                      </a:r>
                    </a:p>
                  </a:txBody>
                  <a:tcPr/>
                </a:tc>
                <a:tc>
                  <a:txBody>
                    <a:bodyPr/>
                    <a:lstStyle/>
                    <a:p>
                      <a:pPr algn="ctr"/>
                      <a:r>
                        <a:rPr lang="en-PH" sz="1800" dirty="0">
                          <a:latin typeface="Calibri" panose="020F0502020204030204" pitchFamily="34" charset="0"/>
                          <a:cs typeface="Calibri" panose="020F0502020204030204" pitchFamily="34" charset="0"/>
                        </a:rPr>
                        <a:t>102.8</a:t>
                      </a:r>
                    </a:p>
                  </a:txBody>
                  <a:tcPr/>
                </a:tc>
                <a:tc>
                  <a:txBody>
                    <a:bodyPr/>
                    <a:lstStyle/>
                    <a:p>
                      <a:pPr algn="ctr"/>
                      <a:r>
                        <a:rPr lang="en-PH" sz="1800" dirty="0">
                          <a:latin typeface="Calibri" panose="020F0502020204030204" pitchFamily="34" charset="0"/>
                          <a:cs typeface="Calibri" panose="020F0502020204030204" pitchFamily="34" charset="0"/>
                        </a:rPr>
                        <a:t>701</a:t>
                      </a:r>
                    </a:p>
                  </a:txBody>
                  <a:tcPr/>
                </a:tc>
                <a:tc>
                  <a:txBody>
                    <a:bodyPr/>
                    <a:lstStyle/>
                    <a:p>
                      <a:pPr algn="ctr"/>
                      <a:r>
                        <a:rPr lang="en-PH" sz="1800" dirty="0">
                          <a:latin typeface="Calibri" panose="020F0502020204030204" pitchFamily="34" charset="0"/>
                          <a:cs typeface="Calibri" panose="020F0502020204030204" pitchFamily="34" charset="0"/>
                        </a:rPr>
                        <a:t>147</a:t>
                      </a:r>
                    </a:p>
                  </a:txBody>
                  <a:tcPr/>
                </a:tc>
                <a:extLst>
                  <a:ext uri="{0D108BD9-81ED-4DB2-BD59-A6C34878D82A}">
                    <a16:rowId xmlns:a16="http://schemas.microsoft.com/office/drawing/2014/main" val="331556614"/>
                  </a:ext>
                </a:extLst>
              </a:tr>
              <a:tr h="469725">
                <a:tc>
                  <a:txBody>
                    <a:bodyPr/>
                    <a:lstStyle/>
                    <a:p>
                      <a:r>
                        <a:rPr lang="en-PH" sz="1800" dirty="0">
                          <a:latin typeface="Calibri" panose="020F0502020204030204" pitchFamily="34" charset="0"/>
                          <a:cs typeface="Calibri" panose="020F0502020204030204" pitchFamily="34" charset="0"/>
                        </a:rPr>
                        <a:t>Palau</a:t>
                      </a:r>
                    </a:p>
                  </a:txBody>
                  <a:tcPr/>
                </a:tc>
                <a:tc>
                  <a:txBody>
                    <a:bodyPr/>
                    <a:lstStyle/>
                    <a:p>
                      <a:pPr algn="ctr"/>
                      <a:r>
                        <a:rPr lang="en-PH" sz="1800" dirty="0">
                          <a:latin typeface="Calibri" panose="020F0502020204030204" pitchFamily="34" charset="0"/>
                          <a:cs typeface="Calibri" panose="020F0502020204030204" pitchFamily="34" charset="0"/>
                        </a:rPr>
                        <a:t>17.7</a:t>
                      </a:r>
                    </a:p>
                  </a:txBody>
                  <a:tcPr/>
                </a:tc>
                <a:tc>
                  <a:txBody>
                    <a:bodyPr/>
                    <a:lstStyle/>
                    <a:p>
                      <a:pPr algn="ctr"/>
                      <a:r>
                        <a:rPr lang="en-PH" sz="1800" dirty="0">
                          <a:latin typeface="Calibri" panose="020F0502020204030204" pitchFamily="34" charset="0"/>
                          <a:cs typeface="Calibri" panose="020F0502020204030204" pitchFamily="34" charset="0"/>
                        </a:rPr>
                        <a:t>444</a:t>
                      </a:r>
                    </a:p>
                  </a:txBody>
                  <a:tcPr/>
                </a:tc>
                <a:tc>
                  <a:txBody>
                    <a:bodyPr/>
                    <a:lstStyle/>
                    <a:p>
                      <a:pPr algn="ctr"/>
                      <a:r>
                        <a:rPr lang="en-PH" sz="1800" dirty="0">
                          <a:latin typeface="Calibri" panose="020F0502020204030204" pitchFamily="34" charset="0"/>
                          <a:cs typeface="Calibri" panose="020F0502020204030204" pitchFamily="34" charset="0"/>
                        </a:rPr>
                        <a:t>40</a:t>
                      </a:r>
                    </a:p>
                  </a:txBody>
                  <a:tcPr/>
                </a:tc>
                <a:extLst>
                  <a:ext uri="{0D108BD9-81ED-4DB2-BD59-A6C34878D82A}">
                    <a16:rowId xmlns:a16="http://schemas.microsoft.com/office/drawing/2014/main" val="3761112783"/>
                  </a:ext>
                </a:extLst>
              </a:tr>
              <a:tr h="469725">
                <a:tc>
                  <a:txBody>
                    <a:bodyPr/>
                    <a:lstStyle/>
                    <a:p>
                      <a:r>
                        <a:rPr lang="en-PH" sz="1800" dirty="0">
                          <a:latin typeface="Calibri" panose="020F0502020204030204" pitchFamily="34" charset="0"/>
                          <a:cs typeface="Calibri" panose="020F0502020204030204" pitchFamily="34" charset="0"/>
                        </a:rPr>
                        <a:t>Tuvalu</a:t>
                      </a:r>
                    </a:p>
                  </a:txBody>
                  <a:tcPr/>
                </a:tc>
                <a:tc>
                  <a:txBody>
                    <a:bodyPr/>
                    <a:lstStyle/>
                    <a:p>
                      <a:pPr algn="ctr"/>
                      <a:r>
                        <a:rPr lang="en-PH" sz="1800" dirty="0">
                          <a:latin typeface="Calibri" panose="020F0502020204030204" pitchFamily="34" charset="0"/>
                          <a:cs typeface="Calibri" panose="020F0502020204030204" pitchFamily="34" charset="0"/>
                        </a:rPr>
                        <a:t>11.0</a:t>
                      </a:r>
                    </a:p>
                  </a:txBody>
                  <a:tcPr/>
                </a:tc>
                <a:tc>
                  <a:txBody>
                    <a:bodyPr/>
                    <a:lstStyle/>
                    <a:p>
                      <a:pPr algn="ctr"/>
                      <a:r>
                        <a:rPr lang="en-PH" sz="1800" dirty="0">
                          <a:latin typeface="Calibri" panose="020F0502020204030204" pitchFamily="34" charset="0"/>
                          <a:cs typeface="Calibri" panose="020F0502020204030204" pitchFamily="34" charset="0"/>
                        </a:rPr>
                        <a:t>26</a:t>
                      </a:r>
                    </a:p>
                  </a:txBody>
                  <a:tcPr/>
                </a:tc>
                <a:tc>
                  <a:txBody>
                    <a:bodyPr/>
                    <a:lstStyle/>
                    <a:p>
                      <a:pPr algn="ctr"/>
                      <a:r>
                        <a:rPr lang="en-PH" sz="1800" dirty="0">
                          <a:latin typeface="Calibri" panose="020F0502020204030204" pitchFamily="34" charset="0"/>
                          <a:cs typeface="Calibri" panose="020F0502020204030204" pitchFamily="34" charset="0"/>
                        </a:rPr>
                        <a:t>424</a:t>
                      </a:r>
                    </a:p>
                  </a:txBody>
                  <a:tcPr/>
                </a:tc>
                <a:extLst>
                  <a:ext uri="{0D108BD9-81ED-4DB2-BD59-A6C34878D82A}">
                    <a16:rowId xmlns:a16="http://schemas.microsoft.com/office/drawing/2014/main" val="3096452970"/>
                  </a:ext>
                </a:extLst>
              </a:tr>
            </a:tbl>
          </a:graphicData>
        </a:graphic>
      </p:graphicFrame>
      <p:sp>
        <p:nvSpPr>
          <p:cNvPr id="12" name="TextBox 11">
            <a:extLst>
              <a:ext uri="{FF2B5EF4-FFF2-40B4-BE49-F238E27FC236}">
                <a16:creationId xmlns:a16="http://schemas.microsoft.com/office/drawing/2014/main" id="{EF1D251F-9E75-4C65-BD52-20F98945069F}"/>
              </a:ext>
            </a:extLst>
          </p:cNvPr>
          <p:cNvSpPr txBox="1"/>
          <p:nvPr/>
        </p:nvSpPr>
        <p:spPr>
          <a:xfrm>
            <a:off x="6487417" y="5833372"/>
            <a:ext cx="54694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1200" b="0" i="0" u="none" strike="noStrike" kern="1200" cap="none" spc="0" normalizeH="0" baseline="0" noProof="0" dirty="0">
                <a:ln>
                  <a:noFill/>
                </a:ln>
                <a:solidFill>
                  <a:srgbClr val="4D3E2F"/>
                </a:solidFill>
                <a:effectLst/>
                <a:uLnTx/>
                <a:uFillTx/>
                <a:latin typeface="Corbel" panose="020B0503020204020204"/>
                <a:ea typeface="+mn-ea"/>
                <a:cs typeface="+mn-cs"/>
              </a:rPr>
              <a:t>Source: UNFPA Pacific Sub-Regional Office. 2014. Population and Development Profiles: Pacific Island Countries. Suva, Fiji UNFPA</a:t>
            </a:r>
          </a:p>
        </p:txBody>
      </p:sp>
      <p:sp>
        <p:nvSpPr>
          <p:cNvPr id="13" name="TextBox 12">
            <a:extLst>
              <a:ext uri="{FF2B5EF4-FFF2-40B4-BE49-F238E27FC236}">
                <a16:creationId xmlns:a16="http://schemas.microsoft.com/office/drawing/2014/main" id="{426312CF-A05F-42A0-8412-F73DEDCB24C9}"/>
              </a:ext>
            </a:extLst>
          </p:cNvPr>
          <p:cNvSpPr txBox="1"/>
          <p:nvPr/>
        </p:nvSpPr>
        <p:spPr>
          <a:xfrm>
            <a:off x="6492759" y="1405304"/>
            <a:ext cx="56244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2000" b="1" i="0" u="none" strike="noStrike" kern="1200" cap="none" spc="0" normalizeH="0" baseline="0" noProof="0" dirty="0">
                <a:ln>
                  <a:noFill/>
                </a:ln>
                <a:solidFill>
                  <a:srgbClr val="4D3E2F"/>
                </a:solidFill>
                <a:effectLst/>
                <a:uLnTx/>
                <a:uFillTx/>
                <a:latin typeface="Calibri" panose="020F0502020204030204" pitchFamily="34" charset="0"/>
                <a:ea typeface="+mn-ea"/>
                <a:cs typeface="Calibri" panose="020F0502020204030204" pitchFamily="34" charset="0"/>
              </a:rPr>
              <a:t>Demographic Composition of the 6 Target Case Study Sites </a:t>
            </a:r>
          </a:p>
        </p:txBody>
      </p:sp>
      <p:sp>
        <p:nvSpPr>
          <p:cNvPr id="16" name="Title 1">
            <a:extLst>
              <a:ext uri="{FF2B5EF4-FFF2-40B4-BE49-F238E27FC236}">
                <a16:creationId xmlns:a16="http://schemas.microsoft.com/office/drawing/2014/main" id="{108D44E5-8936-4163-A495-3D04B0742DC4}"/>
              </a:ext>
            </a:extLst>
          </p:cNvPr>
          <p:cNvSpPr>
            <a:spLocks noGrp="1"/>
          </p:cNvSpPr>
          <p:nvPr>
            <p:ph type="title"/>
          </p:nvPr>
        </p:nvSpPr>
        <p:spPr>
          <a:xfrm>
            <a:off x="5843301" y="712344"/>
            <a:ext cx="6566151" cy="624568"/>
          </a:xfrm>
          <a:noFill/>
        </p:spPr>
        <p:txBody>
          <a:bodyPr>
            <a:noAutofit/>
          </a:bodyPr>
          <a:lstStyle/>
          <a:p>
            <a:pPr algn="ctr"/>
            <a:r>
              <a:rPr lang="en-PH" sz="4000" b="1" dirty="0">
                <a:latin typeface="Gill Sans MT" panose="020B0502020104020203" pitchFamily="34" charset="0"/>
              </a:rPr>
              <a:t>Six Target Case Study Sites (out of 14 PICs)</a:t>
            </a:r>
          </a:p>
        </p:txBody>
      </p:sp>
      <p:sp>
        <p:nvSpPr>
          <p:cNvPr id="18" name="AutoShape 6" descr="Image result for flag samoa">
            <a:extLst>
              <a:ext uri="{FF2B5EF4-FFF2-40B4-BE49-F238E27FC236}">
                <a16:creationId xmlns:a16="http://schemas.microsoft.com/office/drawing/2014/main" id="{26D75815-3BAA-497A-8466-9D432DE158CE}"/>
              </a:ext>
            </a:extLst>
          </p:cNvPr>
          <p:cNvSpPr>
            <a:spLocks noChangeAspect="1" noChangeArrowheads="1"/>
          </p:cNvSpPr>
          <p:nvPr/>
        </p:nvSpPr>
        <p:spPr bwMode="auto">
          <a:xfrm>
            <a:off x="11306627"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PH" dirty="0"/>
          </a:p>
        </p:txBody>
      </p:sp>
      <p:sp>
        <p:nvSpPr>
          <p:cNvPr id="19" name="AutoShape 8" descr="Image result for flag western samoa">
            <a:extLst>
              <a:ext uri="{FF2B5EF4-FFF2-40B4-BE49-F238E27FC236}">
                <a16:creationId xmlns:a16="http://schemas.microsoft.com/office/drawing/2014/main" id="{BD7CB6C3-586B-4ED9-922B-8E1A5D4B369D}"/>
              </a:ext>
            </a:extLst>
          </p:cNvPr>
          <p:cNvSpPr>
            <a:spLocks noChangeAspect="1" noChangeArrowheads="1"/>
          </p:cNvSpPr>
          <p:nvPr/>
        </p:nvSpPr>
        <p:spPr bwMode="auto">
          <a:xfrm>
            <a:off x="11459027"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PH" dirty="0"/>
          </a:p>
        </p:txBody>
      </p:sp>
      <p:pic>
        <p:nvPicPr>
          <p:cNvPr id="21518" name="Picture 14" descr="Vanuatu restoration group 1">
            <a:extLst>
              <a:ext uri="{FF2B5EF4-FFF2-40B4-BE49-F238E27FC236}">
                <a16:creationId xmlns:a16="http://schemas.microsoft.com/office/drawing/2014/main" id="{DA154DCD-8EF6-4D8C-84FC-27E8A45F0AA2}"/>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6949" r="2988"/>
          <a:stretch/>
        </p:blipFill>
        <p:spPr bwMode="auto">
          <a:xfrm>
            <a:off x="15166" y="0"/>
            <a:ext cx="6176474" cy="68580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2BEB0FA0-7F46-491D-9807-7B046ED8097C}"/>
              </a:ext>
            </a:extLst>
          </p:cNvPr>
          <p:cNvSpPr txBox="1"/>
          <p:nvPr/>
        </p:nvSpPr>
        <p:spPr>
          <a:xfrm>
            <a:off x="49800" y="6493459"/>
            <a:ext cx="6100010" cy="230832"/>
          </a:xfrm>
          <a:prstGeom prst="rect">
            <a:avLst/>
          </a:prstGeom>
          <a:noFill/>
        </p:spPr>
        <p:txBody>
          <a:bodyPr wrap="square">
            <a:spAutoFit/>
          </a:bodyPr>
          <a:lstStyle/>
          <a:p>
            <a:r>
              <a:rPr lang="en-PH" sz="900" dirty="0">
                <a:solidFill>
                  <a:schemeClr val="tx2"/>
                </a:solidFill>
              </a:rPr>
              <a:t>Image Credit:  Photograph retrieved from https://www.pacific-r2r.org/news/restoring-tagabe-river-now-and-beyond.</a:t>
            </a:r>
          </a:p>
        </p:txBody>
      </p:sp>
    </p:spTree>
    <p:extLst>
      <p:ext uri="{BB962C8B-B14F-4D97-AF65-F5344CB8AC3E}">
        <p14:creationId xmlns:p14="http://schemas.microsoft.com/office/powerpoint/2010/main" val="4019212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7CA50-50BF-4154-BFF6-8217A5BEB815}"/>
              </a:ext>
            </a:extLst>
          </p:cNvPr>
          <p:cNvSpPr>
            <a:spLocks noGrp="1"/>
          </p:cNvSpPr>
          <p:nvPr>
            <p:ph type="title"/>
          </p:nvPr>
        </p:nvSpPr>
        <p:spPr>
          <a:xfrm>
            <a:off x="187234" y="-204220"/>
            <a:ext cx="11817532" cy="844732"/>
          </a:xfrm>
          <a:noFill/>
          <a:ln>
            <a:noFill/>
          </a:ln>
        </p:spPr>
        <p:txBody>
          <a:bodyPr>
            <a:normAutofit fontScale="90000"/>
          </a:bodyPr>
          <a:lstStyle/>
          <a:p>
            <a:pPr algn="ctr"/>
            <a:r>
              <a:rPr lang="en-PH" sz="4000" b="1" dirty="0">
                <a:solidFill>
                  <a:schemeClr val="accent4"/>
                </a:solidFill>
                <a:latin typeface="Gill Sans MT" panose="020B0502020104020203" pitchFamily="34" charset="0"/>
              </a:rPr>
              <a:t>Major Types of Land-Sea Forms and Climatic Features</a:t>
            </a:r>
            <a:endParaRPr lang="en-PH" sz="4000" b="1" dirty="0">
              <a:solidFill>
                <a:schemeClr val="accent4"/>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95501742"/>
              </p:ext>
            </p:extLst>
          </p:nvPr>
        </p:nvGraphicFramePr>
        <p:xfrm>
          <a:off x="0" y="634840"/>
          <a:ext cx="12192000" cy="6367209"/>
        </p:xfrm>
        <a:graphic>
          <a:graphicData uri="http://schemas.openxmlformats.org/drawingml/2006/table">
            <a:tbl>
              <a:tblPr firstRow="1" bandRow="1">
                <a:tableStyleId>{00A15C55-8517-42AA-B614-E9B94910E393}</a:tableStyleId>
              </a:tblPr>
              <a:tblGrid>
                <a:gridCol w="593194">
                  <a:extLst>
                    <a:ext uri="{9D8B030D-6E8A-4147-A177-3AD203B41FA5}">
                      <a16:colId xmlns:a16="http://schemas.microsoft.com/office/drawing/2014/main" val="3410844470"/>
                    </a:ext>
                  </a:extLst>
                </a:gridCol>
                <a:gridCol w="936602">
                  <a:extLst>
                    <a:ext uri="{9D8B030D-6E8A-4147-A177-3AD203B41FA5}">
                      <a16:colId xmlns:a16="http://schemas.microsoft.com/office/drawing/2014/main" val="2603710487"/>
                    </a:ext>
                  </a:extLst>
                </a:gridCol>
                <a:gridCol w="3298696">
                  <a:extLst>
                    <a:ext uri="{9D8B030D-6E8A-4147-A177-3AD203B41FA5}">
                      <a16:colId xmlns:a16="http://schemas.microsoft.com/office/drawing/2014/main" val="1016260467"/>
                    </a:ext>
                  </a:extLst>
                </a:gridCol>
                <a:gridCol w="7363508">
                  <a:extLst>
                    <a:ext uri="{9D8B030D-6E8A-4147-A177-3AD203B41FA5}">
                      <a16:colId xmlns:a16="http://schemas.microsoft.com/office/drawing/2014/main" val="1835073830"/>
                    </a:ext>
                  </a:extLst>
                </a:gridCol>
              </a:tblGrid>
              <a:tr h="422527">
                <a:tc gridSpan="2">
                  <a:txBody>
                    <a:bodyPr/>
                    <a:lstStyle/>
                    <a:p>
                      <a:pPr algn="ctr"/>
                      <a:r>
                        <a:rPr lang="en-US" sz="1600" dirty="0"/>
                        <a:t>SUBREGIONS</a:t>
                      </a:r>
                    </a:p>
                  </a:txBody>
                  <a:tcPr/>
                </a:tc>
                <a:tc hMerge="1">
                  <a:txBody>
                    <a:bodyPr/>
                    <a:lstStyle/>
                    <a:p>
                      <a:endParaRPr lang="en-US"/>
                    </a:p>
                  </a:txBody>
                  <a:tcPr/>
                </a:tc>
                <a:tc>
                  <a:txBody>
                    <a:bodyPr/>
                    <a:lstStyle/>
                    <a:p>
                      <a:pPr algn="ctr"/>
                      <a:r>
                        <a:rPr lang="en-US" sz="1600" dirty="0"/>
                        <a:t>Land</a:t>
                      </a:r>
                      <a:r>
                        <a:rPr lang="en-US" sz="1600" baseline="0" dirty="0"/>
                        <a:t> and Sea Forms</a:t>
                      </a:r>
                      <a:endParaRPr lang="en-US" sz="1600" dirty="0"/>
                    </a:p>
                  </a:txBody>
                  <a:tcPr/>
                </a:tc>
                <a:tc>
                  <a:txBody>
                    <a:bodyPr/>
                    <a:lstStyle/>
                    <a:p>
                      <a:pPr algn="ctr"/>
                      <a:r>
                        <a:rPr lang="en-US" sz="1600" dirty="0"/>
                        <a:t>Climatic</a:t>
                      </a:r>
                      <a:r>
                        <a:rPr lang="en-US" sz="1600" baseline="0" dirty="0"/>
                        <a:t> Features</a:t>
                      </a:r>
                      <a:endParaRPr lang="en-US" sz="1600" dirty="0"/>
                    </a:p>
                  </a:txBody>
                  <a:tcPr/>
                </a:tc>
                <a:extLst>
                  <a:ext uri="{0D108BD9-81ED-4DB2-BD59-A6C34878D82A}">
                    <a16:rowId xmlns:a16="http://schemas.microsoft.com/office/drawing/2014/main" val="1205984546"/>
                  </a:ext>
                </a:extLst>
              </a:tr>
              <a:tr h="612882">
                <a:tc rowSpan="2">
                  <a:txBody>
                    <a:bodyPr/>
                    <a:lstStyle/>
                    <a:p>
                      <a:pPr algn="ctr"/>
                      <a:r>
                        <a:rPr lang="en-US" sz="1800" b="1" dirty="0"/>
                        <a:t>Micronesia</a:t>
                      </a:r>
                      <a:r>
                        <a:rPr lang="en-US" sz="1800" b="1" baseline="0" dirty="0"/>
                        <a:t> </a:t>
                      </a:r>
                      <a:endParaRPr lang="en-US" sz="1800" b="1" dirty="0"/>
                    </a:p>
                  </a:txBody>
                  <a:tcPr vert="vert270" anchor="ctr"/>
                </a:tc>
                <a:tc>
                  <a:txBody>
                    <a:bodyPr/>
                    <a:lstStyle/>
                    <a:p>
                      <a:pPr algn="ctr"/>
                      <a:r>
                        <a:rPr lang="en-US" sz="1600" b="1" dirty="0"/>
                        <a:t>FSM</a:t>
                      </a:r>
                    </a:p>
                  </a:txBody>
                  <a:tcPr/>
                </a:tc>
                <a:tc>
                  <a:txBody>
                    <a:bodyPr/>
                    <a:lstStyle/>
                    <a:p>
                      <a:r>
                        <a:rPr lang="en-US" sz="1600" dirty="0"/>
                        <a:t>High volcanic mountains and low-lying atolls </a:t>
                      </a:r>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Tx/>
                        <a:buChar char="-"/>
                        <a:tabLst/>
                        <a:defRPr/>
                      </a:pPr>
                      <a:r>
                        <a:rPr lang="en-US" sz="1600" kern="1200" dirty="0">
                          <a:solidFill>
                            <a:schemeClr val="dk1"/>
                          </a:solidFill>
                          <a:effectLst/>
                        </a:rPr>
                        <a:t>Mean annual rainfall is </a:t>
                      </a:r>
                      <a:r>
                        <a:rPr lang="en-US" sz="1600" kern="1200" dirty="0">
                          <a:solidFill>
                            <a:srgbClr val="FF0000"/>
                          </a:solidFill>
                          <a:effectLst/>
                        </a:rPr>
                        <a:t>3,800mm</a:t>
                      </a:r>
                      <a:r>
                        <a:rPr lang="en-US" sz="1600" kern="1200" dirty="0">
                          <a:solidFill>
                            <a:schemeClr val="dk1"/>
                          </a:solidFill>
                          <a:effectLst/>
                        </a:rPr>
                        <a:t>; Highest in Jul (370mm) and lowest in Feb (197 mm); Main wet season May to Sep; Typhoon season Jul-November</a:t>
                      </a:r>
                      <a:endParaRPr lang="en-US" sz="16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241392215"/>
                  </a:ext>
                </a:extLst>
              </a:tr>
              <a:tr h="612882">
                <a:tc vMerge="1">
                  <a:txBody>
                    <a:bodyPr/>
                    <a:lstStyle/>
                    <a:p>
                      <a:endParaRPr lang="en-US" dirty="0"/>
                    </a:p>
                  </a:txBody>
                  <a:tcPr/>
                </a:tc>
                <a:tc>
                  <a:txBody>
                    <a:bodyPr/>
                    <a:lstStyle/>
                    <a:p>
                      <a:pPr algn="ctr"/>
                      <a:r>
                        <a:rPr lang="en-US" sz="1600" b="1" dirty="0"/>
                        <a:t>Palau</a:t>
                      </a:r>
                    </a:p>
                  </a:txBody>
                  <a:tcPr/>
                </a:tc>
                <a:tc>
                  <a:txBody>
                    <a:bodyPr/>
                    <a:lstStyle/>
                    <a:p>
                      <a:r>
                        <a:rPr lang="en-US" sz="1600" dirty="0"/>
                        <a:t>Volcanic islands with catchments, flat karst islands, low-lying atolls</a:t>
                      </a:r>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Tx/>
                        <a:buChar char="-"/>
                        <a:tabLst/>
                        <a:defRPr/>
                      </a:pPr>
                      <a:r>
                        <a:rPr lang="en-US" sz="1600" kern="1200" dirty="0">
                          <a:solidFill>
                            <a:schemeClr val="dk1"/>
                          </a:solidFill>
                          <a:effectLst/>
                        </a:rPr>
                        <a:t>Mean annual rainfall is at </a:t>
                      </a:r>
                      <a:r>
                        <a:rPr lang="en-US" sz="1600" kern="1200" dirty="0">
                          <a:solidFill>
                            <a:srgbClr val="FF0000"/>
                          </a:solidFill>
                          <a:effectLst/>
                        </a:rPr>
                        <a:t>3,700mm</a:t>
                      </a:r>
                      <a:r>
                        <a:rPr lang="en-US" sz="1600" kern="1200" dirty="0">
                          <a:solidFill>
                            <a:schemeClr val="dk1"/>
                          </a:solidFill>
                          <a:effectLst/>
                        </a:rPr>
                        <a:t>, highest 450mm (Jun &amp; Jul), lowest 200mm (Mar &amp; Apr);  Main wet season May to October</a:t>
                      </a:r>
                      <a:endParaRPr lang="en-US" sz="16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366562560"/>
                  </a:ext>
                </a:extLst>
              </a:tr>
              <a:tr h="872981">
                <a:tc rowSpan="2">
                  <a:txBody>
                    <a:bodyPr/>
                    <a:lstStyle/>
                    <a:p>
                      <a:pPr algn="ctr"/>
                      <a:r>
                        <a:rPr lang="en-US" sz="1800" b="1" dirty="0"/>
                        <a:t>Melanesia</a:t>
                      </a:r>
                    </a:p>
                  </a:txBody>
                  <a:tcPr vert="vert270" anchor="ctr"/>
                </a:tc>
                <a:tc>
                  <a:txBody>
                    <a:bodyPr/>
                    <a:lstStyle/>
                    <a:p>
                      <a:pPr algn="ctr"/>
                      <a:r>
                        <a:rPr lang="en-US" sz="1600" b="1" dirty="0"/>
                        <a:t>Fiji</a:t>
                      </a:r>
                    </a:p>
                    <a:p>
                      <a:pPr algn="ctr"/>
                      <a:endParaRPr lang="en-US" sz="1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High</a:t>
                      </a:r>
                      <a:r>
                        <a:rPr lang="en-US" sz="1600" baseline="0" dirty="0"/>
                        <a:t> volcanic islands, w</a:t>
                      </a:r>
                      <a:r>
                        <a:rPr lang="en-US" sz="1600" dirty="0"/>
                        <a:t>ith catchments, barrier reefs, atolls, sand cays and raised coral islands</a:t>
                      </a:r>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Tx/>
                        <a:buChar char="-"/>
                        <a:tabLst/>
                        <a:defRPr/>
                      </a:pPr>
                      <a:r>
                        <a:rPr lang="en-US" sz="1600" kern="1200" dirty="0">
                          <a:solidFill>
                            <a:schemeClr val="dk1"/>
                          </a:solidFill>
                          <a:effectLst/>
                        </a:rPr>
                        <a:t>Annual Ave. </a:t>
                      </a:r>
                      <a:r>
                        <a:rPr lang="en-US" sz="1600" kern="1200" dirty="0">
                          <a:solidFill>
                            <a:srgbClr val="FF0000"/>
                          </a:solidFill>
                          <a:effectLst/>
                        </a:rPr>
                        <a:t>3,000-4,800mm</a:t>
                      </a:r>
                      <a:r>
                        <a:rPr lang="en-US" sz="1600" kern="1200" dirty="0">
                          <a:solidFill>
                            <a:schemeClr val="dk1"/>
                          </a:solidFill>
                          <a:effectLst/>
                        </a:rPr>
                        <a:t> with wet season (Jan-Mar; lowest in Jul (100mm); Spatial variation in Annual rainfall in Fiji’s most populous island, Viti Levu,  stronger rainfall on its east side compared to its west</a:t>
                      </a:r>
                      <a:endParaRPr lang="en-US" sz="16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89676061"/>
                  </a:ext>
                </a:extLst>
              </a:tr>
              <a:tr h="1133082">
                <a:tc vMerge="1">
                  <a:txBody>
                    <a:bodyPr/>
                    <a:lstStyle/>
                    <a:p>
                      <a:endParaRPr lang="en-US" dirty="0"/>
                    </a:p>
                  </a:txBody>
                  <a:tcPr/>
                </a:tc>
                <a:tc>
                  <a:txBody>
                    <a:bodyPr/>
                    <a:lstStyle/>
                    <a:p>
                      <a:pPr algn="ctr"/>
                      <a:r>
                        <a:rPr lang="en-US" sz="1600" b="1" dirty="0"/>
                        <a:t>Vanuatu</a:t>
                      </a:r>
                    </a:p>
                    <a:p>
                      <a:pPr algn="ctr"/>
                      <a:endParaRPr lang="en-US" sz="1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Part of volcanic island arc,</a:t>
                      </a:r>
                      <a:r>
                        <a:rPr lang="en-US" sz="1600" baseline="0" dirty="0"/>
                        <a:t> characterized by high jagged mountains; watersheds, active volcanic eruptions and earthquakes </a:t>
                      </a:r>
                      <a:endParaRPr lang="en-US" sz="1600" dirty="0"/>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Tx/>
                        <a:buChar char="-"/>
                        <a:tabLst/>
                        <a:defRPr/>
                      </a:pPr>
                      <a:r>
                        <a:rPr lang="en-US" sz="1600" kern="1200" dirty="0">
                          <a:solidFill>
                            <a:schemeClr val="dk1"/>
                          </a:solidFill>
                          <a:effectLst/>
                        </a:rPr>
                        <a:t>Mean annual rainfall is </a:t>
                      </a:r>
                      <a:r>
                        <a:rPr lang="en-US" sz="1600" kern="1200" dirty="0">
                          <a:solidFill>
                            <a:srgbClr val="FF0000"/>
                          </a:solidFill>
                          <a:effectLst/>
                        </a:rPr>
                        <a:t>2,700mm</a:t>
                      </a:r>
                      <a:r>
                        <a:rPr lang="en-US" sz="1600" kern="1200" dirty="0">
                          <a:solidFill>
                            <a:schemeClr val="dk1"/>
                          </a:solidFill>
                          <a:effectLst/>
                        </a:rPr>
                        <a:t>; varies with latitude, from wet tropical in the northern islands receiving 4,000 millimeters (mm) to 1,500mm in subtropical in the southern extremes of the archipelago</a:t>
                      </a:r>
                    </a:p>
                    <a:p>
                      <a:pPr marL="171450" marR="0" lvl="0" indent="-171450" algn="l" defTabSz="914400" rtl="0" eaLnBrk="1" fontAlgn="auto" latinLnBrk="0" hangingPunct="1">
                        <a:lnSpc>
                          <a:spcPct val="107000"/>
                        </a:lnSpc>
                        <a:spcBef>
                          <a:spcPts val="0"/>
                        </a:spcBef>
                        <a:spcAft>
                          <a:spcPts val="0"/>
                        </a:spcAft>
                        <a:buClrTx/>
                        <a:buSzTx/>
                        <a:buFontTx/>
                        <a:buChar char="-"/>
                        <a:tabLst/>
                        <a:defRPr/>
                      </a:pPr>
                      <a:r>
                        <a:rPr lang="en-US" sz="1600" kern="1200" dirty="0">
                          <a:solidFill>
                            <a:schemeClr val="dk1"/>
                          </a:solidFill>
                          <a:effectLst/>
                        </a:rPr>
                        <a:t>Cyclones are common during the warm months of Nov to April</a:t>
                      </a:r>
                      <a:endParaRPr lang="en-US" sz="16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005093441"/>
                  </a:ext>
                </a:extLst>
              </a:tr>
              <a:tr h="1393182">
                <a:tc rowSpan="2">
                  <a:txBody>
                    <a:bodyPr/>
                    <a:lstStyle/>
                    <a:p>
                      <a:pPr algn="ctr"/>
                      <a:r>
                        <a:rPr lang="en-US" sz="1800" b="1" dirty="0"/>
                        <a:t>Polynesia</a:t>
                      </a:r>
                    </a:p>
                  </a:txBody>
                  <a:tcPr vert="vert270" anchor="ctr"/>
                </a:tc>
                <a:tc>
                  <a:txBody>
                    <a:bodyPr/>
                    <a:lstStyle/>
                    <a:p>
                      <a:pPr algn="ctr"/>
                      <a:r>
                        <a:rPr lang="en-US" sz="1600" b="1" dirty="0"/>
                        <a:t>Samoa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Significant</a:t>
                      </a:r>
                      <a:r>
                        <a:rPr lang="en-US" sz="1600" baseline="0" dirty="0"/>
                        <a:t> part of major islands are rugged volcanic mountains with watersheds; lagoons and coral reefs and sandy beaches</a:t>
                      </a:r>
                      <a:endParaRPr lang="en-US" sz="1600" dirty="0"/>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Tx/>
                        <a:buChar char="-"/>
                        <a:tabLst/>
                        <a:defRPr/>
                      </a:pPr>
                      <a:r>
                        <a:rPr lang="en-US" sz="1600" kern="1200" dirty="0">
                          <a:solidFill>
                            <a:schemeClr val="dk1"/>
                          </a:solidFill>
                          <a:effectLst/>
                        </a:rPr>
                        <a:t>Mean annual rainfall is </a:t>
                      </a:r>
                      <a:r>
                        <a:rPr lang="en-US" sz="1600" kern="1200" dirty="0">
                          <a:solidFill>
                            <a:srgbClr val="FF0000"/>
                          </a:solidFill>
                          <a:effectLst/>
                        </a:rPr>
                        <a:t>3,000</a:t>
                      </a:r>
                      <a:r>
                        <a:rPr lang="en-US" sz="1600" kern="1200" dirty="0">
                          <a:solidFill>
                            <a:schemeClr val="dk1"/>
                          </a:solidFill>
                          <a:effectLst/>
                        </a:rPr>
                        <a:t> mm and distribution patterns are influenced by the island topography, the meridional migration of the (SPCZ)</a:t>
                      </a:r>
                    </a:p>
                    <a:p>
                      <a:pPr marL="171450" marR="0" lvl="0" indent="-171450" algn="l" defTabSz="914400" rtl="0" eaLnBrk="1" fontAlgn="auto" latinLnBrk="0" hangingPunct="1">
                        <a:lnSpc>
                          <a:spcPct val="107000"/>
                        </a:lnSpc>
                        <a:spcBef>
                          <a:spcPts val="0"/>
                        </a:spcBef>
                        <a:spcAft>
                          <a:spcPts val="0"/>
                        </a:spcAft>
                        <a:buClrTx/>
                        <a:buSzTx/>
                        <a:buFontTx/>
                        <a:buChar char="-"/>
                        <a:tabLst/>
                        <a:defRPr/>
                      </a:pPr>
                      <a:r>
                        <a:rPr lang="en-US" sz="1600" kern="1200" dirty="0">
                          <a:solidFill>
                            <a:schemeClr val="dk1"/>
                          </a:solidFill>
                          <a:effectLst/>
                        </a:rPr>
                        <a:t>Rainy and warm (Nov-Apr), and dry and cool (May-Oct), which are marked by significant differences in rainfall; 120mm in Jul and 400mm in Jan.</a:t>
                      </a:r>
                    </a:p>
                    <a:p>
                      <a:pPr marL="171450" marR="0" lvl="0" indent="-171450" algn="l" defTabSz="914400" rtl="0" eaLnBrk="1" fontAlgn="auto" latinLnBrk="0" hangingPunct="1">
                        <a:lnSpc>
                          <a:spcPct val="107000"/>
                        </a:lnSpc>
                        <a:spcBef>
                          <a:spcPts val="0"/>
                        </a:spcBef>
                        <a:spcAft>
                          <a:spcPts val="0"/>
                        </a:spcAft>
                        <a:buClrTx/>
                        <a:buSzTx/>
                        <a:buFontTx/>
                        <a:buChar char="-"/>
                        <a:tabLst/>
                        <a:defRPr/>
                      </a:pPr>
                      <a:r>
                        <a:rPr lang="en-US" sz="1600" kern="1200" dirty="0">
                          <a:solidFill>
                            <a:schemeClr val="dk1"/>
                          </a:solidFill>
                          <a:effectLst/>
                        </a:rPr>
                        <a:t>Severe tropical cyclones occur  December to February.</a:t>
                      </a:r>
                      <a:endParaRPr lang="en-US" sz="16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561089710"/>
                  </a:ext>
                </a:extLst>
              </a:tr>
              <a:tr h="1319673">
                <a:tc vMerge="1">
                  <a:txBody>
                    <a:bodyPr/>
                    <a:lstStyle/>
                    <a:p>
                      <a:pPr algn="ctr"/>
                      <a:endParaRPr lang="en-US" b="1" dirty="0"/>
                    </a:p>
                  </a:txBody>
                  <a:tcPr/>
                </a:tc>
                <a:tc>
                  <a:txBody>
                    <a:bodyPr/>
                    <a:lstStyle/>
                    <a:p>
                      <a:pPr algn="ctr"/>
                      <a:r>
                        <a:rPr lang="en-US" sz="1600" b="1" dirty="0"/>
                        <a:t>Tuvalu</a:t>
                      </a:r>
                    </a:p>
                  </a:txBody>
                  <a:tcPr/>
                </a:tc>
                <a:tc>
                  <a:txBody>
                    <a:bodyPr/>
                    <a:lstStyle/>
                    <a:p>
                      <a:r>
                        <a:rPr lang="en-US" sz="1600" dirty="0"/>
                        <a:t>Reef islands and atolls;</a:t>
                      </a:r>
                      <a:r>
                        <a:rPr lang="en-US" sz="1600" baseline="0" dirty="0"/>
                        <a:t> </a:t>
                      </a:r>
                      <a:r>
                        <a:rPr lang="en-US" sz="1600" dirty="0"/>
                        <a:t>very low-lying lands, with narrow coral atolls;</a:t>
                      </a:r>
                      <a:r>
                        <a:rPr lang="en-US" sz="1600" baseline="0" dirty="0"/>
                        <a:t> t</a:t>
                      </a:r>
                      <a:r>
                        <a:rPr lang="en-US" sz="1600" dirty="0"/>
                        <a:t>he reef islands are described as reef platforms and lagoons.</a:t>
                      </a:r>
                    </a:p>
                    <a:p>
                      <a:endParaRPr lang="en-US" sz="1600" dirty="0"/>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Tx/>
                        <a:buChar char="-"/>
                        <a:tabLst/>
                        <a:defRPr/>
                      </a:pPr>
                      <a:r>
                        <a:rPr lang="en-US" sz="1600" kern="1200" dirty="0">
                          <a:solidFill>
                            <a:schemeClr val="dk1"/>
                          </a:solidFill>
                          <a:effectLst/>
                        </a:rPr>
                        <a:t>High mean annual precipitation </a:t>
                      </a:r>
                      <a:r>
                        <a:rPr lang="en-US" sz="1600" kern="1200" dirty="0">
                          <a:solidFill>
                            <a:srgbClr val="FF0000"/>
                          </a:solidFill>
                          <a:effectLst/>
                        </a:rPr>
                        <a:t>(2,500-3,000mm</a:t>
                      </a:r>
                      <a:r>
                        <a:rPr lang="en-US" sz="1600" kern="1200" dirty="0">
                          <a:solidFill>
                            <a:schemeClr val="dk1"/>
                          </a:solidFill>
                          <a:effectLst/>
                        </a:rPr>
                        <a:t>); Tropical cyclone season from Nov to Apr and the dry season from May to October. </a:t>
                      </a:r>
                    </a:p>
                    <a:p>
                      <a:pPr marL="171450" marR="0" lvl="0" indent="-171450" algn="l" defTabSz="914400" rtl="0" eaLnBrk="1" fontAlgn="auto" latinLnBrk="0" hangingPunct="1">
                        <a:lnSpc>
                          <a:spcPct val="107000"/>
                        </a:lnSpc>
                        <a:spcBef>
                          <a:spcPts val="0"/>
                        </a:spcBef>
                        <a:spcAft>
                          <a:spcPts val="0"/>
                        </a:spcAft>
                        <a:buClrTx/>
                        <a:buSzTx/>
                        <a:buFontTx/>
                        <a:buChar char="-"/>
                        <a:tabLst/>
                        <a:defRPr/>
                      </a:pPr>
                      <a:r>
                        <a:rPr lang="en-US" sz="1600" kern="1200" dirty="0">
                          <a:solidFill>
                            <a:schemeClr val="dk1"/>
                          </a:solidFill>
                          <a:effectLst/>
                        </a:rPr>
                        <a:t>Precipitation variability is high, with wet years receiving twice as much rainfall as dry years, link to regional weather patterns</a:t>
                      </a:r>
                      <a:endParaRPr lang="en-US" sz="16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436251642"/>
                  </a:ext>
                </a:extLst>
              </a:tr>
            </a:tbl>
          </a:graphicData>
        </a:graphic>
      </p:graphicFrame>
    </p:spTree>
    <p:extLst>
      <p:ext uri="{BB962C8B-B14F-4D97-AF65-F5344CB8AC3E}">
        <p14:creationId xmlns:p14="http://schemas.microsoft.com/office/powerpoint/2010/main" val="2616636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F8F44-E4E0-49C5-8076-CF7B72326788}"/>
              </a:ext>
            </a:extLst>
          </p:cNvPr>
          <p:cNvSpPr>
            <a:spLocks noGrp="1"/>
          </p:cNvSpPr>
          <p:nvPr>
            <p:ph type="title"/>
          </p:nvPr>
        </p:nvSpPr>
        <p:spPr>
          <a:xfrm>
            <a:off x="229822" y="-84065"/>
            <a:ext cx="11634651" cy="557561"/>
          </a:xfrm>
          <a:noFill/>
          <a:ln>
            <a:noFill/>
          </a:ln>
        </p:spPr>
        <p:txBody>
          <a:bodyPr>
            <a:normAutofit fontScale="90000"/>
          </a:bodyPr>
          <a:lstStyle/>
          <a:p>
            <a:pPr algn="ctr"/>
            <a:r>
              <a:rPr lang="en-PH" sz="2800" b="1" dirty="0">
                <a:solidFill>
                  <a:schemeClr val="accent4"/>
                </a:solidFill>
                <a:latin typeface="Gill Sans MT" panose="020B0502020104020203" pitchFamily="34" charset="0"/>
              </a:rPr>
              <a:t>Major Types of Land-Sea Forms, Ecosystems, EGS They Supply, Threats</a:t>
            </a:r>
          </a:p>
        </p:txBody>
      </p:sp>
      <p:graphicFrame>
        <p:nvGraphicFramePr>
          <p:cNvPr id="4" name="Content Placeholder 3"/>
          <p:cNvGraphicFramePr>
            <a:graphicFrameLocks/>
          </p:cNvGraphicFramePr>
          <p:nvPr>
            <p:extLst>
              <p:ext uri="{D42A27DB-BD31-4B8C-83A1-F6EECF244321}">
                <p14:modId xmlns:p14="http://schemas.microsoft.com/office/powerpoint/2010/main" val="2791098826"/>
              </p:ext>
            </p:extLst>
          </p:nvPr>
        </p:nvGraphicFramePr>
        <p:xfrm>
          <a:off x="0" y="462104"/>
          <a:ext cx="12191999" cy="6376765"/>
        </p:xfrm>
        <a:graphic>
          <a:graphicData uri="http://schemas.openxmlformats.org/drawingml/2006/table">
            <a:tbl>
              <a:tblPr firstRow="1" bandRow="1">
                <a:tableStyleId>{00A15C55-8517-42AA-B614-E9B94910E393}</a:tableStyleId>
              </a:tblPr>
              <a:tblGrid>
                <a:gridCol w="304090">
                  <a:extLst>
                    <a:ext uri="{9D8B030D-6E8A-4147-A177-3AD203B41FA5}">
                      <a16:colId xmlns:a16="http://schemas.microsoft.com/office/drawing/2014/main" val="3410844470"/>
                    </a:ext>
                  </a:extLst>
                </a:gridCol>
                <a:gridCol w="841425">
                  <a:extLst>
                    <a:ext uri="{9D8B030D-6E8A-4147-A177-3AD203B41FA5}">
                      <a16:colId xmlns:a16="http://schemas.microsoft.com/office/drawing/2014/main" val="2603710487"/>
                    </a:ext>
                  </a:extLst>
                </a:gridCol>
                <a:gridCol w="2562651">
                  <a:extLst>
                    <a:ext uri="{9D8B030D-6E8A-4147-A177-3AD203B41FA5}">
                      <a16:colId xmlns:a16="http://schemas.microsoft.com/office/drawing/2014/main" val="1016260467"/>
                    </a:ext>
                  </a:extLst>
                </a:gridCol>
                <a:gridCol w="3786673">
                  <a:extLst>
                    <a:ext uri="{9D8B030D-6E8A-4147-A177-3AD203B41FA5}">
                      <a16:colId xmlns:a16="http://schemas.microsoft.com/office/drawing/2014/main" val="1835073830"/>
                    </a:ext>
                  </a:extLst>
                </a:gridCol>
                <a:gridCol w="4697160">
                  <a:extLst>
                    <a:ext uri="{9D8B030D-6E8A-4147-A177-3AD203B41FA5}">
                      <a16:colId xmlns:a16="http://schemas.microsoft.com/office/drawing/2014/main" val="2938125580"/>
                    </a:ext>
                  </a:extLst>
                </a:gridCol>
              </a:tblGrid>
              <a:tr h="289116">
                <a:tc gridSpan="2">
                  <a:txBody>
                    <a:bodyPr/>
                    <a:lstStyle/>
                    <a:p>
                      <a:pPr algn="ctr"/>
                      <a:r>
                        <a:rPr lang="en-US" sz="1200" dirty="0"/>
                        <a:t>SUBREGIONS</a:t>
                      </a:r>
                    </a:p>
                  </a:txBody>
                  <a:tcPr/>
                </a:tc>
                <a:tc hMerge="1">
                  <a:txBody>
                    <a:bodyPr/>
                    <a:lstStyle/>
                    <a:p>
                      <a:endParaRPr lang="en-US"/>
                    </a:p>
                  </a:txBody>
                  <a:tcPr/>
                </a:tc>
                <a:tc>
                  <a:txBody>
                    <a:bodyPr/>
                    <a:lstStyle/>
                    <a:p>
                      <a:pPr algn="ctr"/>
                      <a:r>
                        <a:rPr lang="en-US" sz="1200" dirty="0"/>
                        <a:t>Major Ecosystems</a:t>
                      </a:r>
                    </a:p>
                  </a:txBody>
                  <a:tcPr/>
                </a:tc>
                <a:tc>
                  <a:txBody>
                    <a:bodyPr/>
                    <a:lstStyle/>
                    <a:p>
                      <a:pPr algn="ctr"/>
                      <a:r>
                        <a:rPr lang="en-US" sz="1200" dirty="0"/>
                        <a:t>Ecosystems Goods and Services</a:t>
                      </a:r>
                    </a:p>
                  </a:txBody>
                  <a:tcPr/>
                </a:tc>
                <a:tc>
                  <a:txBody>
                    <a:bodyPr/>
                    <a:lstStyle/>
                    <a:p>
                      <a:pPr algn="ctr"/>
                      <a:r>
                        <a:rPr lang="en-US" sz="1200" dirty="0"/>
                        <a:t>Major Threats</a:t>
                      </a:r>
                    </a:p>
                  </a:txBody>
                  <a:tcPr/>
                </a:tc>
                <a:extLst>
                  <a:ext uri="{0D108BD9-81ED-4DB2-BD59-A6C34878D82A}">
                    <a16:rowId xmlns:a16="http://schemas.microsoft.com/office/drawing/2014/main" val="1205984546"/>
                  </a:ext>
                </a:extLst>
              </a:tr>
              <a:tr h="892030">
                <a:tc rowSpan="2">
                  <a:txBody>
                    <a:bodyPr/>
                    <a:lstStyle/>
                    <a:p>
                      <a:pPr algn="ctr"/>
                      <a:r>
                        <a:rPr lang="en-US" sz="1600" b="1" dirty="0"/>
                        <a:t>Micronesia</a:t>
                      </a:r>
                      <a:r>
                        <a:rPr lang="en-US" sz="1600" b="1" baseline="0" dirty="0"/>
                        <a:t> </a:t>
                      </a:r>
                      <a:endParaRPr lang="en-US" sz="1600" b="1" dirty="0"/>
                    </a:p>
                  </a:txBody>
                  <a:tcPr vert="vert270" anchor="ctr"/>
                </a:tc>
                <a:tc>
                  <a:txBody>
                    <a:bodyPr/>
                    <a:lstStyle/>
                    <a:p>
                      <a:pPr algn="ctr"/>
                      <a:r>
                        <a:rPr lang="en-US" sz="1400" b="1" dirty="0"/>
                        <a:t>FSM</a:t>
                      </a:r>
                    </a:p>
                  </a:txBody>
                  <a:tcPr/>
                </a:tc>
                <a:tc>
                  <a:txBody>
                    <a:bodyPr/>
                    <a:lstStyle/>
                    <a:p>
                      <a:pPr marL="171450" marR="0" lvl="0" indent="-171450">
                        <a:lnSpc>
                          <a:spcPct val="107000"/>
                        </a:lnSpc>
                        <a:spcBef>
                          <a:spcPts val="0"/>
                        </a:spcBef>
                        <a:spcAft>
                          <a:spcPts val="0"/>
                        </a:spcAft>
                        <a:buFont typeface="Arial" panose="020B0604020202020204" pitchFamily="34" charset="0"/>
                        <a:buChar char="•"/>
                      </a:pPr>
                      <a:r>
                        <a:rPr lang="en-US" sz="1200" dirty="0">
                          <a:effectLst/>
                        </a:rPr>
                        <a:t>Evergreen forests, cloud forests, mostly dry mixed broadleaf forests, mangrove forests</a:t>
                      </a:r>
                    </a:p>
                    <a:p>
                      <a:pPr marL="171450" marR="0" lvl="0" indent="-171450">
                        <a:lnSpc>
                          <a:spcPct val="107000"/>
                        </a:lnSpc>
                        <a:spcBef>
                          <a:spcPts val="0"/>
                        </a:spcBef>
                        <a:spcAft>
                          <a:spcPts val="0"/>
                        </a:spcAft>
                        <a:buFont typeface="Arial" panose="020B0604020202020204" pitchFamily="34" charset="0"/>
                        <a:buChar char="•"/>
                      </a:pPr>
                      <a:r>
                        <a:rPr lang="en-US" sz="1200" dirty="0">
                          <a:effectLst/>
                        </a:rPr>
                        <a:t>savannas of the tropical dry forest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71450" marR="0" lvl="0" indent="-171450">
                        <a:lnSpc>
                          <a:spcPct val="107000"/>
                        </a:lnSpc>
                        <a:spcBef>
                          <a:spcPts val="0"/>
                        </a:spcBef>
                        <a:spcAft>
                          <a:spcPts val="0"/>
                        </a:spcAft>
                        <a:buFont typeface="Arial" panose="020B0604020202020204" pitchFamily="34" charset="0"/>
                        <a:buChar char="•"/>
                      </a:pPr>
                      <a:r>
                        <a:rPr lang="en-US" sz="1200" dirty="0">
                          <a:effectLst/>
                        </a:rPr>
                        <a:t>Water resources-</a:t>
                      </a:r>
                      <a:r>
                        <a:rPr lang="en-US" sz="1200" baseline="0" dirty="0">
                          <a:effectLst/>
                        </a:rPr>
                        <a:t> </a:t>
                      </a:r>
                      <a:r>
                        <a:rPr lang="en-US" sz="1200" dirty="0">
                          <a:effectLst/>
                        </a:rPr>
                        <a:t>60% surface water in small, intermittent streams and</a:t>
                      </a:r>
                      <a:r>
                        <a:rPr lang="en-US" sz="1200" baseline="0" dirty="0">
                          <a:effectLst/>
                        </a:rPr>
                        <a:t> 40% groundwater; m</a:t>
                      </a:r>
                      <a:r>
                        <a:rPr lang="en-US" sz="1200" dirty="0">
                          <a:effectLst/>
                        </a:rPr>
                        <a:t>any outer households use roof</a:t>
                      </a:r>
                      <a:r>
                        <a:rPr lang="en-US" sz="1200" baseline="0" dirty="0">
                          <a:effectLst/>
                        </a:rPr>
                        <a:t> </a:t>
                      </a:r>
                      <a:r>
                        <a:rPr lang="en-US" sz="1200" dirty="0">
                          <a:effectLst/>
                        </a:rPr>
                        <a:t>catchments </a:t>
                      </a:r>
                    </a:p>
                    <a:p>
                      <a:pPr marL="171450" marR="0" lvl="0" indent="-171450">
                        <a:lnSpc>
                          <a:spcPct val="107000"/>
                        </a:lnSpc>
                        <a:spcBef>
                          <a:spcPts val="0"/>
                        </a:spcBef>
                        <a:spcAft>
                          <a:spcPts val="0"/>
                        </a:spcAft>
                        <a:buFont typeface="Arial" panose="020B0604020202020204" pitchFamily="34" charset="0"/>
                        <a:buChar char="•"/>
                      </a:pPr>
                      <a:r>
                        <a:rPr lang="en-US" sz="1200" dirty="0">
                          <a:effectLst/>
                        </a:rPr>
                        <a:t>Fisheries - artisanal</a:t>
                      </a:r>
                      <a:r>
                        <a:rPr lang="en-US" sz="1200" baseline="0" dirty="0">
                          <a:effectLst/>
                        </a:rPr>
                        <a:t> and commercial fishing</a:t>
                      </a:r>
                      <a:endParaRPr lang="en-US" sz="1200" baseline="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200" kern="1200" dirty="0">
                          <a:solidFill>
                            <a:schemeClr val="dk1"/>
                          </a:solidFill>
                          <a:effectLst/>
                        </a:rPr>
                        <a:t>Seasonal water scarcity due to availability issue and extreme weather events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200" kern="1200" dirty="0">
                          <a:solidFill>
                            <a:schemeClr val="dk1"/>
                          </a:solidFill>
                          <a:effectLst/>
                        </a:rPr>
                        <a:t>saltwater intrusion from rising sea-levels damaging crops and freshwater supplies, </a:t>
                      </a:r>
                      <a:endParaRPr lang="en-US" sz="12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241392215"/>
                  </a:ext>
                </a:extLst>
              </a:tr>
              <a:tr h="815950">
                <a:tc vMerge="1">
                  <a:txBody>
                    <a:bodyPr/>
                    <a:lstStyle/>
                    <a:p>
                      <a:endParaRPr lang="en-US" dirty="0"/>
                    </a:p>
                  </a:txBody>
                  <a:tcPr/>
                </a:tc>
                <a:tc>
                  <a:txBody>
                    <a:bodyPr/>
                    <a:lstStyle/>
                    <a:p>
                      <a:pPr algn="ctr"/>
                      <a:r>
                        <a:rPr lang="en-US" sz="1400" b="1" dirty="0"/>
                        <a:t>Palau</a:t>
                      </a:r>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dirty="0">
                          <a:effectLst/>
                        </a:rPr>
                        <a:t>Healthy &amp;</a:t>
                      </a:r>
                      <a:r>
                        <a:rPr lang="en-US" sz="1200" baseline="0" dirty="0">
                          <a:effectLst/>
                        </a:rPr>
                        <a:t> </a:t>
                      </a:r>
                      <a:r>
                        <a:rPr lang="en-US" sz="1200" dirty="0">
                          <a:effectLst/>
                        </a:rPr>
                        <a:t>extensive coral reef, seagrass beds and barrier reefs</a:t>
                      </a:r>
                    </a:p>
                    <a:p>
                      <a:pPr marL="171450" marR="0" lvl="0" indent="-171450">
                        <a:lnSpc>
                          <a:spcPct val="107000"/>
                        </a:lnSpc>
                        <a:spcBef>
                          <a:spcPts val="0"/>
                        </a:spcBef>
                        <a:spcAft>
                          <a:spcPts val="0"/>
                        </a:spcAft>
                        <a:buFont typeface="Arial" panose="020B0604020202020204" pitchFamily="34" charset="0"/>
                        <a:buChar char="•"/>
                      </a:pPr>
                      <a:r>
                        <a:rPr lang="en-US" sz="1200" dirty="0">
                          <a:effectLst/>
                        </a:rPr>
                        <a:t>Broadleaf forest makes up 4.1% of the islands;</a:t>
                      </a:r>
                      <a:r>
                        <a:rPr lang="en-US" sz="1200" baseline="0" dirty="0">
                          <a:effectLst/>
                        </a:rPr>
                        <a:t> </a:t>
                      </a:r>
                      <a:r>
                        <a:rPr lang="en-US" sz="1200" dirty="0">
                          <a:effectLst/>
                        </a:rPr>
                        <a:t>Home to the largest rainforests in the Micronesia region, mangrove forests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dirty="0">
                          <a:solidFill>
                            <a:schemeClr val="dk1"/>
                          </a:solidFill>
                          <a:effectLst/>
                        </a:rPr>
                        <a:t>Abundant rainfall, supply the surface water from the streams and rivers</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dirty="0">
                          <a:solidFill>
                            <a:schemeClr val="dk1"/>
                          </a:solidFill>
                          <a:effectLst/>
                        </a:rPr>
                        <a:t>Healthy reefs, seas, and mangrove setting for tourism</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dirty="0">
                          <a:solidFill>
                            <a:schemeClr val="dk1"/>
                          </a:solidFill>
                          <a:effectLst/>
                        </a:rPr>
                        <a:t>Food and livelihood from marine and forest ecosystems</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dirty="0">
                          <a:solidFill>
                            <a:schemeClr val="dk1"/>
                          </a:solidFill>
                          <a:effectLst/>
                        </a:rPr>
                        <a:t>Soil/Land -subsistence agriculture</a:t>
                      </a:r>
                      <a:endParaRPr lang="en-US" sz="12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200" kern="1200" dirty="0">
                          <a:solidFill>
                            <a:schemeClr val="dk1"/>
                          </a:solidFill>
                          <a:effectLst/>
                        </a:rPr>
                        <a:t>Water sources</a:t>
                      </a:r>
                      <a:r>
                        <a:rPr lang="en-US" sz="1200" kern="1200" baseline="0" dirty="0">
                          <a:solidFill>
                            <a:schemeClr val="dk1"/>
                          </a:solidFill>
                          <a:effectLst/>
                        </a:rPr>
                        <a:t> and distribution system are </a:t>
                      </a:r>
                      <a:r>
                        <a:rPr lang="en-US" sz="1200" kern="1200" dirty="0">
                          <a:solidFill>
                            <a:schemeClr val="dk1"/>
                          </a:solidFill>
                          <a:effectLst/>
                        </a:rPr>
                        <a:t>under pressure from urbanization, development and climate change e.g. drought </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200" kern="1200" dirty="0">
                          <a:solidFill>
                            <a:schemeClr val="dk1"/>
                          </a:solidFill>
                          <a:effectLst/>
                        </a:rPr>
                        <a:t>Watershed degradation affecting water quality at the source</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200" kern="1200" dirty="0">
                          <a:solidFill>
                            <a:schemeClr val="dk1"/>
                          </a:solidFill>
                          <a:effectLst/>
                        </a:rPr>
                        <a:t>Coastal waters and Ground Water</a:t>
                      </a:r>
                      <a:r>
                        <a:rPr lang="en-US" sz="1200" kern="1200" baseline="0" dirty="0">
                          <a:solidFill>
                            <a:schemeClr val="dk1"/>
                          </a:solidFill>
                          <a:effectLst/>
                        </a:rPr>
                        <a:t> </a:t>
                      </a:r>
                      <a:r>
                        <a:rPr lang="en-US" sz="1200" kern="1200" dirty="0">
                          <a:solidFill>
                            <a:schemeClr val="dk1"/>
                          </a:solidFill>
                          <a:effectLst/>
                        </a:rPr>
                        <a:t>contamination due to leachate from nearby landfills and poorly maintained wastewater systems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200" kern="1200" dirty="0">
                          <a:solidFill>
                            <a:schemeClr val="dk1"/>
                          </a:solidFill>
                          <a:effectLst/>
                        </a:rPr>
                        <a:t>Saltwater intrusion into fresh water lenses in</a:t>
                      </a:r>
                      <a:r>
                        <a:rPr lang="en-US" sz="1200" kern="1200" baseline="0" dirty="0">
                          <a:solidFill>
                            <a:schemeClr val="dk1"/>
                          </a:solidFill>
                          <a:effectLst/>
                        </a:rPr>
                        <a:t> platform islands</a:t>
                      </a:r>
                      <a:endParaRPr lang="en-US" sz="1200" kern="1200" baseline="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366562560"/>
                  </a:ext>
                </a:extLst>
              </a:tr>
              <a:tr h="912323">
                <a:tc rowSpan="2">
                  <a:txBody>
                    <a:bodyPr/>
                    <a:lstStyle/>
                    <a:p>
                      <a:pPr algn="ctr"/>
                      <a:r>
                        <a:rPr lang="en-US" sz="1600" b="1" dirty="0"/>
                        <a:t>Melanesia</a:t>
                      </a:r>
                    </a:p>
                  </a:txBody>
                  <a:tcPr vert="vert270" anchor="ctr"/>
                </a:tc>
                <a:tc>
                  <a:txBody>
                    <a:bodyPr/>
                    <a:lstStyle/>
                    <a:p>
                      <a:pPr algn="ctr"/>
                      <a:r>
                        <a:rPr lang="en-US" sz="1400" b="1" dirty="0"/>
                        <a:t>Fiji</a:t>
                      </a:r>
                    </a:p>
                    <a:p>
                      <a:pPr algn="ctr"/>
                      <a:endParaRPr lang="en-US" sz="1400" b="1" dirty="0"/>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dirty="0">
                          <a:solidFill>
                            <a:schemeClr val="dk1"/>
                          </a:solidFill>
                          <a:effectLst/>
                        </a:rPr>
                        <a:t>Forest ecosystem (&gt;50%)</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dirty="0">
                          <a:solidFill>
                            <a:schemeClr val="dk1"/>
                          </a:solidFill>
                          <a:effectLst/>
                        </a:rPr>
                        <a:t>Marine ecosystem is consists of estuaries, sea grass, macro-algal assemblages, lagoons, coral reefs</a:t>
                      </a:r>
                      <a:endParaRPr lang="en-US" sz="12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dirty="0">
                          <a:solidFill>
                            <a:schemeClr val="dk1"/>
                          </a:solidFill>
                          <a:effectLst/>
                        </a:rPr>
                        <a:t>Water –</a:t>
                      </a:r>
                      <a:r>
                        <a:rPr lang="en-US" sz="1200" kern="1200" baseline="0" dirty="0">
                          <a:solidFill>
                            <a:schemeClr val="dk1"/>
                          </a:solidFill>
                          <a:effectLst/>
                        </a:rPr>
                        <a:t> reticulated and individual access</a:t>
                      </a:r>
                      <a:endParaRPr lang="en-US" sz="1200" kern="1200" dirty="0">
                        <a:solidFill>
                          <a:schemeClr val="dk1"/>
                        </a:solidFill>
                        <a:effectLst/>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dirty="0">
                          <a:solidFill>
                            <a:schemeClr val="dk1"/>
                          </a:solidFill>
                          <a:effectLst/>
                        </a:rPr>
                        <a:t>Land/soil</a:t>
                      </a:r>
                      <a:r>
                        <a:rPr lang="en-US" sz="1200" kern="1200" baseline="0" dirty="0">
                          <a:solidFill>
                            <a:schemeClr val="dk1"/>
                          </a:solidFill>
                          <a:effectLst/>
                        </a:rPr>
                        <a:t> for sugarcane production</a:t>
                      </a:r>
                      <a:endParaRPr lang="en-US" sz="1200" kern="1200" dirty="0">
                        <a:solidFill>
                          <a:schemeClr val="dk1"/>
                        </a:solidFill>
                        <a:effectLst/>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dirty="0">
                          <a:solidFill>
                            <a:schemeClr val="dk1"/>
                          </a:solidFill>
                          <a:effectLst/>
                        </a:rPr>
                        <a:t>mineral (gold)</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dirty="0">
                          <a:solidFill>
                            <a:schemeClr val="dk1"/>
                          </a:solidFill>
                          <a:effectLst/>
                        </a:rPr>
                        <a:t>Recreation/tourism </a:t>
                      </a:r>
                      <a:endParaRPr lang="en-US" sz="12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baseline="0" dirty="0">
                          <a:solidFill>
                            <a:schemeClr val="dk1"/>
                          </a:solidFill>
                          <a:effectLst/>
                        </a:rPr>
                        <a:t>Deteriorating water quality because of catchment development, forestry, agriculture and growth of urban areas</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baseline="0" dirty="0">
                          <a:solidFill>
                            <a:schemeClr val="dk1"/>
                          </a:solidFill>
                          <a:effectLst/>
                        </a:rPr>
                        <a:t>Mismanaged land practices threatening the ability of catchments to drain resulting to flooding events.</a:t>
                      </a:r>
                      <a:endParaRPr lang="en-US" sz="1200" kern="1200" baseline="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89676061"/>
                  </a:ext>
                </a:extLst>
              </a:tr>
              <a:tr h="1016901">
                <a:tc vMerge="1">
                  <a:txBody>
                    <a:bodyPr/>
                    <a:lstStyle/>
                    <a:p>
                      <a:endParaRPr lang="en-US" dirty="0"/>
                    </a:p>
                  </a:txBody>
                  <a:tcPr/>
                </a:tc>
                <a:tc>
                  <a:txBody>
                    <a:bodyPr/>
                    <a:lstStyle/>
                    <a:p>
                      <a:pPr algn="ctr"/>
                      <a:r>
                        <a:rPr lang="en-US" sz="1400" b="1" dirty="0"/>
                        <a:t>Vanuatu</a:t>
                      </a:r>
                    </a:p>
                    <a:p>
                      <a:pPr algn="ctr"/>
                      <a:endParaRPr lang="en-US" sz="1400" b="1" dirty="0"/>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Mangrove forests, freshwater swamp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lowland rainforests, seasonally dry forests and grasslands, and montane rainforests</a:t>
                      </a:r>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100" kern="1200" dirty="0">
                          <a:solidFill>
                            <a:schemeClr val="dk1"/>
                          </a:solidFill>
                          <a:effectLst/>
                        </a:rPr>
                        <a:t>Tourism/Recreation – one of the stops of cruise ships, top tourist destination</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100" kern="1200" dirty="0">
                          <a:solidFill>
                            <a:schemeClr val="dk1"/>
                          </a:solidFill>
                          <a:effectLst/>
                        </a:rPr>
                        <a:t>Water for households and tourism</a:t>
                      </a:r>
                      <a:r>
                        <a:rPr lang="en-US" sz="1100" kern="1200" baseline="0" dirty="0">
                          <a:solidFill>
                            <a:schemeClr val="dk1"/>
                          </a:solidFill>
                          <a:effectLst/>
                        </a:rPr>
                        <a:t> industry</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100" kern="1200" baseline="0" dirty="0">
                          <a:solidFill>
                            <a:schemeClr val="dk1"/>
                          </a:solidFill>
                          <a:effectLst/>
                        </a:rPr>
                        <a:t>Land/soil – 15% of land for agriculture</a:t>
                      </a:r>
                      <a:endParaRPr lang="en-US" sz="1100" kern="1200" dirty="0">
                        <a:solidFill>
                          <a:schemeClr val="dk1"/>
                        </a:solidFill>
                        <a:effectLst/>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100" kern="1200" dirty="0">
                          <a:solidFill>
                            <a:schemeClr val="dk1"/>
                          </a:solidFill>
                          <a:effectLst/>
                        </a:rPr>
                        <a:t>Fisheries</a:t>
                      </a:r>
                      <a:r>
                        <a:rPr lang="en-US" sz="1100" kern="1200" baseline="0" dirty="0">
                          <a:solidFill>
                            <a:schemeClr val="dk1"/>
                          </a:solidFill>
                          <a:effectLst/>
                        </a:rPr>
                        <a:t> – commercial and subsistence</a:t>
                      </a:r>
                      <a:endPar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100" kern="1200" baseline="0" dirty="0">
                          <a:solidFill>
                            <a:schemeClr val="dk1"/>
                          </a:solidFill>
                          <a:effectLst/>
                        </a:rPr>
                        <a:t>Land ownership issues that impact on water management </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100" kern="1200" baseline="0" dirty="0">
                          <a:solidFill>
                            <a:schemeClr val="dk1"/>
                          </a:solidFill>
                          <a:effectLst/>
                        </a:rPr>
                        <a:t>Decline in GW levels in areas of high population density</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100" kern="1200" baseline="0" dirty="0">
                          <a:solidFill>
                            <a:schemeClr val="dk1"/>
                          </a:solidFill>
                          <a:effectLst/>
                        </a:rPr>
                        <a:t>Unchecked pollution from household sewage as well as industrial and commercial producers of waste affect coastal and marine waters</a:t>
                      </a:r>
                      <a:endParaRPr lang="en-US" sz="1100" kern="1200" baseline="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005093441"/>
                  </a:ext>
                </a:extLst>
              </a:tr>
              <a:tr h="1202972">
                <a:tc rowSpan="2">
                  <a:txBody>
                    <a:bodyPr/>
                    <a:lstStyle/>
                    <a:p>
                      <a:pPr algn="ctr"/>
                      <a:r>
                        <a:rPr lang="en-US" sz="1600" b="1" dirty="0"/>
                        <a:t>Polynesia</a:t>
                      </a:r>
                    </a:p>
                  </a:txBody>
                  <a:tcPr vert="vert270" anchor="ctr"/>
                </a:tc>
                <a:tc>
                  <a:txBody>
                    <a:bodyPr/>
                    <a:lstStyle/>
                    <a:p>
                      <a:pPr algn="ctr"/>
                      <a:r>
                        <a:rPr lang="en-US" sz="1400" b="1" dirty="0"/>
                        <a:t>Samoa</a:t>
                      </a:r>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100" kern="1200" dirty="0">
                          <a:solidFill>
                            <a:schemeClr val="dk1"/>
                          </a:solidFill>
                          <a:effectLst/>
                        </a:rPr>
                        <a:t>Forest ecosystems – rainforest</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100" kern="1200" dirty="0">
                          <a:solidFill>
                            <a:schemeClr val="dk1"/>
                          </a:solidFill>
                          <a:effectLst/>
                        </a:rPr>
                        <a:t>wetland vegetation</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100" kern="1200" dirty="0">
                          <a:solidFill>
                            <a:schemeClr val="dk1"/>
                          </a:solidFill>
                          <a:effectLst/>
                        </a:rPr>
                        <a:t>agricultural ecosystem- taro, bananas, yams, cacao and coconuts</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100" kern="1200" dirty="0">
                          <a:solidFill>
                            <a:schemeClr val="dk1"/>
                          </a:solidFill>
                          <a:effectLst/>
                        </a:rPr>
                        <a:t>coastal and marine ecosystems -large and vulnerable reefs cover</a:t>
                      </a:r>
                      <a:endPar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171450" marR="0" lvl="0" indent="-171450" algn="l" defTabSz="914400" rtl="0" eaLnBrk="1" latinLnBrk="0" hangingPunct="1">
                        <a:lnSpc>
                          <a:spcPct val="107000"/>
                        </a:lnSpc>
                        <a:spcBef>
                          <a:spcPts val="0"/>
                        </a:spcBef>
                        <a:spcAft>
                          <a:spcPts val="0"/>
                        </a:spcAft>
                        <a:buFontTx/>
                        <a:buChar char="-"/>
                      </a:pPr>
                      <a:r>
                        <a:rPr lang="en-US" sz="1100" kern="1200" dirty="0">
                          <a:solidFill>
                            <a:schemeClr val="dk1"/>
                          </a:solidFill>
                          <a:effectLst/>
                        </a:rPr>
                        <a:t>Water for drinking and energy production</a:t>
                      </a:r>
                    </a:p>
                    <a:p>
                      <a:pPr marL="171450" marR="0" lvl="0" indent="-171450" algn="l" defTabSz="914400" rtl="0" eaLnBrk="1" latinLnBrk="0" hangingPunct="1">
                        <a:lnSpc>
                          <a:spcPct val="107000"/>
                        </a:lnSpc>
                        <a:spcBef>
                          <a:spcPts val="0"/>
                        </a:spcBef>
                        <a:spcAft>
                          <a:spcPts val="0"/>
                        </a:spcAft>
                        <a:buFontTx/>
                        <a:buChar char="-"/>
                      </a:pPr>
                      <a:r>
                        <a:rPr lang="en-US" sz="1100" kern="1200" dirty="0">
                          <a:solidFill>
                            <a:schemeClr val="dk1"/>
                          </a:solidFill>
                          <a:effectLst/>
                        </a:rPr>
                        <a:t>Land and soil for agricultural sector – mainly coconut and banana for export and subsistence agriculture</a:t>
                      </a:r>
                    </a:p>
                    <a:p>
                      <a:pPr marL="171450" marR="0" lvl="0" indent="-171450" algn="l" defTabSz="914400" rtl="0" eaLnBrk="1" latinLnBrk="0" hangingPunct="1">
                        <a:lnSpc>
                          <a:spcPct val="107000"/>
                        </a:lnSpc>
                        <a:spcBef>
                          <a:spcPts val="0"/>
                        </a:spcBef>
                        <a:spcAft>
                          <a:spcPts val="0"/>
                        </a:spcAft>
                        <a:buFontTx/>
                        <a:buChar char="-"/>
                      </a:pPr>
                      <a:r>
                        <a:rPr lang="en-US" sz="1100" kern="1200" dirty="0">
                          <a:solidFill>
                            <a:schemeClr val="dk1"/>
                          </a:solidFill>
                          <a:effectLst/>
                        </a:rPr>
                        <a:t>Fisheries for local use and for export</a:t>
                      </a:r>
                    </a:p>
                    <a:p>
                      <a:pPr marL="171450" marR="0" lvl="0" indent="-171450" algn="l" defTabSz="914400" rtl="0" eaLnBrk="1" latinLnBrk="0" hangingPunct="1">
                        <a:lnSpc>
                          <a:spcPct val="107000"/>
                        </a:lnSpc>
                        <a:spcBef>
                          <a:spcPts val="0"/>
                        </a:spcBef>
                        <a:spcAft>
                          <a:spcPts val="0"/>
                        </a:spcAft>
                        <a:buFontTx/>
                        <a:buChar char="-"/>
                      </a:pPr>
                      <a:r>
                        <a:rPr lang="en-US" sz="1100" kern="1200" dirty="0">
                          <a:solidFill>
                            <a:schemeClr val="dk1"/>
                          </a:solidFill>
                          <a:effectLst/>
                        </a:rPr>
                        <a:t>Recreation one-tenth of the country’s GDP</a:t>
                      </a:r>
                      <a:endPar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100" kern="1200" dirty="0">
                          <a:solidFill>
                            <a:schemeClr val="dk1"/>
                          </a:solidFill>
                          <a:effectLst/>
                        </a:rPr>
                        <a:t>Land degradation in the catchments due</a:t>
                      </a:r>
                      <a:r>
                        <a:rPr lang="en-US" sz="1100" kern="1200" baseline="0" dirty="0">
                          <a:solidFill>
                            <a:schemeClr val="dk1"/>
                          </a:solidFill>
                          <a:effectLst/>
                        </a:rPr>
                        <a:t> to land use conversion to urban expansion</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100" kern="1200" dirty="0">
                          <a:solidFill>
                            <a:schemeClr val="dk1"/>
                          </a:solidFill>
                          <a:effectLst/>
                        </a:rPr>
                        <a:t>Expansion</a:t>
                      </a:r>
                      <a:r>
                        <a:rPr lang="en-US" sz="1100" kern="1200" baseline="0" dirty="0">
                          <a:solidFill>
                            <a:schemeClr val="dk1"/>
                          </a:solidFill>
                          <a:effectLst/>
                        </a:rPr>
                        <a:t> of areas for cash crops reduce low flows and increases flash run-off, also is results in perceived increases in erosion, sediment loading and increase nutrient water courses.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100" kern="1200" dirty="0">
                          <a:solidFill>
                            <a:schemeClr val="dk1"/>
                          </a:solidFill>
                          <a:effectLst/>
                        </a:rPr>
                        <a:t>Inadequate wastewater management and SWM</a:t>
                      </a:r>
                      <a:r>
                        <a:rPr lang="en-US" sz="1100" kern="1200" baseline="0" dirty="0">
                          <a:solidFill>
                            <a:schemeClr val="dk1"/>
                          </a:solidFill>
                          <a:effectLst/>
                        </a:rPr>
                        <a:t> </a:t>
                      </a:r>
                      <a:r>
                        <a:rPr lang="en-US" sz="1100" kern="1200" dirty="0">
                          <a:solidFill>
                            <a:schemeClr val="dk1"/>
                          </a:solidFill>
                          <a:effectLst/>
                        </a:rPr>
                        <a:t>lower catchments</a:t>
                      </a:r>
                      <a:endPar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561089710"/>
                  </a:ext>
                </a:extLst>
              </a:tr>
              <a:tr h="897817">
                <a:tc vMerge="1">
                  <a:txBody>
                    <a:bodyPr/>
                    <a:lstStyle/>
                    <a:p>
                      <a:pPr algn="ctr"/>
                      <a:endParaRPr lang="en-US" b="1" dirty="0"/>
                    </a:p>
                  </a:txBody>
                  <a:tcPr/>
                </a:tc>
                <a:tc>
                  <a:txBody>
                    <a:bodyPr/>
                    <a:lstStyle/>
                    <a:p>
                      <a:pPr algn="ctr"/>
                      <a:r>
                        <a:rPr lang="en-US" sz="1400" b="1" dirty="0"/>
                        <a:t>Tuvalu</a:t>
                      </a:r>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dirty="0">
                          <a:solidFill>
                            <a:schemeClr val="dk1"/>
                          </a:solidFill>
                          <a:effectLst/>
                        </a:rPr>
                        <a:t>Coastal ecosystems composed of low-lying islands, coral reef part of atoll formation</a:t>
                      </a:r>
                      <a:endParaRPr lang="en-US" sz="12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Tx/>
                        <a:buChar char="-"/>
                        <a:tabLst/>
                        <a:defRPr/>
                      </a:pPr>
                      <a:r>
                        <a:rPr lang="en-US" sz="1200" kern="1200" dirty="0">
                          <a:solidFill>
                            <a:schemeClr val="dk1"/>
                          </a:solidFill>
                          <a:effectLst/>
                        </a:rPr>
                        <a:t>Fisheries – both for domestic fishing and fishery access license accounts for </a:t>
                      </a:r>
                    </a:p>
                    <a:p>
                      <a:pPr marL="171450" marR="0" lvl="0" indent="-171450" algn="l" defTabSz="914400" rtl="0" eaLnBrk="1" fontAlgn="auto" latinLnBrk="0" hangingPunct="1">
                        <a:lnSpc>
                          <a:spcPct val="107000"/>
                        </a:lnSpc>
                        <a:spcBef>
                          <a:spcPts val="0"/>
                        </a:spcBef>
                        <a:spcAft>
                          <a:spcPts val="0"/>
                        </a:spcAft>
                        <a:buClrTx/>
                        <a:buSzTx/>
                        <a:buFontTx/>
                        <a:buChar char="-"/>
                        <a:tabLst/>
                        <a:defRPr/>
                      </a:pPr>
                      <a:r>
                        <a:rPr lang="en-US" sz="1200" kern="1200" dirty="0">
                          <a:solidFill>
                            <a:schemeClr val="dk1"/>
                          </a:solidFill>
                          <a:effectLst/>
                        </a:rPr>
                        <a:t>Water from rainfall for households</a:t>
                      </a:r>
                      <a:endParaRPr lang="en-US" sz="12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dirty="0">
                          <a:solidFill>
                            <a:schemeClr val="dk1"/>
                          </a:solidFill>
                          <a:effectLst/>
                        </a:rPr>
                        <a:t>Periodic water scarcity due to drought, pollution of groundwater</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dirty="0">
                          <a:solidFill>
                            <a:schemeClr val="dk1"/>
                          </a:solidFill>
                          <a:effectLst/>
                        </a:rPr>
                        <a:t>Urbanization and pollution from households leaves untreated wastewater to seep to groundwater and coastal</a:t>
                      </a:r>
                      <a:r>
                        <a:rPr lang="en-US" sz="1200" kern="1200" baseline="0" dirty="0">
                          <a:solidFill>
                            <a:schemeClr val="dk1"/>
                          </a:solidFill>
                          <a:effectLst/>
                        </a:rPr>
                        <a:t> waters</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baseline="0" dirty="0">
                          <a:solidFill>
                            <a:schemeClr val="dk1"/>
                          </a:solidFill>
                          <a:effectLst/>
                        </a:rPr>
                        <a:t>Decline in subsistence fisheries and soil productivity</a:t>
                      </a:r>
                      <a:endParaRPr lang="en-US" sz="12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436251642"/>
                  </a:ext>
                </a:extLst>
              </a:tr>
            </a:tbl>
          </a:graphicData>
        </a:graphic>
      </p:graphicFrame>
    </p:spTree>
    <p:extLst>
      <p:ext uri="{BB962C8B-B14F-4D97-AF65-F5344CB8AC3E}">
        <p14:creationId xmlns:p14="http://schemas.microsoft.com/office/powerpoint/2010/main" val="1876183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white boat on body of water near green palm trees">
            <a:extLst>
              <a:ext uri="{FF2B5EF4-FFF2-40B4-BE49-F238E27FC236}">
                <a16:creationId xmlns:a16="http://schemas.microsoft.com/office/drawing/2014/main" id="{5D77CD9D-73A7-4BF9-933D-B37A65BF4627}"/>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79EE1C0-CE9C-DC49-B0A1-6BCD02998191}"/>
              </a:ext>
            </a:extLst>
          </p:cNvPr>
          <p:cNvSpPr>
            <a:spLocks noGrp="1"/>
          </p:cNvSpPr>
          <p:nvPr>
            <p:ph type="title"/>
          </p:nvPr>
        </p:nvSpPr>
        <p:spPr>
          <a:xfrm>
            <a:off x="1176867" y="172279"/>
            <a:ext cx="10750090" cy="1113182"/>
          </a:xfrm>
          <a:noFill/>
          <a:ln>
            <a:noFill/>
          </a:ln>
        </p:spPr>
        <p:txBody>
          <a:bodyPr>
            <a:noAutofit/>
          </a:bodyPr>
          <a:lstStyle/>
          <a:p>
            <a:r>
              <a:rPr lang="en-US" sz="3200" b="1" dirty="0">
                <a:solidFill>
                  <a:schemeClr val="accent4"/>
                </a:solidFill>
                <a:latin typeface="Gill Sans MT" panose="020B0502020104020203" pitchFamily="34" charset="77"/>
              </a:rPr>
              <a:t>Highlights of the Givens:  </a:t>
            </a:r>
            <a:r>
              <a:rPr lang="en-US" sz="2800" dirty="0">
                <a:solidFill>
                  <a:schemeClr val="accent4"/>
                </a:solidFill>
                <a:latin typeface="Gill Sans MT" panose="020B0502020104020203" pitchFamily="34" charset="77"/>
              </a:rPr>
              <a:t>Bio-Geophysical and Climatic Features, Dominant Land-Sea Forms, Ecosystems, EGS, and Major Threats </a:t>
            </a:r>
            <a:endParaRPr lang="en-US" sz="3200" dirty="0">
              <a:solidFill>
                <a:schemeClr val="accent4"/>
              </a:solidFill>
              <a:latin typeface="Gill Sans MT" panose="020B0502020104020203" pitchFamily="34" charset="77"/>
            </a:endParaRPr>
          </a:p>
        </p:txBody>
      </p:sp>
      <p:sp>
        <p:nvSpPr>
          <p:cNvPr id="3" name="Content Placeholder 2">
            <a:extLst>
              <a:ext uri="{FF2B5EF4-FFF2-40B4-BE49-F238E27FC236}">
                <a16:creationId xmlns:a16="http://schemas.microsoft.com/office/drawing/2014/main" id="{51AEF8D3-DD3B-8A48-A655-0B533F6648D7}"/>
              </a:ext>
            </a:extLst>
          </p:cNvPr>
          <p:cNvSpPr>
            <a:spLocks noGrp="1"/>
          </p:cNvSpPr>
          <p:nvPr>
            <p:ph idx="1"/>
          </p:nvPr>
        </p:nvSpPr>
        <p:spPr>
          <a:xfrm>
            <a:off x="838199" y="1444487"/>
            <a:ext cx="10836965" cy="5241234"/>
          </a:xfrm>
        </p:spPr>
        <p:txBody>
          <a:bodyPr>
            <a:normAutofit/>
          </a:bodyPr>
          <a:lstStyle/>
          <a:p>
            <a:pPr marL="514350" indent="-514350">
              <a:buFont typeface="+mj-lt"/>
              <a:buAutoNum type="arabicPeriod"/>
            </a:pPr>
            <a:r>
              <a:rPr lang="en-US" b="1" dirty="0">
                <a:latin typeface="Gill Sans MT" panose="020B0502020104020203" pitchFamily="34" charset="77"/>
              </a:rPr>
              <a:t>Dominant land-sea forms for R2R mainstreaming </a:t>
            </a:r>
            <a:r>
              <a:rPr lang="en-US" dirty="0">
                <a:latin typeface="Gill Sans MT" panose="020B0502020104020203" pitchFamily="34" charset="77"/>
              </a:rPr>
              <a:t>– islands, watersheds/catchments, atoll. </a:t>
            </a:r>
          </a:p>
          <a:p>
            <a:pPr marL="514350" indent="-514350">
              <a:buFont typeface="+mj-lt"/>
              <a:buAutoNum type="arabicPeriod"/>
            </a:pPr>
            <a:r>
              <a:rPr lang="en-US" b="1" dirty="0">
                <a:latin typeface="Gill Sans MT" panose="020B0502020104020203" pitchFamily="34" charset="77"/>
              </a:rPr>
              <a:t>Adequate Annual Rainfa</a:t>
            </a:r>
            <a:r>
              <a:rPr lang="en-US" dirty="0">
                <a:latin typeface="Gill Sans MT" panose="020B0502020104020203" pitchFamily="34" charset="77"/>
              </a:rPr>
              <a:t>ll – Relatively high with wet and dry seasons (ranging from 2,500-4,000 mm)</a:t>
            </a:r>
          </a:p>
          <a:p>
            <a:pPr marL="514350" indent="-514350">
              <a:buFont typeface="+mj-lt"/>
              <a:buAutoNum type="arabicPeriod"/>
            </a:pPr>
            <a:r>
              <a:rPr lang="en-US" b="1" dirty="0">
                <a:latin typeface="Gill Sans MT" panose="020B0502020104020203" pitchFamily="34" charset="77"/>
              </a:rPr>
              <a:t>Key Ecosystems </a:t>
            </a:r>
            <a:r>
              <a:rPr lang="en-US" dirty="0">
                <a:latin typeface="Gill Sans MT" panose="020B0502020104020203" pitchFamily="34" charset="77"/>
              </a:rPr>
              <a:t>– Forests (terrestrial, lowland, mangroves), coastal and marine, agriculture, wetlands/lagoons/freshwater swamps </a:t>
            </a:r>
          </a:p>
          <a:p>
            <a:pPr marL="514350" indent="-514350">
              <a:buFont typeface="+mj-lt"/>
              <a:buAutoNum type="arabicPeriod"/>
            </a:pPr>
            <a:r>
              <a:rPr lang="en-US" b="1" dirty="0">
                <a:latin typeface="Gill Sans MT" panose="020B0502020104020203" pitchFamily="34" charset="77"/>
              </a:rPr>
              <a:t>Main Ecosystems Goods and Services (EGS) </a:t>
            </a:r>
            <a:r>
              <a:rPr lang="en-US" dirty="0">
                <a:latin typeface="Gill Sans MT" panose="020B0502020104020203" pitchFamily="34" charset="77"/>
              </a:rPr>
              <a:t>– water, soil, fisheries, unique natural and cultural attractions for recreation, minerals, timber and non-timber</a:t>
            </a:r>
          </a:p>
          <a:p>
            <a:pPr marL="514350" indent="-514350">
              <a:buFont typeface="+mj-lt"/>
              <a:buAutoNum type="arabicPeriod"/>
            </a:pPr>
            <a:r>
              <a:rPr lang="en-US" b="1" dirty="0">
                <a:latin typeface="Gill Sans MT" panose="020B0502020104020203" pitchFamily="34" charset="77"/>
              </a:rPr>
              <a:t>Major threats to ecosystems and EGS </a:t>
            </a:r>
            <a:r>
              <a:rPr lang="en-US" dirty="0">
                <a:latin typeface="Gill Sans MT" panose="020B0502020104020203" pitchFamily="34" charset="77"/>
              </a:rPr>
              <a:t>– degradation and urban expansion in watersheds, mangroves and coastal areas; pollution from off- and on-site communities and urban centers; overfishing in nearshore areas serving subsistence fisher folks, agricultural expansion, declining soil productivity, floods and droughts due to climate change, tenure issues in land and water areas, salt water intrusions in urbanized areas</a:t>
            </a:r>
          </a:p>
        </p:txBody>
      </p:sp>
      <p:grpSp>
        <p:nvGrpSpPr>
          <p:cNvPr id="4" name="Group 3">
            <a:extLst>
              <a:ext uri="{FF2B5EF4-FFF2-40B4-BE49-F238E27FC236}">
                <a16:creationId xmlns:a16="http://schemas.microsoft.com/office/drawing/2014/main" id="{4104AE4A-E108-4C9D-9C60-E4DAEAEE898B}"/>
              </a:ext>
            </a:extLst>
          </p:cNvPr>
          <p:cNvGrpSpPr/>
          <p:nvPr/>
        </p:nvGrpSpPr>
        <p:grpSpPr>
          <a:xfrm>
            <a:off x="351504" y="173741"/>
            <a:ext cx="5744496" cy="772886"/>
            <a:chOff x="767442" y="587417"/>
            <a:chExt cx="5744496" cy="772886"/>
          </a:xfrm>
        </p:grpSpPr>
        <p:sp>
          <p:nvSpPr>
            <p:cNvPr id="5" name="Oval 4">
              <a:extLst>
                <a:ext uri="{FF2B5EF4-FFF2-40B4-BE49-F238E27FC236}">
                  <a16:creationId xmlns:a16="http://schemas.microsoft.com/office/drawing/2014/main" id="{B9175947-52EE-41ED-9F9B-B2BC1A025D02}"/>
                </a:ext>
              </a:extLst>
            </p:cNvPr>
            <p:cNvSpPr/>
            <p:nvPr/>
          </p:nvSpPr>
          <p:spPr>
            <a:xfrm>
              <a:off x="767442" y="587417"/>
              <a:ext cx="772886" cy="772886"/>
            </a:xfrm>
            <a:prstGeom prst="ellipse">
              <a:avLst/>
            </a:prstGeom>
            <a:noFill/>
            <a:ln w="19050">
              <a:solidFill>
                <a:srgbClr val="A9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cxnSp>
          <p:nvCxnSpPr>
            <p:cNvPr id="7" name="Straight Connector 6">
              <a:extLst>
                <a:ext uri="{FF2B5EF4-FFF2-40B4-BE49-F238E27FC236}">
                  <a16:creationId xmlns:a16="http://schemas.microsoft.com/office/drawing/2014/main" id="{F03D795B-A8CB-4670-A455-527D49643C26}"/>
                </a:ext>
              </a:extLst>
            </p:cNvPr>
            <p:cNvCxnSpPr>
              <a:cxnSpLocks/>
            </p:cNvCxnSpPr>
            <p:nvPr/>
          </p:nvCxnSpPr>
          <p:spPr>
            <a:xfrm>
              <a:off x="1404459" y="1256016"/>
              <a:ext cx="5107479" cy="0"/>
            </a:xfrm>
            <a:prstGeom prst="line">
              <a:avLst/>
            </a:prstGeom>
            <a:ln w="19050">
              <a:solidFill>
                <a:srgbClr val="A95E00"/>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D5082ABA-40FE-42FE-BB4C-3316C6955D29}"/>
              </a:ext>
            </a:extLst>
          </p:cNvPr>
          <p:cNvSpPr txBox="1"/>
          <p:nvPr/>
        </p:nvSpPr>
        <p:spPr>
          <a:xfrm>
            <a:off x="4927600" y="6466253"/>
            <a:ext cx="6747564" cy="230832"/>
          </a:xfrm>
          <a:prstGeom prst="rect">
            <a:avLst/>
          </a:prstGeom>
          <a:noFill/>
        </p:spPr>
        <p:txBody>
          <a:bodyPr wrap="square">
            <a:spAutoFit/>
          </a:bodyPr>
          <a:lstStyle/>
          <a:p>
            <a:pPr algn="r"/>
            <a:r>
              <a:rPr lang="en-PH" sz="900" b="0" i="0" u="none" strike="noStrike" dirty="0">
                <a:effectLst/>
                <a:latin typeface="-apple-system"/>
              </a:rPr>
              <a:t>Image Credits: Photo by Sébastien Jermer of unsplash.com; </a:t>
            </a:r>
            <a:r>
              <a:rPr lang="en-US" sz="900" b="0" i="0" dirty="0">
                <a:solidFill>
                  <a:srgbClr val="333333"/>
                </a:solidFill>
                <a:effectLst/>
                <a:latin typeface="Medium-65"/>
              </a:rPr>
              <a:t>Image Credit: Search User icon b</a:t>
            </a:r>
            <a:r>
              <a:rPr lang="en-US" sz="900" b="0" i="0" dirty="0">
                <a:solidFill>
                  <a:srgbClr val="6D6D6D"/>
                </a:solidFill>
                <a:effectLst/>
                <a:latin typeface="Medium-65"/>
              </a:rPr>
              <a:t>y </a:t>
            </a:r>
            <a:r>
              <a:rPr lang="en-US" sz="900" b="0" i="0" u="none" strike="noStrike" dirty="0">
                <a:solidFill>
                  <a:srgbClr val="6D6D6D"/>
                </a:solidFill>
                <a:effectLst/>
                <a:latin typeface="Medium-65"/>
              </a:rPr>
              <a:t>visual language</a:t>
            </a:r>
            <a:r>
              <a:rPr lang="en-US" sz="900" b="0" i="0" dirty="0">
                <a:solidFill>
                  <a:srgbClr val="6D6D6D"/>
                </a:solidFill>
                <a:effectLst/>
                <a:latin typeface="Medium-65"/>
              </a:rPr>
              <a:t>, BD  from the Noun Project.</a:t>
            </a:r>
          </a:p>
        </p:txBody>
      </p:sp>
      <p:pic>
        <p:nvPicPr>
          <p:cNvPr id="13" name="Picture 12">
            <a:extLst>
              <a:ext uri="{FF2B5EF4-FFF2-40B4-BE49-F238E27FC236}">
                <a16:creationId xmlns:a16="http://schemas.microsoft.com/office/drawing/2014/main" id="{09BA83A3-FB36-4192-8615-9F6850263836}"/>
              </a:ext>
            </a:extLst>
          </p:cNvPr>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l="10952" b="13492"/>
          <a:stretch/>
        </p:blipFill>
        <p:spPr>
          <a:xfrm flipH="1">
            <a:off x="378512" y="248129"/>
            <a:ext cx="644643" cy="626256"/>
          </a:xfrm>
          <a:prstGeom prst="rect">
            <a:avLst/>
          </a:prstGeom>
        </p:spPr>
      </p:pic>
    </p:spTree>
    <p:extLst>
      <p:ext uri="{BB962C8B-B14F-4D97-AF65-F5344CB8AC3E}">
        <p14:creationId xmlns:p14="http://schemas.microsoft.com/office/powerpoint/2010/main" val="2331387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D3A55-E0B6-4FE2-A037-9E7FCD8E6347}"/>
              </a:ext>
            </a:extLst>
          </p:cNvPr>
          <p:cNvSpPr>
            <a:spLocks noGrp="1"/>
          </p:cNvSpPr>
          <p:nvPr>
            <p:ph type="title"/>
          </p:nvPr>
        </p:nvSpPr>
        <p:spPr>
          <a:xfrm>
            <a:off x="1363941" y="196511"/>
            <a:ext cx="5563067" cy="1183566"/>
          </a:xfrm>
          <a:noFill/>
        </p:spPr>
        <p:txBody>
          <a:bodyPr>
            <a:normAutofit/>
          </a:bodyPr>
          <a:lstStyle/>
          <a:p>
            <a:r>
              <a:rPr lang="en-PH" sz="3200" b="1" dirty="0">
                <a:latin typeface="Gill Sans MT" panose="020B0502020104020203" pitchFamily="34" charset="0"/>
              </a:rPr>
              <a:t>Consultancy Objectives</a:t>
            </a:r>
          </a:p>
        </p:txBody>
      </p:sp>
      <p:sp>
        <p:nvSpPr>
          <p:cNvPr id="3" name="Content Placeholder 2">
            <a:extLst>
              <a:ext uri="{FF2B5EF4-FFF2-40B4-BE49-F238E27FC236}">
                <a16:creationId xmlns:a16="http://schemas.microsoft.com/office/drawing/2014/main" id="{A41A5DFA-7CC3-4B3C-9819-CCE2281701D4}"/>
              </a:ext>
            </a:extLst>
          </p:cNvPr>
          <p:cNvSpPr>
            <a:spLocks noGrp="1"/>
          </p:cNvSpPr>
          <p:nvPr>
            <p:ph idx="1"/>
          </p:nvPr>
        </p:nvSpPr>
        <p:spPr>
          <a:xfrm>
            <a:off x="1050132" y="1633276"/>
            <a:ext cx="4762802" cy="2838843"/>
          </a:xfrm>
        </p:spPr>
        <p:txBody>
          <a:bodyPr>
            <a:noAutofit/>
          </a:bodyPr>
          <a:lstStyle/>
          <a:p>
            <a:pPr marL="514350" indent="-514350">
              <a:buFont typeface="+mj-lt"/>
              <a:buAutoNum type="arabicPeriod"/>
            </a:pPr>
            <a:r>
              <a:rPr lang="en-GB" dirty="0">
                <a:latin typeface="Calibri" panose="020F0502020204030204" pitchFamily="34" charset="0"/>
                <a:cs typeface="Calibri" panose="020F0502020204030204" pitchFamily="34" charset="0"/>
              </a:rPr>
              <a:t>Document the various national and regional (Pacific Region) sustainable development planning processes, strategic frameworks and related activities, and determine avenues or entry points for effective national R2R mainstreaming; and</a:t>
            </a:r>
          </a:p>
          <a:p>
            <a:pPr marL="514350" indent="-514350">
              <a:buFont typeface="+mj-lt"/>
              <a:buAutoNum type="arabicPeriod"/>
            </a:pPr>
            <a:r>
              <a:rPr lang="en-GB" dirty="0">
                <a:latin typeface="Calibri" panose="020F0502020204030204" pitchFamily="34" charset="0"/>
                <a:cs typeface="Calibri" panose="020F0502020204030204" pitchFamily="34" charset="0"/>
              </a:rPr>
              <a:t>Develop a simple guide for mainstreaming R2R in the Pacific Region to be presented at the Regional Investment Planning Forum.</a:t>
            </a:r>
            <a:endParaRPr lang="en-PH"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3A785BA-D119-4FB3-93F0-E560119AABBB}"/>
              </a:ext>
            </a:extLst>
          </p:cNvPr>
          <p:cNvSpPr txBox="1"/>
          <p:nvPr/>
        </p:nvSpPr>
        <p:spPr>
          <a:xfrm>
            <a:off x="1657626" y="6303308"/>
            <a:ext cx="9809797" cy="253916"/>
          </a:xfrm>
          <a:prstGeom prst="rect">
            <a:avLst/>
          </a:prstGeom>
          <a:noFill/>
        </p:spPr>
        <p:txBody>
          <a:bodyPr wrap="square">
            <a:spAutoFit/>
          </a:bodyPr>
          <a:lstStyle/>
          <a:p>
            <a:r>
              <a:rPr lang="en-PH" sz="1050" b="0" i="0" dirty="0">
                <a:solidFill>
                  <a:srgbClr val="333333"/>
                </a:solidFill>
                <a:effectLst/>
                <a:latin typeface="Calibri" panose="020F0502020204030204" pitchFamily="34" charset="0"/>
                <a:cs typeface="Calibri" panose="020F0502020204030204" pitchFamily="34" charset="0"/>
              </a:rPr>
              <a:t>Image Credits: </a:t>
            </a:r>
            <a:r>
              <a:rPr lang="en-US" sz="1050" b="0" i="0" dirty="0">
                <a:solidFill>
                  <a:srgbClr val="333333"/>
                </a:solidFill>
                <a:effectLst/>
                <a:latin typeface="Calibri" panose="020F0502020204030204" pitchFamily="34" charset="0"/>
                <a:cs typeface="Calibri" panose="020F0502020204030204" pitchFamily="34" charset="0"/>
              </a:rPr>
              <a:t>Target by Nikita Kozin from the Noun Project</a:t>
            </a:r>
            <a:r>
              <a:rPr lang="en-PH" sz="1050" b="0" i="0" u="none" strike="noStrike" dirty="0">
                <a:solidFill>
                  <a:srgbClr val="6D6D6D"/>
                </a:solidFill>
                <a:effectLst/>
                <a:latin typeface="Calibri" panose="020F0502020204030204" pitchFamily="34" charset="0"/>
                <a:cs typeface="Calibri" panose="020F0502020204030204" pitchFamily="34" charset="0"/>
              </a:rPr>
              <a:t>; </a:t>
            </a:r>
            <a:r>
              <a:rPr lang="en-PH" sz="1050" b="0" i="0" dirty="0">
                <a:solidFill>
                  <a:srgbClr val="333333"/>
                </a:solidFill>
                <a:effectLst/>
                <a:latin typeface="Calibri" panose="020F0502020204030204" pitchFamily="34" charset="0"/>
                <a:cs typeface="Calibri" panose="020F0502020204030204" pitchFamily="34" charset="0"/>
              </a:rPr>
              <a:t>Map </a:t>
            </a:r>
            <a:r>
              <a:rPr lang="en-PH" sz="1050" dirty="0">
                <a:solidFill>
                  <a:srgbClr val="333333"/>
                </a:solidFill>
                <a:latin typeface="Calibri" panose="020F0502020204030204" pitchFamily="34" charset="0"/>
                <a:cs typeface="Calibri" panose="020F0502020204030204" pitchFamily="34" charset="0"/>
              </a:rPr>
              <a:t>from </a:t>
            </a:r>
            <a:r>
              <a:rPr lang="en-PH" sz="1050" dirty="0">
                <a:latin typeface="Calibri" panose="020F0502020204030204" pitchFamily="34" charset="0"/>
                <a:cs typeface="Calibri" panose="020F0502020204030204" pitchFamily="34" charset="0"/>
              </a:rPr>
              <a:t>Pacific Ridge to Reef Website. https://www.pacific-r2r.org/ </a:t>
            </a:r>
            <a:r>
              <a:rPr lang="en-PH" sz="1050" b="0" i="0" dirty="0">
                <a:solidFill>
                  <a:srgbClr val="6D6D6D"/>
                </a:solidFill>
                <a:effectLst/>
                <a:latin typeface="Calibri" panose="020F0502020204030204" pitchFamily="34" charset="0"/>
                <a:cs typeface="Calibri" panose="020F0502020204030204" pitchFamily="34" charset="0"/>
              </a:rPr>
              <a:t> </a:t>
            </a:r>
          </a:p>
        </p:txBody>
      </p:sp>
      <p:pic>
        <p:nvPicPr>
          <p:cNvPr id="8" name="Picture 7">
            <a:extLst>
              <a:ext uri="{FF2B5EF4-FFF2-40B4-BE49-F238E27FC236}">
                <a16:creationId xmlns:a16="http://schemas.microsoft.com/office/drawing/2014/main" id="{C7ECF2C7-ADAE-4C02-AD9D-C0939471EF53}"/>
              </a:ext>
            </a:extLst>
          </p:cNvPr>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r="2382" b="15167"/>
          <a:stretch/>
        </p:blipFill>
        <p:spPr>
          <a:xfrm>
            <a:off x="-1470015" y="1566838"/>
            <a:ext cx="1361933" cy="1183566"/>
          </a:xfrm>
          <a:prstGeom prst="rect">
            <a:avLst/>
          </a:prstGeom>
        </p:spPr>
      </p:pic>
      <p:grpSp>
        <p:nvGrpSpPr>
          <p:cNvPr id="24" name="Group 23">
            <a:extLst>
              <a:ext uri="{FF2B5EF4-FFF2-40B4-BE49-F238E27FC236}">
                <a16:creationId xmlns:a16="http://schemas.microsoft.com/office/drawing/2014/main" id="{43C0CE36-5DCD-49D2-8CC4-50C8B093C153}"/>
              </a:ext>
            </a:extLst>
          </p:cNvPr>
          <p:cNvGrpSpPr/>
          <p:nvPr/>
        </p:nvGrpSpPr>
        <p:grpSpPr>
          <a:xfrm>
            <a:off x="-1709333" y="3079448"/>
            <a:ext cx="1709333" cy="1526326"/>
            <a:chOff x="1874125" y="3425619"/>
            <a:chExt cx="1709333" cy="1526326"/>
          </a:xfrm>
        </p:grpSpPr>
        <p:pic>
          <p:nvPicPr>
            <p:cNvPr id="10" name="Picture 9">
              <a:extLst>
                <a:ext uri="{FF2B5EF4-FFF2-40B4-BE49-F238E27FC236}">
                  <a16:creationId xmlns:a16="http://schemas.microsoft.com/office/drawing/2014/main" id="{7A755849-F296-41D3-971B-2193C46524EF}"/>
                </a:ext>
              </a:extLst>
            </p:cNvPr>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2382" b="12833"/>
            <a:stretch/>
          </p:blipFill>
          <p:spPr>
            <a:xfrm>
              <a:off x="1874125" y="3425619"/>
              <a:ext cx="1709333" cy="1526326"/>
            </a:xfrm>
            <a:prstGeom prst="rect">
              <a:avLst/>
            </a:prstGeom>
          </p:spPr>
        </p:pic>
        <p:sp>
          <p:nvSpPr>
            <p:cNvPr id="13" name="Rectangle 12">
              <a:extLst>
                <a:ext uri="{FF2B5EF4-FFF2-40B4-BE49-F238E27FC236}">
                  <a16:creationId xmlns:a16="http://schemas.microsoft.com/office/drawing/2014/main" id="{9744FEA6-5C6B-4AED-A4F2-0408E4793259}"/>
                </a:ext>
              </a:extLst>
            </p:cNvPr>
            <p:cNvSpPr/>
            <p:nvPr/>
          </p:nvSpPr>
          <p:spPr>
            <a:xfrm>
              <a:off x="2368772" y="3604438"/>
              <a:ext cx="764705" cy="8694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900" dirty="0"/>
            </a:p>
          </p:txBody>
        </p:sp>
        <p:pic>
          <p:nvPicPr>
            <p:cNvPr id="12" name="Picture 11">
              <a:extLst>
                <a:ext uri="{FF2B5EF4-FFF2-40B4-BE49-F238E27FC236}">
                  <a16:creationId xmlns:a16="http://schemas.microsoft.com/office/drawing/2014/main" id="{E74FA721-0080-49F1-A918-BD18F272893C}"/>
                </a:ext>
              </a:extLst>
            </p:cNvPr>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4801" t="-3480" r="2382" b="12833"/>
            <a:stretch/>
          </p:blipFill>
          <p:spPr>
            <a:xfrm>
              <a:off x="2404342" y="3674920"/>
              <a:ext cx="693564" cy="677347"/>
            </a:xfrm>
            <a:prstGeom prst="rect">
              <a:avLst/>
            </a:prstGeom>
          </p:spPr>
        </p:pic>
        <p:sp>
          <p:nvSpPr>
            <p:cNvPr id="14" name="TextBox 13">
              <a:extLst>
                <a:ext uri="{FF2B5EF4-FFF2-40B4-BE49-F238E27FC236}">
                  <a16:creationId xmlns:a16="http://schemas.microsoft.com/office/drawing/2014/main" id="{F39EACB6-DFAC-437C-A5B9-D6265E1C70CD}"/>
                </a:ext>
              </a:extLst>
            </p:cNvPr>
            <p:cNvSpPr txBox="1"/>
            <p:nvPr/>
          </p:nvSpPr>
          <p:spPr>
            <a:xfrm>
              <a:off x="2461224" y="3898161"/>
              <a:ext cx="117461" cy="307777"/>
            </a:xfrm>
            <a:prstGeom prst="rect">
              <a:avLst/>
            </a:prstGeom>
            <a:noFill/>
          </p:spPr>
          <p:txBody>
            <a:bodyPr wrap="square" rtlCol="0">
              <a:spAutoFit/>
            </a:bodyPr>
            <a:lstStyle/>
            <a:p>
              <a:r>
                <a:rPr lang="en-PH" sz="1400" b="1" dirty="0">
                  <a:solidFill>
                    <a:schemeClr val="bg1"/>
                  </a:solidFill>
                </a:rPr>
                <a:t>R</a:t>
              </a:r>
            </a:p>
          </p:txBody>
        </p:sp>
        <p:sp>
          <p:nvSpPr>
            <p:cNvPr id="15" name="TextBox 14">
              <a:extLst>
                <a:ext uri="{FF2B5EF4-FFF2-40B4-BE49-F238E27FC236}">
                  <a16:creationId xmlns:a16="http://schemas.microsoft.com/office/drawing/2014/main" id="{01490F9E-1456-42DC-968C-7C39417F5022}"/>
                </a:ext>
              </a:extLst>
            </p:cNvPr>
            <p:cNvSpPr txBox="1"/>
            <p:nvPr/>
          </p:nvSpPr>
          <p:spPr>
            <a:xfrm>
              <a:off x="2803215" y="3799931"/>
              <a:ext cx="117461" cy="307777"/>
            </a:xfrm>
            <a:prstGeom prst="rect">
              <a:avLst/>
            </a:prstGeom>
            <a:noFill/>
          </p:spPr>
          <p:txBody>
            <a:bodyPr wrap="square" rtlCol="0">
              <a:spAutoFit/>
            </a:bodyPr>
            <a:lstStyle/>
            <a:p>
              <a:r>
                <a:rPr lang="en-PH" sz="1400" b="1" dirty="0">
                  <a:solidFill>
                    <a:schemeClr val="bg1"/>
                  </a:solidFill>
                </a:rPr>
                <a:t>R</a:t>
              </a:r>
            </a:p>
          </p:txBody>
        </p:sp>
        <p:sp>
          <p:nvSpPr>
            <p:cNvPr id="17" name="TextBox 16">
              <a:extLst>
                <a:ext uri="{FF2B5EF4-FFF2-40B4-BE49-F238E27FC236}">
                  <a16:creationId xmlns:a16="http://schemas.microsoft.com/office/drawing/2014/main" id="{D7CC0037-6FF4-4ED1-9DAE-8CFC84A5961C}"/>
                </a:ext>
              </a:extLst>
            </p:cNvPr>
            <p:cNvSpPr txBox="1"/>
            <p:nvPr/>
          </p:nvSpPr>
          <p:spPr>
            <a:xfrm>
              <a:off x="2632219" y="3614443"/>
              <a:ext cx="117461" cy="307777"/>
            </a:xfrm>
            <a:prstGeom prst="rect">
              <a:avLst/>
            </a:prstGeom>
            <a:noFill/>
          </p:spPr>
          <p:txBody>
            <a:bodyPr wrap="square" rtlCol="0">
              <a:spAutoFit/>
            </a:bodyPr>
            <a:lstStyle/>
            <a:p>
              <a:r>
                <a:rPr lang="en-PH" sz="1400" b="1" dirty="0">
                  <a:solidFill>
                    <a:schemeClr val="bg1"/>
                  </a:solidFill>
                </a:rPr>
                <a:t>2</a:t>
              </a:r>
            </a:p>
          </p:txBody>
        </p:sp>
        <p:grpSp>
          <p:nvGrpSpPr>
            <p:cNvPr id="22" name="Group 21">
              <a:extLst>
                <a:ext uri="{FF2B5EF4-FFF2-40B4-BE49-F238E27FC236}">
                  <a16:creationId xmlns:a16="http://schemas.microsoft.com/office/drawing/2014/main" id="{329A199A-4EFF-47B2-A2A4-E711F6925232}"/>
                </a:ext>
              </a:extLst>
            </p:cNvPr>
            <p:cNvGrpSpPr/>
            <p:nvPr/>
          </p:nvGrpSpPr>
          <p:grpSpPr>
            <a:xfrm>
              <a:off x="2402898" y="3712167"/>
              <a:ext cx="693564" cy="561070"/>
              <a:chOff x="10921287" y="-4775271"/>
              <a:chExt cx="2716360" cy="2197445"/>
            </a:xfrm>
          </p:grpSpPr>
          <p:sp>
            <p:nvSpPr>
              <p:cNvPr id="18" name="Rectangle 17">
                <a:extLst>
                  <a:ext uri="{FF2B5EF4-FFF2-40B4-BE49-F238E27FC236}">
                    <a16:creationId xmlns:a16="http://schemas.microsoft.com/office/drawing/2014/main" id="{B721AC24-FF93-45D3-B98B-0FCED8DEFCB2}"/>
                  </a:ext>
                </a:extLst>
              </p:cNvPr>
              <p:cNvSpPr/>
              <p:nvPr/>
            </p:nvSpPr>
            <p:spPr>
              <a:xfrm>
                <a:off x="10921287" y="-3975675"/>
                <a:ext cx="1067672" cy="1397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900" dirty="0"/>
              </a:p>
            </p:txBody>
          </p:sp>
          <p:sp>
            <p:nvSpPr>
              <p:cNvPr id="19" name="Rectangle 18">
                <a:extLst>
                  <a:ext uri="{FF2B5EF4-FFF2-40B4-BE49-F238E27FC236}">
                    <a16:creationId xmlns:a16="http://schemas.microsoft.com/office/drawing/2014/main" id="{42193E16-3AD5-4779-8F12-C29590CD1A6E}"/>
                  </a:ext>
                </a:extLst>
              </p:cNvPr>
              <p:cNvSpPr/>
              <p:nvPr/>
            </p:nvSpPr>
            <p:spPr>
              <a:xfrm>
                <a:off x="12569975" y="-4186769"/>
                <a:ext cx="1067672" cy="1397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900" dirty="0"/>
              </a:p>
            </p:txBody>
          </p:sp>
          <p:sp>
            <p:nvSpPr>
              <p:cNvPr id="21" name="Oval 20">
                <a:extLst>
                  <a:ext uri="{FF2B5EF4-FFF2-40B4-BE49-F238E27FC236}">
                    <a16:creationId xmlns:a16="http://schemas.microsoft.com/office/drawing/2014/main" id="{A49C1962-70EE-4A09-AB62-D3185050C054}"/>
                  </a:ext>
                </a:extLst>
              </p:cNvPr>
              <p:cNvSpPr/>
              <p:nvPr/>
            </p:nvSpPr>
            <p:spPr>
              <a:xfrm>
                <a:off x="11988959" y="-4775271"/>
                <a:ext cx="525136" cy="52513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900" dirty="0"/>
              </a:p>
            </p:txBody>
          </p:sp>
        </p:grpSp>
      </p:grpSp>
      <p:pic>
        <p:nvPicPr>
          <p:cNvPr id="30" name="Picture 29">
            <a:extLst>
              <a:ext uri="{FF2B5EF4-FFF2-40B4-BE49-F238E27FC236}">
                <a16:creationId xmlns:a16="http://schemas.microsoft.com/office/drawing/2014/main" id="{6009B04C-A086-4895-B6B5-AA5E7246869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3366" t="34000" r="44500" b="8000"/>
          <a:stretch/>
        </p:blipFill>
        <p:spPr>
          <a:xfrm>
            <a:off x="6346040" y="915240"/>
            <a:ext cx="5204508" cy="4379081"/>
          </a:xfrm>
          <a:prstGeom prst="rect">
            <a:avLst/>
          </a:prstGeom>
          <a:ln w="19050">
            <a:solidFill>
              <a:schemeClr val="accent2"/>
            </a:solidFill>
          </a:ln>
        </p:spPr>
      </p:pic>
      <p:grpSp>
        <p:nvGrpSpPr>
          <p:cNvPr id="31" name="Group 30">
            <a:extLst>
              <a:ext uri="{FF2B5EF4-FFF2-40B4-BE49-F238E27FC236}">
                <a16:creationId xmlns:a16="http://schemas.microsoft.com/office/drawing/2014/main" id="{2AF36A70-18C1-42D5-B19C-D9136D5EC23A}"/>
              </a:ext>
            </a:extLst>
          </p:cNvPr>
          <p:cNvGrpSpPr/>
          <p:nvPr/>
        </p:nvGrpSpPr>
        <p:grpSpPr>
          <a:xfrm>
            <a:off x="6424010" y="1938819"/>
            <a:ext cx="597262" cy="887576"/>
            <a:chOff x="1977151" y="1875831"/>
            <a:chExt cx="731520" cy="808526"/>
          </a:xfrm>
        </p:grpSpPr>
        <p:pic>
          <p:nvPicPr>
            <p:cNvPr id="32" name="Picture 31">
              <a:extLst>
                <a:ext uri="{FF2B5EF4-FFF2-40B4-BE49-F238E27FC236}">
                  <a16:creationId xmlns:a16="http://schemas.microsoft.com/office/drawing/2014/main" id="{CC129B05-1590-4273-8A15-DA4D4C3BD9E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2963" b="56204" l="4115" r="9740">
                          <a14:foregroundMark x1="6667" y1="49815" x2="6667" y2="49815"/>
                          <a14:foregroundMark x1="6354" y1="50463" x2="6354" y2="50463"/>
                          <a14:foregroundMark x1="7240" y1="49815" x2="7240" y2="49815"/>
                          <a14:foregroundMark x1="7344" y1="50463" x2="7344" y2="50463"/>
                          <a14:foregroundMark x1="6979" y1="50463" x2="6979" y2="50463"/>
                          <a14:foregroundMark x1="6771" y1="49630" x2="6771" y2="49630"/>
                          <a14:foregroundMark x1="6302" y1="49630" x2="6302" y2="49630"/>
                          <a14:foregroundMark x1="7500" y1="49630" x2="7500" y2="49630"/>
                          <a14:foregroundMark x1="6458" y1="49630" x2="6458" y2="49630"/>
                        </a14:backgroundRemoval>
                      </a14:imgEffect>
                    </a14:imgLayer>
                  </a14:imgProps>
                </a:ext>
              </a:extLst>
            </a:blip>
            <a:srcRect l="4250" t="43766" r="89750" b="44444"/>
            <a:stretch/>
          </p:blipFill>
          <p:spPr>
            <a:xfrm>
              <a:off x="1977151" y="1875831"/>
              <a:ext cx="731520" cy="808526"/>
            </a:xfrm>
            <a:prstGeom prst="rect">
              <a:avLst/>
            </a:prstGeom>
          </p:spPr>
        </p:pic>
        <p:sp>
          <p:nvSpPr>
            <p:cNvPr id="33" name="TextBox 32">
              <a:extLst>
                <a:ext uri="{FF2B5EF4-FFF2-40B4-BE49-F238E27FC236}">
                  <a16:creationId xmlns:a16="http://schemas.microsoft.com/office/drawing/2014/main" id="{4A0AE6D7-5C04-44DB-9544-598621AFC8AC}"/>
                </a:ext>
              </a:extLst>
            </p:cNvPr>
            <p:cNvSpPr txBox="1"/>
            <p:nvPr/>
          </p:nvSpPr>
          <p:spPr>
            <a:xfrm>
              <a:off x="2105370" y="2213822"/>
              <a:ext cx="424930" cy="168219"/>
            </a:xfrm>
            <a:prstGeom prst="rect">
              <a:avLst/>
            </a:prstGeom>
            <a:solidFill>
              <a:schemeClr val="bg1"/>
            </a:solidFill>
          </p:spPr>
          <p:txBody>
            <a:bodyPr wrap="square" lIns="0" tIns="0" rIns="0" bIns="0" rtlCol="0">
              <a:spAutoFit/>
            </a:bodyPr>
            <a:lstStyle/>
            <a:p>
              <a:pPr algn="ctr"/>
              <a:r>
                <a:rPr lang="en-PH" sz="1200" b="1" dirty="0"/>
                <a:t>PW</a:t>
              </a:r>
            </a:p>
          </p:txBody>
        </p:sp>
      </p:grpSp>
      <p:grpSp>
        <p:nvGrpSpPr>
          <p:cNvPr id="34" name="Group 33">
            <a:extLst>
              <a:ext uri="{FF2B5EF4-FFF2-40B4-BE49-F238E27FC236}">
                <a16:creationId xmlns:a16="http://schemas.microsoft.com/office/drawing/2014/main" id="{048D0A71-67BE-4D6E-BCCD-D66C30290CCD}"/>
              </a:ext>
            </a:extLst>
          </p:cNvPr>
          <p:cNvGrpSpPr/>
          <p:nvPr/>
        </p:nvGrpSpPr>
        <p:grpSpPr>
          <a:xfrm>
            <a:off x="6736065" y="1686473"/>
            <a:ext cx="1953545" cy="1406406"/>
            <a:chOff x="2342911" y="1645959"/>
            <a:chExt cx="2392680" cy="1281148"/>
          </a:xfrm>
        </p:grpSpPr>
        <p:pic>
          <p:nvPicPr>
            <p:cNvPr id="35" name="Picture 34">
              <a:extLst>
                <a:ext uri="{FF2B5EF4-FFF2-40B4-BE49-F238E27FC236}">
                  <a16:creationId xmlns:a16="http://schemas.microsoft.com/office/drawing/2014/main" id="{2E224768-83B6-43AE-A709-AB9FCAAAEFE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2315" b="59444" l="7552" r="26823"/>
                      </a14:imgEffect>
                    </a14:imgLayer>
                  </a14:imgProps>
                </a:ext>
              </a:extLst>
            </a:blip>
            <a:srcRect l="7171" t="40533" r="73204" b="40786"/>
            <a:stretch/>
          </p:blipFill>
          <p:spPr>
            <a:xfrm>
              <a:off x="2342911" y="1645959"/>
              <a:ext cx="2392680" cy="1281148"/>
            </a:xfrm>
            <a:prstGeom prst="rect">
              <a:avLst/>
            </a:prstGeom>
          </p:spPr>
        </p:pic>
        <p:sp>
          <p:nvSpPr>
            <p:cNvPr id="36" name="TextBox 35">
              <a:extLst>
                <a:ext uri="{FF2B5EF4-FFF2-40B4-BE49-F238E27FC236}">
                  <a16:creationId xmlns:a16="http://schemas.microsoft.com/office/drawing/2014/main" id="{24D24F85-8BC3-40C9-A992-65B7747830F9}"/>
                </a:ext>
              </a:extLst>
            </p:cNvPr>
            <p:cNvSpPr txBox="1"/>
            <p:nvPr/>
          </p:nvSpPr>
          <p:spPr>
            <a:xfrm>
              <a:off x="3284183" y="2121489"/>
              <a:ext cx="255068" cy="184666"/>
            </a:xfrm>
            <a:prstGeom prst="rect">
              <a:avLst/>
            </a:prstGeom>
            <a:solidFill>
              <a:schemeClr val="bg1"/>
            </a:solidFill>
          </p:spPr>
          <p:txBody>
            <a:bodyPr wrap="square" lIns="0" tIns="0" rIns="0" bIns="0" rtlCol="0">
              <a:spAutoFit/>
            </a:bodyPr>
            <a:lstStyle/>
            <a:p>
              <a:pPr algn="ctr"/>
              <a:r>
                <a:rPr lang="en-PH" sz="1200" b="1" dirty="0"/>
                <a:t>FM</a:t>
              </a:r>
            </a:p>
          </p:txBody>
        </p:sp>
      </p:grpSp>
      <p:grpSp>
        <p:nvGrpSpPr>
          <p:cNvPr id="37" name="Group 36">
            <a:extLst>
              <a:ext uri="{FF2B5EF4-FFF2-40B4-BE49-F238E27FC236}">
                <a16:creationId xmlns:a16="http://schemas.microsoft.com/office/drawing/2014/main" id="{37DB27F9-C1D5-4F3D-A982-5D4280389AA2}"/>
              </a:ext>
            </a:extLst>
          </p:cNvPr>
          <p:cNvGrpSpPr/>
          <p:nvPr/>
        </p:nvGrpSpPr>
        <p:grpSpPr>
          <a:xfrm>
            <a:off x="8973341" y="3089149"/>
            <a:ext cx="776441" cy="963649"/>
            <a:chOff x="5076293" y="2917125"/>
            <a:chExt cx="950976" cy="877824"/>
          </a:xfrm>
        </p:grpSpPr>
        <p:pic>
          <p:nvPicPr>
            <p:cNvPr id="38" name="Picture 37">
              <a:extLst>
                <a:ext uri="{FF2B5EF4-FFF2-40B4-BE49-F238E27FC236}">
                  <a16:creationId xmlns:a16="http://schemas.microsoft.com/office/drawing/2014/main" id="{DFB3A26C-C4BD-4DE7-9BE4-C4380ACBDAF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60278" b="71759" l="30365" r="37760">
                          <a14:foregroundMark x1="33646" y1="64167" x2="33646" y2="64167"/>
                          <a14:foregroundMark x1="34115" y1="64630" x2="34115" y2="64630"/>
                        </a14:backgroundRemoval>
                      </a14:imgEffect>
                    </a14:imgLayer>
                  </a14:imgProps>
                </a:ext>
              </a:extLst>
            </a:blip>
            <a:srcRect l="29625" t="59067" r="62575" b="28133"/>
            <a:stretch/>
          </p:blipFill>
          <p:spPr>
            <a:xfrm>
              <a:off x="5076293" y="2917125"/>
              <a:ext cx="950976" cy="877824"/>
            </a:xfrm>
            <a:prstGeom prst="rect">
              <a:avLst/>
            </a:prstGeom>
          </p:spPr>
        </p:pic>
        <p:sp>
          <p:nvSpPr>
            <p:cNvPr id="39" name="TextBox 38">
              <a:extLst>
                <a:ext uri="{FF2B5EF4-FFF2-40B4-BE49-F238E27FC236}">
                  <a16:creationId xmlns:a16="http://schemas.microsoft.com/office/drawing/2014/main" id="{7862B257-654D-47D6-8220-C527A8D3504C}"/>
                </a:ext>
              </a:extLst>
            </p:cNvPr>
            <p:cNvSpPr txBox="1"/>
            <p:nvPr/>
          </p:nvSpPr>
          <p:spPr>
            <a:xfrm>
              <a:off x="5455883" y="3182783"/>
              <a:ext cx="255068" cy="184666"/>
            </a:xfrm>
            <a:prstGeom prst="rect">
              <a:avLst/>
            </a:prstGeom>
            <a:solidFill>
              <a:schemeClr val="bg1"/>
            </a:solidFill>
          </p:spPr>
          <p:txBody>
            <a:bodyPr wrap="square" lIns="0" tIns="0" rIns="0" bIns="0" rtlCol="0">
              <a:spAutoFit/>
            </a:bodyPr>
            <a:lstStyle/>
            <a:p>
              <a:pPr algn="ctr"/>
              <a:r>
                <a:rPr lang="en-PH" sz="1200" b="1" dirty="0"/>
                <a:t>TV</a:t>
              </a:r>
            </a:p>
          </p:txBody>
        </p:sp>
      </p:grpSp>
      <p:grpSp>
        <p:nvGrpSpPr>
          <p:cNvPr id="40" name="Group 39">
            <a:extLst>
              <a:ext uri="{FF2B5EF4-FFF2-40B4-BE49-F238E27FC236}">
                <a16:creationId xmlns:a16="http://schemas.microsoft.com/office/drawing/2014/main" id="{C4AAD73A-88CB-4BA9-863A-F28FC205140A}"/>
              </a:ext>
            </a:extLst>
          </p:cNvPr>
          <p:cNvGrpSpPr/>
          <p:nvPr/>
        </p:nvGrpSpPr>
        <p:grpSpPr>
          <a:xfrm>
            <a:off x="9807247" y="3658129"/>
            <a:ext cx="343424" cy="632395"/>
            <a:chOff x="6052248" y="3429000"/>
            <a:chExt cx="420624" cy="576072"/>
          </a:xfrm>
        </p:grpSpPr>
        <p:grpSp>
          <p:nvGrpSpPr>
            <p:cNvPr id="41" name="Group 40">
              <a:extLst>
                <a:ext uri="{FF2B5EF4-FFF2-40B4-BE49-F238E27FC236}">
                  <a16:creationId xmlns:a16="http://schemas.microsoft.com/office/drawing/2014/main" id="{D6882217-26FC-4F64-8E17-DE3C08AA6333}"/>
                </a:ext>
              </a:extLst>
            </p:cNvPr>
            <p:cNvGrpSpPr/>
            <p:nvPr/>
          </p:nvGrpSpPr>
          <p:grpSpPr>
            <a:xfrm>
              <a:off x="6052248" y="3429000"/>
              <a:ext cx="420624" cy="576072"/>
              <a:chOff x="6052248" y="3429000"/>
              <a:chExt cx="420624" cy="576072"/>
            </a:xfrm>
          </p:grpSpPr>
          <p:pic>
            <p:nvPicPr>
              <p:cNvPr id="43" name="Picture 42">
                <a:extLst>
                  <a:ext uri="{FF2B5EF4-FFF2-40B4-BE49-F238E27FC236}">
                    <a16:creationId xmlns:a16="http://schemas.microsoft.com/office/drawing/2014/main" id="{4B7D7424-C0C5-4031-85BC-571975D01F94}"/>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71204" b="78148" l="38177" r="41042">
                            <a14:foregroundMark x1="39740" y1="75093" x2="39740" y2="75093"/>
                            <a14:foregroundMark x1="39323" y1="75000" x2="39323" y2="75000"/>
                            <a14:foregroundMark x1="38958" y1="75185" x2="38958" y2="75185"/>
                            <a14:foregroundMark x1="39896" y1="74630" x2="39896" y2="74630"/>
                          </a14:backgroundRemoval>
                        </a14:imgEffect>
                      </a14:imgLayer>
                    </a14:imgProps>
                  </a:ext>
                </a:extLst>
              </a:blip>
              <a:srcRect l="37875" t="70400" r="58675" b="21200"/>
              <a:stretch/>
            </p:blipFill>
            <p:spPr>
              <a:xfrm>
                <a:off x="6052248" y="3429000"/>
                <a:ext cx="420624" cy="576072"/>
              </a:xfrm>
              <a:prstGeom prst="rect">
                <a:avLst/>
              </a:prstGeom>
            </p:spPr>
          </p:pic>
          <p:sp>
            <p:nvSpPr>
              <p:cNvPr id="44" name="Freeform: Shape 43">
                <a:extLst>
                  <a:ext uri="{FF2B5EF4-FFF2-40B4-BE49-F238E27FC236}">
                    <a16:creationId xmlns:a16="http://schemas.microsoft.com/office/drawing/2014/main" id="{34892DDC-8954-4A91-B944-0F2466CBA0AC}"/>
                  </a:ext>
                </a:extLst>
              </p:cNvPr>
              <p:cNvSpPr/>
              <p:nvPr/>
            </p:nvSpPr>
            <p:spPr>
              <a:xfrm>
                <a:off x="6147527" y="3661162"/>
                <a:ext cx="197248" cy="167470"/>
              </a:xfrm>
              <a:custGeom>
                <a:avLst/>
                <a:gdLst>
                  <a:gd name="connsiteX0" fmla="*/ 6580 w 197248"/>
                  <a:gd name="connsiteY0" fmla="*/ 124936 h 167470"/>
                  <a:gd name="connsiteX1" fmla="*/ 107026 w 197248"/>
                  <a:gd name="connsiteY1" fmla="*/ 159572 h 167470"/>
                  <a:gd name="connsiteX2" fmla="*/ 162444 w 197248"/>
                  <a:gd name="connsiteY2" fmla="*/ 159572 h 167470"/>
                  <a:gd name="connsiteX3" fmla="*/ 197080 w 197248"/>
                  <a:gd name="connsiteY3" fmla="*/ 72981 h 167470"/>
                  <a:gd name="connsiteX4" fmla="*/ 148589 w 197248"/>
                  <a:gd name="connsiteY4" fmla="*/ 24490 h 167470"/>
                  <a:gd name="connsiteX5" fmla="*/ 51607 w 197248"/>
                  <a:gd name="connsiteY5" fmla="*/ 245 h 167470"/>
                  <a:gd name="connsiteX6" fmla="*/ 13507 w 197248"/>
                  <a:gd name="connsiteY6" fmla="*/ 38345 h 167470"/>
                  <a:gd name="connsiteX7" fmla="*/ 6580 w 197248"/>
                  <a:gd name="connsiteY7" fmla="*/ 124936 h 16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48" h="167470">
                    <a:moveTo>
                      <a:pt x="6580" y="124936"/>
                    </a:moveTo>
                    <a:cubicBezTo>
                      <a:pt x="22167" y="145141"/>
                      <a:pt x="81049" y="153799"/>
                      <a:pt x="107026" y="159572"/>
                    </a:cubicBezTo>
                    <a:cubicBezTo>
                      <a:pt x="133003" y="165345"/>
                      <a:pt x="147435" y="174004"/>
                      <a:pt x="162444" y="159572"/>
                    </a:cubicBezTo>
                    <a:cubicBezTo>
                      <a:pt x="177453" y="145140"/>
                      <a:pt x="199389" y="95495"/>
                      <a:pt x="197080" y="72981"/>
                    </a:cubicBezTo>
                    <a:cubicBezTo>
                      <a:pt x="194771" y="50467"/>
                      <a:pt x="172834" y="36613"/>
                      <a:pt x="148589" y="24490"/>
                    </a:cubicBezTo>
                    <a:cubicBezTo>
                      <a:pt x="124344" y="12367"/>
                      <a:pt x="74121" y="-2064"/>
                      <a:pt x="51607" y="245"/>
                    </a:cubicBezTo>
                    <a:cubicBezTo>
                      <a:pt x="29093" y="2554"/>
                      <a:pt x="19857" y="22759"/>
                      <a:pt x="13507" y="38345"/>
                    </a:cubicBezTo>
                    <a:cubicBezTo>
                      <a:pt x="7157" y="53931"/>
                      <a:pt x="-9007" y="104731"/>
                      <a:pt x="6580" y="12493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grpSp>
        <p:sp>
          <p:nvSpPr>
            <p:cNvPr id="42" name="TextBox 41">
              <a:extLst>
                <a:ext uri="{FF2B5EF4-FFF2-40B4-BE49-F238E27FC236}">
                  <a16:creationId xmlns:a16="http://schemas.microsoft.com/office/drawing/2014/main" id="{2B760229-2516-483B-9474-EDF43685EE6B}"/>
                </a:ext>
              </a:extLst>
            </p:cNvPr>
            <p:cNvSpPr txBox="1"/>
            <p:nvPr/>
          </p:nvSpPr>
          <p:spPr>
            <a:xfrm>
              <a:off x="6108568" y="3660731"/>
              <a:ext cx="255068" cy="168219"/>
            </a:xfrm>
            <a:prstGeom prst="rect">
              <a:avLst/>
            </a:prstGeom>
            <a:noFill/>
          </p:spPr>
          <p:txBody>
            <a:bodyPr wrap="square" lIns="0" tIns="0" rIns="0" bIns="0" rtlCol="0">
              <a:spAutoFit/>
            </a:bodyPr>
            <a:lstStyle/>
            <a:p>
              <a:pPr algn="ctr"/>
              <a:r>
                <a:rPr lang="en-PH" sz="1200" b="1" spc="-150" dirty="0"/>
                <a:t>WS</a:t>
              </a:r>
            </a:p>
          </p:txBody>
        </p:sp>
      </p:grpSp>
      <p:grpSp>
        <p:nvGrpSpPr>
          <p:cNvPr id="45" name="Group 44">
            <a:extLst>
              <a:ext uri="{FF2B5EF4-FFF2-40B4-BE49-F238E27FC236}">
                <a16:creationId xmlns:a16="http://schemas.microsoft.com/office/drawing/2014/main" id="{731101EB-111D-4FA3-8534-9070ECB4A1C0}"/>
              </a:ext>
            </a:extLst>
          </p:cNvPr>
          <p:cNvGrpSpPr/>
          <p:nvPr/>
        </p:nvGrpSpPr>
        <p:grpSpPr>
          <a:xfrm>
            <a:off x="9057079" y="3629704"/>
            <a:ext cx="721692" cy="1438781"/>
            <a:chOff x="5182046" y="3416122"/>
            <a:chExt cx="883920" cy="1310640"/>
          </a:xfrm>
        </p:grpSpPr>
        <p:pic>
          <p:nvPicPr>
            <p:cNvPr id="46" name="Picture 45">
              <a:extLst>
                <a:ext uri="{FF2B5EF4-FFF2-40B4-BE49-F238E27FC236}">
                  <a16:creationId xmlns:a16="http://schemas.microsoft.com/office/drawing/2014/main" id="{C27E9890-05A6-41C7-8E5C-49D20E215B06}"/>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66204" b="84907" l="30521" r="37500">
                          <a14:foregroundMark x1="33333" y1="76019" x2="33333" y2="76019"/>
                          <a14:foregroundMark x1="33385" y1="75741" x2="33385" y2="75741"/>
                          <a14:foregroundMark x1="33958" y1="75833" x2="33958" y2="75833"/>
                          <a14:foregroundMark x1="33802" y1="76574" x2="33802" y2="76574"/>
                          <a14:foregroundMark x1="33281" y1="76481" x2="33281" y2="76481"/>
                          <a14:foregroundMark x1="33490" y1="76111" x2="33490" y2="76111"/>
                          <a14:foregroundMark x1="33906" y1="76481" x2="33906" y2="76481"/>
                        </a14:backgroundRemoval>
                      </a14:imgEffect>
                    </a14:imgLayer>
                  </a14:imgProps>
                </a:ext>
              </a:extLst>
            </a:blip>
            <a:srcRect l="30500" t="66222" r="62250" b="14667"/>
            <a:stretch/>
          </p:blipFill>
          <p:spPr>
            <a:xfrm>
              <a:off x="5182046" y="3416122"/>
              <a:ext cx="883920" cy="1310640"/>
            </a:xfrm>
            <a:prstGeom prst="rect">
              <a:avLst/>
            </a:prstGeom>
          </p:spPr>
        </p:pic>
        <p:sp>
          <p:nvSpPr>
            <p:cNvPr id="47" name="TextBox 46">
              <a:extLst>
                <a:ext uri="{FF2B5EF4-FFF2-40B4-BE49-F238E27FC236}">
                  <a16:creationId xmlns:a16="http://schemas.microsoft.com/office/drawing/2014/main" id="{0BBB9AF1-E1F7-49BE-95DF-474B1DC08C8B}"/>
                </a:ext>
              </a:extLst>
            </p:cNvPr>
            <p:cNvSpPr txBox="1"/>
            <p:nvPr/>
          </p:nvSpPr>
          <p:spPr>
            <a:xfrm>
              <a:off x="5455883" y="4013108"/>
              <a:ext cx="255068" cy="184666"/>
            </a:xfrm>
            <a:prstGeom prst="rect">
              <a:avLst/>
            </a:prstGeom>
            <a:solidFill>
              <a:schemeClr val="bg1"/>
            </a:solidFill>
          </p:spPr>
          <p:txBody>
            <a:bodyPr wrap="square" lIns="0" tIns="0" rIns="0" bIns="0" rtlCol="0">
              <a:spAutoFit/>
            </a:bodyPr>
            <a:lstStyle/>
            <a:p>
              <a:pPr algn="ctr"/>
              <a:r>
                <a:rPr lang="en-PH" sz="1200" b="1" dirty="0"/>
                <a:t>FJ</a:t>
              </a:r>
            </a:p>
          </p:txBody>
        </p:sp>
      </p:grpSp>
      <p:grpSp>
        <p:nvGrpSpPr>
          <p:cNvPr id="48" name="Group 47">
            <a:extLst>
              <a:ext uri="{FF2B5EF4-FFF2-40B4-BE49-F238E27FC236}">
                <a16:creationId xmlns:a16="http://schemas.microsoft.com/office/drawing/2014/main" id="{98B68492-2222-495D-B7DB-4DF13672858C}"/>
              </a:ext>
            </a:extLst>
          </p:cNvPr>
          <p:cNvGrpSpPr/>
          <p:nvPr/>
        </p:nvGrpSpPr>
        <p:grpSpPr>
          <a:xfrm>
            <a:off x="8481801" y="3870677"/>
            <a:ext cx="694317" cy="937122"/>
            <a:chOff x="4476164" y="3616186"/>
            <a:chExt cx="850392" cy="853660"/>
          </a:xfrm>
        </p:grpSpPr>
        <p:pic>
          <p:nvPicPr>
            <p:cNvPr id="49" name="Picture 48">
              <a:extLst>
                <a:ext uri="{FF2B5EF4-FFF2-40B4-BE49-F238E27FC236}">
                  <a16:creationId xmlns:a16="http://schemas.microsoft.com/office/drawing/2014/main" id="{C6794E75-8F63-4404-A536-0F7FF74E7F38}"/>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352" b="80741" l="22188" r="31563">
                          <a14:foregroundMark x1="25573" y1="70185" x2="25573" y2="70185"/>
                          <a14:foregroundMark x1="25313" y1="70741" x2="25313" y2="70741"/>
                          <a14:foregroundMark x1="25156" y1="71296" x2="25156" y2="71296"/>
                          <a14:foregroundMark x1="25156" y1="71389" x2="25156" y2="71389"/>
                          <a14:foregroundMark x1="27604" y1="74259" x2="27604" y2="74259"/>
                          <a14:foregroundMark x1="28125" y1="74167" x2="28125" y2="74167"/>
                          <a14:foregroundMark x1="25885" y1="69907" x2="25885" y2="69907"/>
                          <a14:foregroundMark x1="26406" y1="69722" x2="26406" y2="69722"/>
                          <a14:foregroundMark x1="26406" y1="69722" x2="26875" y2="69907"/>
                          <a14:foregroundMark x1="26927" y1="69907" x2="26927" y2="69907"/>
                          <a14:foregroundMark x1="28229" y1="74722" x2="28229" y2="74722"/>
                          <a14:foregroundMark x1="28125" y1="74630" x2="28125" y2="74630"/>
                          <a14:foregroundMark x1="28177" y1="74722" x2="28177" y2="74722"/>
                          <a14:foregroundMark x1="27708" y1="74630" x2="27708" y2="74630"/>
                          <a14:foregroundMark x1="27708" y1="74815" x2="27708" y2="74815"/>
                          <a14:foregroundMark x1="27604" y1="74444" x2="27604" y2="74444"/>
                          <a14:foregroundMark x1="27500" y1="74074" x2="27500" y2="74074"/>
                          <a14:foregroundMark x1="27917" y1="73981" x2="27917" y2="73981"/>
                          <a14:foregroundMark x1="28125" y1="73981" x2="28125" y2="73981"/>
                          <a14:foregroundMark x1="28333" y1="74722" x2="28333" y2="74722"/>
                          <a14:foregroundMark x1="28490" y1="73981" x2="28490" y2="73981"/>
                          <a14:foregroundMark x1="27604" y1="74074" x2="27604" y2="74074"/>
                          <a14:foregroundMark x1="27708" y1="73889" x2="27708" y2="73889"/>
                          <a14:foregroundMark x1="27552" y1="73796" x2="27552" y2="73796"/>
                          <a14:foregroundMark x1="23594" y1="78981" x2="23594" y2="78981"/>
                          <a14:foregroundMark x1="22188" y1="79259" x2="22188" y2="79259"/>
                        </a14:backgroundRemoval>
                      </a14:imgEffect>
                    </a14:imgLayer>
                  </a14:imgProps>
                </a:ext>
              </a:extLst>
            </a:blip>
            <a:srcRect l="24675" t="69286" r="68350" b="18266"/>
            <a:stretch/>
          </p:blipFill>
          <p:spPr>
            <a:xfrm>
              <a:off x="4476164" y="3616186"/>
              <a:ext cx="850392" cy="853660"/>
            </a:xfrm>
            <a:prstGeom prst="rect">
              <a:avLst/>
            </a:prstGeom>
          </p:spPr>
        </p:pic>
        <p:sp>
          <p:nvSpPr>
            <p:cNvPr id="50" name="TextBox 49">
              <a:extLst>
                <a:ext uri="{FF2B5EF4-FFF2-40B4-BE49-F238E27FC236}">
                  <a16:creationId xmlns:a16="http://schemas.microsoft.com/office/drawing/2014/main" id="{54373381-62AA-4558-A940-977D6E695E93}"/>
                </a:ext>
              </a:extLst>
            </p:cNvPr>
            <p:cNvSpPr txBox="1"/>
            <p:nvPr/>
          </p:nvSpPr>
          <p:spPr>
            <a:xfrm>
              <a:off x="4751288" y="3912739"/>
              <a:ext cx="255068" cy="184666"/>
            </a:xfrm>
            <a:prstGeom prst="rect">
              <a:avLst/>
            </a:prstGeom>
            <a:solidFill>
              <a:schemeClr val="bg1"/>
            </a:solidFill>
          </p:spPr>
          <p:txBody>
            <a:bodyPr wrap="square" lIns="0" tIns="0" rIns="0" bIns="0" rtlCol="0">
              <a:spAutoFit/>
            </a:bodyPr>
            <a:lstStyle/>
            <a:p>
              <a:pPr algn="ctr"/>
              <a:r>
                <a:rPr lang="en-PH" sz="1200" b="1" dirty="0"/>
                <a:t>VU</a:t>
              </a:r>
            </a:p>
          </p:txBody>
        </p:sp>
      </p:grpSp>
      <p:pic>
        <p:nvPicPr>
          <p:cNvPr id="52" name="Picture 51">
            <a:extLst>
              <a:ext uri="{FF2B5EF4-FFF2-40B4-BE49-F238E27FC236}">
                <a16:creationId xmlns:a16="http://schemas.microsoft.com/office/drawing/2014/main" id="{CB50D554-64D5-42C6-B88D-620820DB551D}"/>
              </a:ext>
            </a:extLst>
          </p:cNvPr>
          <p:cNvPicPr>
            <a:picLocks noChangeAspect="1"/>
          </p:cNvPicPr>
          <p:nvPr/>
        </p:nvPicPr>
        <p:blipFill>
          <a:blip r:embed="rId20"/>
          <a:stretch>
            <a:fillRect/>
          </a:stretch>
        </p:blipFill>
        <p:spPr>
          <a:xfrm>
            <a:off x="9743173" y="1014059"/>
            <a:ext cx="1601978" cy="911245"/>
          </a:xfrm>
          <a:prstGeom prst="rect">
            <a:avLst/>
          </a:prstGeom>
        </p:spPr>
      </p:pic>
      <p:sp>
        <p:nvSpPr>
          <p:cNvPr id="53" name="Title 1">
            <a:extLst>
              <a:ext uri="{FF2B5EF4-FFF2-40B4-BE49-F238E27FC236}">
                <a16:creationId xmlns:a16="http://schemas.microsoft.com/office/drawing/2014/main" id="{B08F881D-D732-4F80-B955-8CF1FF1B0FAC}"/>
              </a:ext>
            </a:extLst>
          </p:cNvPr>
          <p:cNvSpPr txBox="1">
            <a:spLocks/>
          </p:cNvSpPr>
          <p:nvPr/>
        </p:nvSpPr>
        <p:spPr>
          <a:xfrm>
            <a:off x="6549212" y="297557"/>
            <a:ext cx="4520541" cy="624568"/>
          </a:xfrm>
          <a:prstGeom prst="rect">
            <a:avLst/>
          </a:prstGeom>
          <a:noFill/>
        </p:spPr>
        <p:txBody>
          <a:bodyPr vert="horz" lIns="91440" tIns="45720" rIns="91440" bIns="45720" rtlCol="0" anchor="b">
            <a:no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algn="ctr"/>
            <a:r>
              <a:rPr lang="en-PH" sz="2800" b="1" dirty="0">
                <a:solidFill>
                  <a:schemeClr val="accent2"/>
                </a:solidFill>
                <a:latin typeface="Calibri" panose="020F0502020204030204" pitchFamily="34" charset="0"/>
                <a:cs typeface="Calibri" panose="020F0502020204030204" pitchFamily="34" charset="0"/>
              </a:rPr>
              <a:t>6 Target Case Study Sites</a:t>
            </a:r>
          </a:p>
        </p:txBody>
      </p:sp>
      <p:sp>
        <p:nvSpPr>
          <p:cNvPr id="54" name="Content Placeholder 2">
            <a:extLst>
              <a:ext uri="{FF2B5EF4-FFF2-40B4-BE49-F238E27FC236}">
                <a16:creationId xmlns:a16="http://schemas.microsoft.com/office/drawing/2014/main" id="{177BE09E-D5A4-4095-B48F-4E3A4EC39D20}"/>
              </a:ext>
            </a:extLst>
          </p:cNvPr>
          <p:cNvSpPr txBox="1">
            <a:spLocks/>
          </p:cNvSpPr>
          <p:nvPr/>
        </p:nvSpPr>
        <p:spPr>
          <a:xfrm>
            <a:off x="6294153" y="5388601"/>
            <a:ext cx="5308282" cy="589237"/>
          </a:xfrm>
          <a:prstGeom prst="rect">
            <a:avLst/>
          </a:prstGeom>
          <a:ln>
            <a:noFill/>
          </a:ln>
        </p:spPr>
        <p:txBody>
          <a:bodyPr vert="horz" lIns="91440" tIns="45720" rIns="91440" bIns="45720" rtlCol="0">
            <a:normAutofit fontScale="92500" lnSpcReduction="10000"/>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accent2"/>
                </a:solidFill>
                <a:latin typeface="Gill Sans MT" panose="020B0502020104020203" pitchFamily="34" charset="0"/>
                <a:ea typeface="Calibri" panose="020F0502020204030204" pitchFamily="34" charset="0"/>
              </a:rPr>
              <a:t>FSM and Palau </a:t>
            </a:r>
            <a:r>
              <a:rPr lang="en-US" dirty="0">
                <a:solidFill>
                  <a:schemeClr val="accent2"/>
                </a:solidFill>
                <a:latin typeface="Gill Sans MT" panose="020B0502020104020203" pitchFamily="34" charset="0"/>
                <a:ea typeface="Calibri" panose="020F0502020204030204" pitchFamily="34" charset="0"/>
              </a:rPr>
              <a:t>(Micronesia), </a:t>
            </a:r>
            <a:r>
              <a:rPr lang="en-US" b="1" dirty="0">
                <a:solidFill>
                  <a:schemeClr val="accent2"/>
                </a:solidFill>
                <a:latin typeface="Gill Sans MT" panose="020B0502020104020203" pitchFamily="34" charset="0"/>
                <a:ea typeface="Calibri" panose="020F0502020204030204" pitchFamily="34" charset="0"/>
              </a:rPr>
              <a:t>Fiji and Vanuatu </a:t>
            </a:r>
            <a:r>
              <a:rPr lang="en-US" dirty="0">
                <a:solidFill>
                  <a:schemeClr val="accent2"/>
                </a:solidFill>
                <a:latin typeface="Gill Sans MT" panose="020B0502020104020203" pitchFamily="34" charset="0"/>
                <a:ea typeface="Calibri" panose="020F0502020204030204" pitchFamily="34" charset="0"/>
              </a:rPr>
              <a:t>(Melanesia); and </a:t>
            </a:r>
            <a:r>
              <a:rPr lang="en-US" b="1" dirty="0">
                <a:solidFill>
                  <a:schemeClr val="accent2"/>
                </a:solidFill>
                <a:latin typeface="Gill Sans MT" panose="020B0502020104020203" pitchFamily="34" charset="0"/>
                <a:ea typeface="Calibri" panose="020F0502020204030204" pitchFamily="34" charset="0"/>
              </a:rPr>
              <a:t>Samoa and Tuvalu </a:t>
            </a:r>
            <a:r>
              <a:rPr lang="en-US" dirty="0">
                <a:solidFill>
                  <a:schemeClr val="accent2"/>
                </a:solidFill>
                <a:latin typeface="Gill Sans MT" panose="020B0502020104020203" pitchFamily="34" charset="0"/>
                <a:ea typeface="Calibri" panose="020F0502020204030204" pitchFamily="34" charset="0"/>
              </a:rPr>
              <a:t>(Polynesia)</a:t>
            </a:r>
            <a:endParaRPr lang="en-PH" dirty="0">
              <a:solidFill>
                <a:schemeClr val="accent2"/>
              </a:solidFill>
              <a:latin typeface="Gill Sans MT" panose="020B0502020104020203" pitchFamily="34" charset="0"/>
            </a:endParaRPr>
          </a:p>
        </p:txBody>
      </p:sp>
      <p:grpSp>
        <p:nvGrpSpPr>
          <p:cNvPr id="59" name="Group 58">
            <a:extLst>
              <a:ext uri="{FF2B5EF4-FFF2-40B4-BE49-F238E27FC236}">
                <a16:creationId xmlns:a16="http://schemas.microsoft.com/office/drawing/2014/main" id="{511CB5F5-72EA-4E83-9990-1B4966894956}"/>
              </a:ext>
            </a:extLst>
          </p:cNvPr>
          <p:cNvGrpSpPr/>
          <p:nvPr/>
        </p:nvGrpSpPr>
        <p:grpSpPr>
          <a:xfrm>
            <a:off x="617218" y="660667"/>
            <a:ext cx="5328093" cy="772886"/>
            <a:chOff x="597694" y="694955"/>
            <a:chExt cx="5328093" cy="772886"/>
          </a:xfrm>
        </p:grpSpPr>
        <p:grpSp>
          <p:nvGrpSpPr>
            <p:cNvPr id="25" name="Group 24">
              <a:extLst>
                <a:ext uri="{FF2B5EF4-FFF2-40B4-BE49-F238E27FC236}">
                  <a16:creationId xmlns:a16="http://schemas.microsoft.com/office/drawing/2014/main" id="{1D9DF61C-92EB-4327-9406-D27DAB8A14CB}"/>
                </a:ext>
              </a:extLst>
            </p:cNvPr>
            <p:cNvGrpSpPr/>
            <p:nvPr/>
          </p:nvGrpSpPr>
          <p:grpSpPr>
            <a:xfrm>
              <a:off x="597694" y="694955"/>
              <a:ext cx="5328093" cy="772886"/>
              <a:chOff x="767442" y="587417"/>
              <a:chExt cx="5328093" cy="772886"/>
            </a:xfrm>
          </p:grpSpPr>
          <p:sp>
            <p:nvSpPr>
              <p:cNvPr id="26" name="Oval 25">
                <a:extLst>
                  <a:ext uri="{FF2B5EF4-FFF2-40B4-BE49-F238E27FC236}">
                    <a16:creationId xmlns:a16="http://schemas.microsoft.com/office/drawing/2014/main" id="{6864A83B-2F33-4A45-8BDC-D6013937DA9F}"/>
                  </a:ext>
                </a:extLst>
              </p:cNvPr>
              <p:cNvSpPr/>
              <p:nvPr/>
            </p:nvSpPr>
            <p:spPr>
              <a:xfrm>
                <a:off x="767442" y="587417"/>
                <a:ext cx="772886" cy="772886"/>
              </a:xfrm>
              <a:prstGeom prst="ellipse">
                <a:avLst/>
              </a:prstGeom>
              <a:noFill/>
              <a:ln w="19050">
                <a:solidFill>
                  <a:srgbClr val="68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cxnSp>
            <p:nvCxnSpPr>
              <p:cNvPr id="28" name="Straight Connector 27">
                <a:extLst>
                  <a:ext uri="{FF2B5EF4-FFF2-40B4-BE49-F238E27FC236}">
                    <a16:creationId xmlns:a16="http://schemas.microsoft.com/office/drawing/2014/main" id="{A0296AF7-5997-41EA-A0A0-5ABA83475740}"/>
                  </a:ext>
                </a:extLst>
              </p:cNvPr>
              <p:cNvCxnSpPr>
                <a:cxnSpLocks/>
              </p:cNvCxnSpPr>
              <p:nvPr/>
            </p:nvCxnSpPr>
            <p:spPr>
              <a:xfrm>
                <a:off x="1404459" y="1256016"/>
                <a:ext cx="4691076" cy="0"/>
              </a:xfrm>
              <a:prstGeom prst="line">
                <a:avLst/>
              </a:prstGeom>
              <a:ln w="19050">
                <a:solidFill>
                  <a:srgbClr val="687F00"/>
                </a:solidFill>
              </a:ln>
            </p:spPr>
            <p:style>
              <a:lnRef idx="1">
                <a:schemeClr val="accent1"/>
              </a:lnRef>
              <a:fillRef idx="0">
                <a:schemeClr val="accent1"/>
              </a:fillRef>
              <a:effectRef idx="0">
                <a:schemeClr val="accent1"/>
              </a:effectRef>
              <a:fontRef idx="minor">
                <a:schemeClr val="tx1"/>
              </a:fontRef>
            </p:style>
          </p:cxnSp>
        </p:grpSp>
        <p:pic>
          <p:nvPicPr>
            <p:cNvPr id="58" name="Picture 57">
              <a:extLst>
                <a:ext uri="{FF2B5EF4-FFF2-40B4-BE49-F238E27FC236}">
                  <a16:creationId xmlns:a16="http://schemas.microsoft.com/office/drawing/2014/main" id="{D55369EF-38C9-48BE-898D-5D8919B39594}"/>
                </a:ext>
              </a:extLst>
            </p:cNvPr>
            <p:cNvPicPr>
              <a:picLocks noChangeAspect="1"/>
            </p:cNvPicPr>
            <p:nvPr/>
          </p:nvPicPr>
          <p:blipFill rotWithShape="1">
            <a:blip r:embed="rId21" cstate="print">
              <a:duotone>
                <a:schemeClr val="accent1">
                  <a:shade val="45000"/>
                  <a:satMod val="135000"/>
                </a:schemeClr>
                <a:prstClr val="white"/>
              </a:duotone>
              <a:extLst>
                <a:ext uri="{28A0092B-C50C-407E-A947-70E740481C1C}">
                  <a14:useLocalDpi xmlns:a14="http://schemas.microsoft.com/office/drawing/2010/main" val="0"/>
                </a:ext>
              </a:extLst>
            </a:blip>
            <a:srcRect l="5087" b="13345"/>
            <a:stretch/>
          </p:blipFill>
          <p:spPr>
            <a:xfrm>
              <a:off x="701888" y="786779"/>
              <a:ext cx="645394" cy="589238"/>
            </a:xfrm>
            <a:prstGeom prst="rect">
              <a:avLst/>
            </a:prstGeom>
          </p:spPr>
        </p:pic>
      </p:grpSp>
    </p:spTree>
    <p:extLst>
      <p:ext uri="{BB962C8B-B14F-4D97-AF65-F5344CB8AC3E}">
        <p14:creationId xmlns:p14="http://schemas.microsoft.com/office/powerpoint/2010/main" val="26338126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childTnLst>
                          </p:cTn>
                        </p:par>
                        <p:par>
                          <p:cTn id="8" fill="hold">
                            <p:stCondLst>
                              <p:cond delay="500"/>
                            </p:stCondLst>
                            <p:childTnLst>
                              <p:par>
                                <p:cTn id="9" presetID="10" presetClass="entr" presetSubtype="0" fill="hold" nodeType="afterEffect">
                                  <p:stCondLst>
                                    <p:cond delay="150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par>
                                <p:cTn id="12" presetID="10" presetClass="entr" presetSubtype="0" fill="hold" nodeType="withEffect">
                                  <p:stCondLst>
                                    <p:cond delay="150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par>
                          <p:cTn id="15" fill="hold">
                            <p:stCondLst>
                              <p:cond delay="2500"/>
                            </p:stCondLst>
                            <p:childTnLst>
                              <p:par>
                                <p:cTn id="16" presetID="10" presetClass="entr" presetSubtype="0" fill="hold" nodeType="afterEffect">
                                  <p:stCondLst>
                                    <p:cond delay="150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0" presetClass="entr" presetSubtype="0" fill="hold" nodeType="withEffect">
                                  <p:stCondLst>
                                    <p:cond delay="150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childTnLst>
                          </p:cTn>
                        </p:par>
                        <p:par>
                          <p:cTn id="22" fill="hold">
                            <p:stCondLst>
                              <p:cond delay="4500"/>
                            </p:stCondLst>
                            <p:childTnLst>
                              <p:par>
                                <p:cTn id="23" presetID="10" presetClass="entr" presetSubtype="0" fill="hold" nodeType="afterEffect">
                                  <p:stCondLst>
                                    <p:cond delay="150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nodeType="withEffect">
                                  <p:stCondLst>
                                    <p:cond delay="150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66C7A-1388-4B1B-BB7F-8A018529E8B2}"/>
              </a:ext>
            </a:extLst>
          </p:cNvPr>
          <p:cNvSpPr>
            <a:spLocks noGrp="1"/>
          </p:cNvSpPr>
          <p:nvPr>
            <p:ph type="title"/>
          </p:nvPr>
        </p:nvSpPr>
        <p:spPr>
          <a:xfrm>
            <a:off x="128320" y="-232370"/>
            <a:ext cx="2770120" cy="2432407"/>
          </a:xfrm>
          <a:noFill/>
          <a:ln>
            <a:noFill/>
          </a:ln>
        </p:spPr>
        <p:txBody>
          <a:bodyPr>
            <a:normAutofit fontScale="90000"/>
          </a:bodyPr>
          <a:lstStyle/>
          <a:p>
            <a:pPr>
              <a:lnSpc>
                <a:spcPct val="90000"/>
              </a:lnSpc>
            </a:pPr>
            <a:r>
              <a:rPr lang="en-PH" sz="3600" b="1" dirty="0">
                <a:solidFill>
                  <a:schemeClr val="accent4"/>
                </a:solidFill>
                <a:latin typeface="Gill Sans MT" panose="020B0502020104020203" pitchFamily="34" charset="0"/>
              </a:rPr>
              <a:t>Summary of Relevant R2R Policies and Frameworks</a:t>
            </a:r>
          </a:p>
        </p:txBody>
      </p:sp>
      <p:graphicFrame>
        <p:nvGraphicFramePr>
          <p:cNvPr id="3" name="Table 2"/>
          <p:cNvGraphicFramePr>
            <a:graphicFrameLocks noGrp="1"/>
          </p:cNvGraphicFramePr>
          <p:nvPr>
            <p:extLst>
              <p:ext uri="{D42A27DB-BD31-4B8C-83A1-F6EECF244321}">
                <p14:modId xmlns:p14="http://schemas.microsoft.com/office/powerpoint/2010/main" val="1585571772"/>
              </p:ext>
            </p:extLst>
          </p:nvPr>
        </p:nvGraphicFramePr>
        <p:xfrm>
          <a:off x="3067050" y="235398"/>
          <a:ext cx="8753476" cy="6478089"/>
        </p:xfrm>
        <a:graphic>
          <a:graphicData uri="http://schemas.openxmlformats.org/drawingml/2006/table">
            <a:tbl>
              <a:tblPr firstRow="1" bandRow="1">
                <a:tableStyleId>{00A15C55-8517-42AA-B614-E9B94910E393}</a:tableStyleId>
              </a:tblPr>
              <a:tblGrid>
                <a:gridCol w="2381250">
                  <a:extLst>
                    <a:ext uri="{9D8B030D-6E8A-4147-A177-3AD203B41FA5}">
                      <a16:colId xmlns:a16="http://schemas.microsoft.com/office/drawing/2014/main" val="819377278"/>
                    </a:ext>
                  </a:extLst>
                </a:gridCol>
                <a:gridCol w="2858285">
                  <a:extLst>
                    <a:ext uri="{9D8B030D-6E8A-4147-A177-3AD203B41FA5}">
                      <a16:colId xmlns:a16="http://schemas.microsoft.com/office/drawing/2014/main" val="303332315"/>
                    </a:ext>
                  </a:extLst>
                </a:gridCol>
                <a:gridCol w="590248">
                  <a:extLst>
                    <a:ext uri="{9D8B030D-6E8A-4147-A177-3AD203B41FA5}">
                      <a16:colId xmlns:a16="http://schemas.microsoft.com/office/drawing/2014/main" val="21011609"/>
                    </a:ext>
                  </a:extLst>
                </a:gridCol>
                <a:gridCol w="589366">
                  <a:extLst>
                    <a:ext uri="{9D8B030D-6E8A-4147-A177-3AD203B41FA5}">
                      <a16:colId xmlns:a16="http://schemas.microsoft.com/office/drawing/2014/main" val="3791661577"/>
                    </a:ext>
                  </a:extLst>
                </a:gridCol>
                <a:gridCol w="428727">
                  <a:extLst>
                    <a:ext uri="{9D8B030D-6E8A-4147-A177-3AD203B41FA5}">
                      <a16:colId xmlns:a16="http://schemas.microsoft.com/office/drawing/2014/main" val="2480077854"/>
                    </a:ext>
                  </a:extLst>
                </a:gridCol>
                <a:gridCol w="577847">
                  <a:extLst>
                    <a:ext uri="{9D8B030D-6E8A-4147-A177-3AD203B41FA5}">
                      <a16:colId xmlns:a16="http://schemas.microsoft.com/office/drawing/2014/main" val="2416961401"/>
                    </a:ext>
                  </a:extLst>
                </a:gridCol>
                <a:gridCol w="577847">
                  <a:extLst>
                    <a:ext uri="{9D8B030D-6E8A-4147-A177-3AD203B41FA5}">
                      <a16:colId xmlns:a16="http://schemas.microsoft.com/office/drawing/2014/main" val="3123164366"/>
                    </a:ext>
                  </a:extLst>
                </a:gridCol>
                <a:gridCol w="749906">
                  <a:extLst>
                    <a:ext uri="{9D8B030D-6E8A-4147-A177-3AD203B41FA5}">
                      <a16:colId xmlns:a16="http://schemas.microsoft.com/office/drawing/2014/main" val="3685386304"/>
                    </a:ext>
                  </a:extLst>
                </a:gridCol>
              </a:tblGrid>
              <a:tr h="351609">
                <a:tc rowSpan="2">
                  <a:txBody>
                    <a:bodyPr/>
                    <a:lstStyle/>
                    <a:p>
                      <a:r>
                        <a:rPr lang="en-US" sz="1600" dirty="0"/>
                        <a:t>GEF Focal</a:t>
                      </a:r>
                      <a:r>
                        <a:rPr lang="en-US" sz="1600" baseline="0" dirty="0"/>
                        <a:t> Areas</a:t>
                      </a:r>
                      <a:endParaRPr lang="en-US" sz="1600" dirty="0"/>
                    </a:p>
                  </a:txBody>
                  <a:tcPr/>
                </a:tc>
                <a:tc rowSpan="2">
                  <a:txBody>
                    <a:bodyPr/>
                    <a:lstStyle/>
                    <a:p>
                      <a:r>
                        <a:rPr lang="en-US" sz="1600" dirty="0"/>
                        <a:t>Sectoral and multi-sectoral policies and frameworks</a:t>
                      </a:r>
                    </a:p>
                  </a:txBody>
                  <a:tcPr/>
                </a:tc>
                <a:tc gridSpan="6">
                  <a:txBody>
                    <a:bodyPr/>
                    <a:lstStyle/>
                    <a:p>
                      <a:pPr algn="ctr"/>
                      <a:r>
                        <a:rPr lang="en-US" dirty="0"/>
                        <a:t>Six Case Study</a:t>
                      </a:r>
                      <a:r>
                        <a:rPr lang="en-US" baseline="0" dirty="0"/>
                        <a:t> Countries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871637744"/>
                  </a:ext>
                </a:extLst>
              </a:tr>
              <a:tr h="351609">
                <a:tc vMerge="1">
                  <a:txBody>
                    <a:bodyPr/>
                    <a:lstStyle/>
                    <a:p>
                      <a:pPr marL="0" algn="l" defTabSz="914400" rtl="0" eaLnBrk="1" latinLnBrk="0" hangingPunct="1"/>
                      <a:endParaRPr lang="en-US" sz="1800" b="1" kern="1200" dirty="0">
                        <a:solidFill>
                          <a:schemeClr val="lt1"/>
                        </a:solidFill>
                        <a:latin typeface="+mn-lt"/>
                        <a:ea typeface="+mn-ea"/>
                        <a:cs typeface="+mn-cs"/>
                      </a:endParaRPr>
                    </a:p>
                  </a:txBody>
                  <a:tcPr>
                    <a:solidFill>
                      <a:schemeClr val="accent1"/>
                    </a:solidFill>
                  </a:tcPr>
                </a:tc>
                <a:tc vMerge="1">
                  <a:txBody>
                    <a:bodyPr/>
                    <a:lstStyle/>
                    <a:p>
                      <a:pPr marL="0" algn="l" defTabSz="914400" rtl="0" eaLnBrk="1" latinLnBrk="0" hangingPunct="1"/>
                      <a:endParaRPr lang="en-US" sz="1800" b="1" kern="1200" dirty="0">
                        <a:solidFill>
                          <a:schemeClr val="lt1"/>
                        </a:solidFill>
                        <a:latin typeface="+mn-lt"/>
                        <a:ea typeface="+mn-ea"/>
                        <a:cs typeface="+mn-cs"/>
                      </a:endParaRPr>
                    </a:p>
                  </a:txBody>
                  <a:tcPr>
                    <a:solidFill>
                      <a:schemeClr val="accent1"/>
                    </a:solidFill>
                  </a:tcPr>
                </a:tc>
                <a:tc>
                  <a:txBody>
                    <a:bodyPr/>
                    <a:lstStyle/>
                    <a:p>
                      <a:pPr marL="0" algn="ctr" defTabSz="914400" rtl="0" eaLnBrk="1" latinLnBrk="0" hangingPunct="1"/>
                      <a:r>
                        <a:rPr lang="en-US" sz="1600" b="1" kern="1200" dirty="0">
                          <a:solidFill>
                            <a:schemeClr val="tx2"/>
                          </a:solidFill>
                        </a:rPr>
                        <a:t>PW</a:t>
                      </a:r>
                      <a:endParaRPr lang="en-US" sz="1600" b="1" kern="1200" dirty="0">
                        <a:solidFill>
                          <a:schemeClr val="tx2"/>
                        </a:solidFill>
                        <a:latin typeface="+mn-lt"/>
                        <a:ea typeface="+mn-ea"/>
                        <a:cs typeface="+mn-cs"/>
                      </a:endParaRPr>
                    </a:p>
                  </a:txBody>
                  <a:tcPr/>
                </a:tc>
                <a:tc>
                  <a:txBody>
                    <a:bodyPr/>
                    <a:lstStyle/>
                    <a:p>
                      <a:pPr marL="0" algn="ctr" defTabSz="914400" rtl="0" eaLnBrk="1" latinLnBrk="0" hangingPunct="1"/>
                      <a:r>
                        <a:rPr lang="en-US" sz="1600" b="1" kern="1200" dirty="0">
                          <a:solidFill>
                            <a:schemeClr val="tx2"/>
                          </a:solidFill>
                        </a:rPr>
                        <a:t>FM</a:t>
                      </a:r>
                      <a:endParaRPr lang="en-US" sz="1600" b="1" kern="1200" dirty="0">
                        <a:solidFill>
                          <a:schemeClr val="tx2"/>
                        </a:solidFill>
                        <a:latin typeface="+mn-lt"/>
                        <a:ea typeface="+mn-ea"/>
                        <a:cs typeface="+mn-cs"/>
                      </a:endParaRPr>
                    </a:p>
                  </a:txBody>
                  <a:tcPr/>
                </a:tc>
                <a:tc>
                  <a:txBody>
                    <a:bodyPr/>
                    <a:lstStyle/>
                    <a:p>
                      <a:pPr marL="0" algn="ctr" defTabSz="914400" rtl="0" eaLnBrk="1" latinLnBrk="0" hangingPunct="1"/>
                      <a:r>
                        <a:rPr lang="en-US" sz="1600" b="1" kern="1200" dirty="0">
                          <a:solidFill>
                            <a:schemeClr val="tx2"/>
                          </a:solidFill>
                        </a:rPr>
                        <a:t>FJ</a:t>
                      </a:r>
                      <a:endParaRPr lang="en-US" sz="1600" b="1" kern="1200" dirty="0">
                        <a:solidFill>
                          <a:schemeClr val="tx2"/>
                        </a:solidFill>
                        <a:latin typeface="+mn-lt"/>
                        <a:ea typeface="+mn-ea"/>
                        <a:cs typeface="+mn-cs"/>
                      </a:endParaRPr>
                    </a:p>
                  </a:txBody>
                  <a:tcPr/>
                </a:tc>
                <a:tc>
                  <a:txBody>
                    <a:bodyPr/>
                    <a:lstStyle/>
                    <a:p>
                      <a:pPr marL="0" algn="ctr" defTabSz="914400" rtl="0" eaLnBrk="1" latinLnBrk="0" hangingPunct="1"/>
                      <a:r>
                        <a:rPr lang="en-US" sz="1600" b="1" kern="1200" dirty="0">
                          <a:solidFill>
                            <a:schemeClr val="tx2"/>
                          </a:solidFill>
                        </a:rPr>
                        <a:t>VU</a:t>
                      </a:r>
                      <a:endParaRPr lang="en-US" sz="1600" b="1" kern="1200" dirty="0">
                        <a:solidFill>
                          <a:schemeClr val="tx2"/>
                        </a:solidFill>
                        <a:latin typeface="+mn-lt"/>
                        <a:ea typeface="+mn-ea"/>
                        <a:cs typeface="+mn-cs"/>
                      </a:endParaRPr>
                    </a:p>
                  </a:txBody>
                  <a:tcPr/>
                </a:tc>
                <a:tc>
                  <a:txBody>
                    <a:bodyPr/>
                    <a:lstStyle/>
                    <a:p>
                      <a:pPr marL="0" algn="ctr" defTabSz="914400" rtl="0" eaLnBrk="1" latinLnBrk="0" hangingPunct="1"/>
                      <a:r>
                        <a:rPr lang="en-US" sz="1600" b="1" kern="1200" dirty="0">
                          <a:solidFill>
                            <a:schemeClr val="tx2"/>
                          </a:solidFill>
                        </a:rPr>
                        <a:t>TV</a:t>
                      </a:r>
                      <a:endParaRPr lang="en-US" sz="1600" b="1" kern="1200" dirty="0">
                        <a:solidFill>
                          <a:schemeClr val="tx2"/>
                        </a:solidFill>
                        <a:latin typeface="+mn-lt"/>
                        <a:ea typeface="+mn-ea"/>
                        <a:cs typeface="+mn-cs"/>
                      </a:endParaRPr>
                    </a:p>
                  </a:txBody>
                  <a:tcPr/>
                </a:tc>
                <a:tc>
                  <a:txBody>
                    <a:bodyPr/>
                    <a:lstStyle/>
                    <a:p>
                      <a:pPr marL="0" algn="ctr" defTabSz="914400" rtl="0" eaLnBrk="1" latinLnBrk="0" hangingPunct="1"/>
                      <a:r>
                        <a:rPr lang="en-US" sz="1600" b="1" kern="1200" dirty="0">
                          <a:solidFill>
                            <a:schemeClr val="tx2"/>
                          </a:solidFill>
                        </a:rPr>
                        <a:t>WS</a:t>
                      </a:r>
                      <a:endParaRPr lang="en-US" sz="1600" b="1" kern="1200" dirty="0">
                        <a:solidFill>
                          <a:schemeClr val="tx2"/>
                        </a:solidFill>
                        <a:latin typeface="+mn-lt"/>
                        <a:ea typeface="+mn-ea"/>
                        <a:cs typeface="+mn-cs"/>
                      </a:endParaRPr>
                    </a:p>
                  </a:txBody>
                  <a:tcPr/>
                </a:tc>
                <a:extLst>
                  <a:ext uri="{0D108BD9-81ED-4DB2-BD59-A6C34878D82A}">
                    <a16:rowId xmlns:a16="http://schemas.microsoft.com/office/drawing/2014/main" val="808629292"/>
                  </a:ext>
                </a:extLst>
              </a:tr>
              <a:tr h="351609">
                <a:tc>
                  <a:txBody>
                    <a:bodyPr/>
                    <a:lstStyle/>
                    <a:p>
                      <a:pPr marL="0" indent="0">
                        <a:buFont typeface="+mj-lt"/>
                        <a:buNone/>
                      </a:pPr>
                      <a:r>
                        <a:rPr lang="en-US" sz="1800" dirty="0"/>
                        <a:t>Biodiversity</a:t>
                      </a:r>
                    </a:p>
                  </a:txBody>
                  <a:tcPr/>
                </a:tc>
                <a:tc>
                  <a:txBody>
                    <a:bodyPr/>
                    <a:lstStyle/>
                    <a:p>
                      <a:r>
                        <a:rPr lang="en-US" sz="1800" dirty="0"/>
                        <a:t>NBSAP</a:t>
                      </a:r>
                    </a:p>
                  </a:txBody>
                  <a:tcPr/>
                </a:tc>
                <a:tc>
                  <a:txBody>
                    <a:bodyPr/>
                    <a:lstStyle/>
                    <a:p>
                      <a:pPr algn="ctr"/>
                      <a:r>
                        <a:rPr lang="en-US" sz="1800" b="1" dirty="0">
                          <a:sym typeface="Wingdings 2" panose="05020102010507070707" pitchFamily="18" charset="2"/>
                        </a:rPr>
                        <a:t></a:t>
                      </a:r>
                      <a:endParaRPr lang="en-US" sz="18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3074963222"/>
                  </a:ext>
                </a:extLst>
              </a:tr>
              <a:tr h="351609">
                <a:tc rowSpan="4">
                  <a:txBody>
                    <a:bodyPr/>
                    <a:lstStyle/>
                    <a:p>
                      <a:r>
                        <a:rPr lang="en-US" sz="1800" dirty="0"/>
                        <a:t>Climate change adaptation</a:t>
                      </a:r>
                    </a:p>
                  </a:txBody>
                  <a:tcPr/>
                </a:tc>
                <a:tc>
                  <a:txBody>
                    <a:bodyPr/>
                    <a:lstStyle/>
                    <a:p>
                      <a:r>
                        <a:rPr lang="en-US" sz="1800" dirty="0"/>
                        <a:t>Climate change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3129496018"/>
                  </a:ext>
                </a:extLst>
              </a:tr>
              <a:tr h="351609">
                <a:tc vMerge="1">
                  <a:txBody>
                    <a:bodyPr/>
                    <a:lstStyle/>
                    <a:p>
                      <a:endParaRPr lang="en-US" dirty="0"/>
                    </a:p>
                  </a:txBody>
                  <a:tcPr/>
                </a:tc>
                <a:tc>
                  <a:txBody>
                    <a:bodyPr/>
                    <a:lstStyle/>
                    <a:p>
                      <a:r>
                        <a:rPr lang="en-US" sz="1800" dirty="0"/>
                        <a:t>Disaster Risk Reduction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2257730028"/>
                  </a:ext>
                </a:extLst>
              </a:tr>
              <a:tr h="351609">
                <a:tc vMerge="1">
                  <a:txBody>
                    <a:bodyPr/>
                    <a:lstStyle/>
                    <a:p>
                      <a:endParaRPr lang="en-US" dirty="0"/>
                    </a:p>
                  </a:txBody>
                  <a:tcPr/>
                </a:tc>
                <a:tc>
                  <a:txBody>
                    <a:bodyPr/>
                    <a:lstStyle/>
                    <a:p>
                      <a:r>
                        <a:rPr lang="en-US" sz="1800" dirty="0"/>
                        <a:t>Waste water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1179164314"/>
                  </a:ext>
                </a:extLst>
              </a:tr>
              <a:tr h="351609">
                <a:tc vMerge="1">
                  <a:txBody>
                    <a:bodyPr/>
                    <a:lstStyle/>
                    <a:p>
                      <a:endParaRPr lang="en-US" dirty="0"/>
                    </a:p>
                  </a:txBody>
                  <a:tcPr/>
                </a:tc>
                <a:tc>
                  <a:txBody>
                    <a:bodyPr/>
                    <a:lstStyle/>
                    <a:p>
                      <a:r>
                        <a:rPr lang="en-US" sz="1800" dirty="0"/>
                        <a:t>Solid</a:t>
                      </a:r>
                      <a:r>
                        <a:rPr lang="en-US" sz="1800" baseline="0" dirty="0"/>
                        <a:t> waste</a:t>
                      </a:r>
                      <a:endParaRPr lang="en-US"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148536813"/>
                  </a:ext>
                </a:extLst>
              </a:tr>
              <a:tr h="351609">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Climate change mitigation</a:t>
                      </a:r>
                    </a:p>
                  </a:txBody>
                  <a:tcPr/>
                </a:tc>
                <a:tc>
                  <a:txBody>
                    <a:bodyPr/>
                    <a:lstStyle/>
                    <a:p>
                      <a:r>
                        <a:rPr lang="en-US" sz="1800" dirty="0"/>
                        <a:t>Mangroves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1443875014"/>
                  </a:ext>
                </a:extLst>
              </a:tr>
              <a:tr h="325752">
                <a:tc vMerge="1">
                  <a:txBody>
                    <a:bodyPr/>
                    <a:lstStyle/>
                    <a:p>
                      <a:endParaRPr lang="en-US" dirty="0"/>
                    </a:p>
                  </a:txBody>
                  <a:tcPr/>
                </a:tc>
                <a:tc>
                  <a:txBody>
                    <a:bodyPr/>
                    <a:lstStyle/>
                    <a:p>
                      <a:r>
                        <a:rPr lang="en-US" sz="1800" dirty="0"/>
                        <a:t>Forest Management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3445115799"/>
                  </a:ext>
                </a:extLst>
              </a:tr>
              <a:tr h="351609">
                <a:tc rowSpan="3">
                  <a:txBody>
                    <a:bodyPr/>
                    <a:lstStyle/>
                    <a:p>
                      <a:r>
                        <a:rPr lang="en-US" sz="1800" dirty="0"/>
                        <a:t>International water</a:t>
                      </a:r>
                    </a:p>
                  </a:txBody>
                  <a:tcPr/>
                </a:tc>
                <a:tc>
                  <a:txBody>
                    <a:bodyPr/>
                    <a:lstStyle/>
                    <a:p>
                      <a:r>
                        <a:rPr lang="en-US" sz="1800" dirty="0"/>
                        <a:t>Marine waters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443472890"/>
                  </a:ext>
                </a:extLst>
              </a:tr>
              <a:tr h="351609">
                <a:tc vMerge="1">
                  <a:txBody>
                    <a:bodyPr/>
                    <a:lstStyle/>
                    <a:p>
                      <a:endParaRPr lang="en-US" dirty="0"/>
                    </a:p>
                  </a:txBody>
                  <a:tcPr/>
                </a:tc>
                <a:tc>
                  <a:txBody>
                    <a:bodyPr/>
                    <a:lstStyle/>
                    <a:p>
                      <a:r>
                        <a:rPr lang="en-US" sz="1800" dirty="0"/>
                        <a:t>Fisheries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3277023421"/>
                  </a:ext>
                </a:extLst>
              </a:tr>
              <a:tr h="351609">
                <a:tc vMerge="1">
                  <a:txBody>
                    <a:bodyPr/>
                    <a:lstStyle/>
                    <a:p>
                      <a:endParaRPr lang="en-US" dirty="0"/>
                    </a:p>
                  </a:txBody>
                  <a:tcPr/>
                </a:tc>
                <a:tc>
                  <a:txBody>
                    <a:bodyPr/>
                    <a:lstStyle/>
                    <a:p>
                      <a:r>
                        <a:rPr lang="en-US" sz="1800" dirty="0"/>
                        <a:t>Navigation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1979566607"/>
                  </a:ext>
                </a:extLst>
              </a:tr>
              <a:tr h="351609">
                <a:tc rowSpan="2">
                  <a:txBody>
                    <a:bodyPr/>
                    <a:lstStyle/>
                    <a:p>
                      <a:r>
                        <a:rPr lang="en-US" sz="1800" dirty="0"/>
                        <a:t>Land degradation</a:t>
                      </a:r>
                    </a:p>
                  </a:txBody>
                  <a:tcPr/>
                </a:tc>
                <a:tc>
                  <a:txBody>
                    <a:bodyPr/>
                    <a:lstStyle/>
                    <a:p>
                      <a:r>
                        <a:rPr lang="en-US" sz="1800" dirty="0"/>
                        <a:t>Land Use policies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2877383226"/>
                  </a:ext>
                </a:extLst>
              </a:tr>
              <a:tr h="351609">
                <a:tc vMerge="1">
                  <a:txBody>
                    <a:bodyPr/>
                    <a:lstStyle/>
                    <a:p>
                      <a:endParaRPr lang="en-US" dirty="0"/>
                    </a:p>
                  </a:txBody>
                  <a:tcPr/>
                </a:tc>
                <a:tc>
                  <a:txBody>
                    <a:bodyPr/>
                    <a:lstStyle/>
                    <a:p>
                      <a:r>
                        <a:rPr lang="en-US" sz="1800" dirty="0"/>
                        <a:t>Agriculture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1774714887"/>
                  </a:ext>
                </a:extLst>
              </a:tr>
              <a:tr h="295880">
                <a:tc>
                  <a:txBody>
                    <a:bodyPr/>
                    <a:lstStyle/>
                    <a:p>
                      <a:r>
                        <a:rPr lang="en-US" sz="1800" dirty="0"/>
                        <a:t>Sustainable forest management</a:t>
                      </a:r>
                    </a:p>
                  </a:txBody>
                  <a:tcPr/>
                </a:tc>
                <a:tc>
                  <a:txBody>
                    <a:bodyPr/>
                    <a:lstStyle/>
                    <a:p>
                      <a:r>
                        <a:rPr lang="en-US" sz="1800" dirty="0"/>
                        <a:t>Forest management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1374966728"/>
                  </a:ext>
                </a:extLst>
              </a:tr>
              <a:tr h="351609">
                <a:tc>
                  <a:txBody>
                    <a:bodyPr/>
                    <a:lstStyle/>
                    <a:p>
                      <a:endParaRPr lang="en-US" sz="1800" dirty="0"/>
                    </a:p>
                  </a:txBody>
                  <a:tcPr/>
                </a:tc>
                <a:tc>
                  <a:txBody>
                    <a:bodyPr/>
                    <a:lstStyle/>
                    <a:p>
                      <a:r>
                        <a:rPr lang="en-US" sz="1800" dirty="0"/>
                        <a:t>Water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804914750"/>
                  </a:ext>
                </a:extLst>
              </a:tr>
              <a:tr h="351609">
                <a:tc>
                  <a:txBody>
                    <a:bodyPr/>
                    <a:lstStyle/>
                    <a:p>
                      <a:endParaRPr lang="en-US" sz="1800" dirty="0"/>
                    </a:p>
                  </a:txBody>
                  <a:tcPr/>
                </a:tc>
                <a:tc>
                  <a:txBody>
                    <a:bodyPr/>
                    <a:lstStyle/>
                    <a:p>
                      <a:r>
                        <a:rPr lang="en-US" sz="1800" dirty="0"/>
                        <a:t>Tourism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3095554214"/>
                  </a:ext>
                </a:extLst>
              </a:tr>
            </a:tbl>
          </a:graphicData>
        </a:graphic>
      </p:graphicFrame>
    </p:spTree>
    <p:extLst>
      <p:ext uri="{BB962C8B-B14F-4D97-AF65-F5344CB8AC3E}">
        <p14:creationId xmlns:p14="http://schemas.microsoft.com/office/powerpoint/2010/main" val="1056792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a:extLst>
              <a:ext uri="{FF2B5EF4-FFF2-40B4-BE49-F238E27FC236}">
                <a16:creationId xmlns:a16="http://schemas.microsoft.com/office/drawing/2014/main" id="{6911C94D-A221-4FC7-88B2-D5783B56A623}"/>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t="15125" b="11567"/>
          <a:stretch/>
        </p:blipFill>
        <p:spPr bwMode="auto">
          <a:xfrm>
            <a:off x="0" y="-60960"/>
            <a:ext cx="12192000" cy="71018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0D89C9-D7A1-4C51-86DF-7C529E1297CC}"/>
              </a:ext>
            </a:extLst>
          </p:cNvPr>
          <p:cNvSpPr>
            <a:spLocks noGrp="1"/>
          </p:cNvSpPr>
          <p:nvPr>
            <p:ph type="title"/>
          </p:nvPr>
        </p:nvSpPr>
        <p:spPr>
          <a:xfrm>
            <a:off x="1218561" y="248424"/>
            <a:ext cx="10717696" cy="715616"/>
          </a:xfrm>
          <a:noFill/>
          <a:ln>
            <a:noFill/>
          </a:ln>
        </p:spPr>
        <p:txBody>
          <a:bodyPr>
            <a:normAutofit/>
          </a:bodyPr>
          <a:lstStyle/>
          <a:p>
            <a:r>
              <a:rPr lang="en-US" sz="3600" b="1" dirty="0">
                <a:solidFill>
                  <a:schemeClr val="accent4"/>
                </a:solidFill>
                <a:latin typeface="Gill Sans MT" panose="020B0502020104020203" pitchFamily="34" charset="77"/>
              </a:rPr>
              <a:t>Highlights on the Givens:</a:t>
            </a:r>
            <a:r>
              <a:rPr lang="en-PH" sz="3600" dirty="0">
                <a:solidFill>
                  <a:schemeClr val="accent4"/>
                </a:solidFill>
                <a:latin typeface="Gill Sans MT" panose="020B0502020104020203" pitchFamily="34" charset="77"/>
              </a:rPr>
              <a:t> Policies and Frameworks</a:t>
            </a:r>
          </a:p>
        </p:txBody>
      </p:sp>
      <p:sp>
        <p:nvSpPr>
          <p:cNvPr id="3" name="Content Placeholder 2">
            <a:extLst>
              <a:ext uri="{FF2B5EF4-FFF2-40B4-BE49-F238E27FC236}">
                <a16:creationId xmlns:a16="http://schemas.microsoft.com/office/drawing/2014/main" id="{67F2EDC1-836A-4F08-8706-45ECE639D7B2}"/>
              </a:ext>
            </a:extLst>
          </p:cNvPr>
          <p:cNvSpPr>
            <a:spLocks noGrp="1"/>
          </p:cNvSpPr>
          <p:nvPr>
            <p:ph idx="1"/>
          </p:nvPr>
        </p:nvSpPr>
        <p:spPr>
          <a:xfrm>
            <a:off x="861026" y="1122383"/>
            <a:ext cx="10717696" cy="5054600"/>
          </a:xfrm>
        </p:spPr>
        <p:txBody>
          <a:bodyPr>
            <a:noAutofit/>
          </a:bodyPr>
          <a:lstStyle/>
          <a:p>
            <a:pPr marL="514350" indent="-514350">
              <a:buFont typeface="+mj-lt"/>
              <a:buAutoNum type="arabicPeriod"/>
            </a:pPr>
            <a:r>
              <a:rPr lang="en-GB" sz="2400" b="1" dirty="0">
                <a:latin typeface="Gill Sans MT" panose="020B0502020104020203" pitchFamily="34" charset="77"/>
              </a:rPr>
              <a:t>Adequate national policies and frameworks </a:t>
            </a:r>
            <a:r>
              <a:rPr lang="en-GB" sz="2000" dirty="0">
                <a:latin typeface="Gill Sans MT" panose="020B0502020104020203" pitchFamily="34" charset="77"/>
              </a:rPr>
              <a:t>as guides for mainstreaming R2R approach at the R2R site, sub-national, national, and even at PIC sub-regional levels</a:t>
            </a:r>
          </a:p>
          <a:p>
            <a:pPr marL="514350" indent="-514350">
              <a:buFont typeface="+mj-lt"/>
              <a:buAutoNum type="arabicPeriod"/>
            </a:pPr>
            <a:r>
              <a:rPr lang="en-GB" sz="2400" b="1" dirty="0">
                <a:latin typeface="Gill Sans MT" panose="020B0502020104020203" pitchFamily="34" charset="77"/>
              </a:rPr>
              <a:t>Existing policies (statutory and customary) have served as starting points in R2R mainstreaming </a:t>
            </a:r>
            <a:r>
              <a:rPr lang="en-GB" sz="2000" b="1" dirty="0">
                <a:latin typeface="Gill Sans MT" panose="020B0502020104020203" pitchFamily="34" charset="77"/>
              </a:rPr>
              <a:t> </a:t>
            </a:r>
            <a:r>
              <a:rPr lang="en-GB" sz="2000" dirty="0">
                <a:latin typeface="Gill Sans MT" panose="020B0502020104020203" pitchFamily="34" charset="77"/>
              </a:rPr>
              <a:t>with existing frameworks as entry points for clustering concerned sectors to reduce stress to ecosystems, EGS, and communities.  </a:t>
            </a:r>
          </a:p>
          <a:p>
            <a:pPr marL="514350" indent="-514350">
              <a:buFont typeface="+mj-lt"/>
              <a:buAutoNum type="arabicPeriod"/>
            </a:pPr>
            <a:r>
              <a:rPr lang="en-GB" sz="2400" b="1" dirty="0">
                <a:latin typeface="Gill Sans MT" panose="020B0502020104020203" pitchFamily="34" charset="77"/>
              </a:rPr>
              <a:t>Dominant applicable  national policies in a given R2R site could take the responsibility in leading coordination and steering processes </a:t>
            </a:r>
            <a:r>
              <a:rPr lang="en-GB" sz="2000" dirty="0">
                <a:latin typeface="Gill Sans MT" panose="020B0502020104020203" pitchFamily="34" charset="77"/>
              </a:rPr>
              <a:t>respecting subsidiarity arrangements at the local level.  </a:t>
            </a:r>
          </a:p>
          <a:p>
            <a:pPr marL="514350" indent="-514350">
              <a:buFont typeface="+mj-lt"/>
              <a:buAutoNum type="arabicPeriod"/>
            </a:pPr>
            <a:r>
              <a:rPr lang="en-PH" sz="2400" b="1" dirty="0">
                <a:latin typeface="Gill Sans MT" panose="020B0502020104020203" pitchFamily="34" charset="77"/>
              </a:rPr>
              <a:t>National policies could render R2R approach more effective in minimizing negative externalities or collateral damages with trade offs of some sector programs</a:t>
            </a:r>
            <a:r>
              <a:rPr lang="en-PH" sz="2400" dirty="0">
                <a:latin typeface="Gill Sans MT" panose="020B0502020104020203" pitchFamily="34" charset="77"/>
              </a:rPr>
              <a:t> </a:t>
            </a:r>
            <a:r>
              <a:rPr lang="en-PH" sz="2000" dirty="0">
                <a:latin typeface="Gill Sans MT" panose="020B0502020104020203" pitchFamily="34" charset="77"/>
              </a:rPr>
              <a:t>in the same land-sea form such as intensive agriculture and settlement expansion to water pollution and coastal areas or the siltation and pollution impacts of mining, logging, and ag expansion in terrestrial areas to downstream ecosystems.</a:t>
            </a:r>
          </a:p>
          <a:p>
            <a:pPr marL="514350" indent="-514350">
              <a:buFont typeface="+mj-lt"/>
              <a:buAutoNum type="arabicPeriod"/>
            </a:pPr>
            <a:r>
              <a:rPr lang="en-PH" sz="2400" b="1" dirty="0">
                <a:latin typeface="Gill Sans MT" panose="020B0502020104020203" pitchFamily="34" charset="77"/>
              </a:rPr>
              <a:t>Existing PIC sectoral policies and frameworks support the GEF focal areas </a:t>
            </a:r>
            <a:r>
              <a:rPr lang="en-PH" sz="2000" dirty="0">
                <a:latin typeface="Gill Sans MT" panose="020B0502020104020203" pitchFamily="34" charset="77"/>
              </a:rPr>
              <a:t>with some policies to be of more importance in some countries.</a:t>
            </a:r>
            <a:endParaRPr lang="en-PH" sz="2400" dirty="0">
              <a:latin typeface="Gill Sans MT" panose="020B0502020104020203" pitchFamily="34" charset="77"/>
            </a:endParaRPr>
          </a:p>
        </p:txBody>
      </p:sp>
      <p:grpSp>
        <p:nvGrpSpPr>
          <p:cNvPr id="4" name="Group 3">
            <a:extLst>
              <a:ext uri="{FF2B5EF4-FFF2-40B4-BE49-F238E27FC236}">
                <a16:creationId xmlns:a16="http://schemas.microsoft.com/office/drawing/2014/main" id="{DE03D829-0FA3-49C1-865D-E32BF18AE737}"/>
              </a:ext>
            </a:extLst>
          </p:cNvPr>
          <p:cNvGrpSpPr/>
          <p:nvPr/>
        </p:nvGrpSpPr>
        <p:grpSpPr>
          <a:xfrm>
            <a:off x="395047" y="276066"/>
            <a:ext cx="6299667" cy="772886"/>
            <a:chOff x="767442" y="587417"/>
            <a:chExt cx="6299667" cy="772886"/>
          </a:xfrm>
        </p:grpSpPr>
        <p:sp>
          <p:nvSpPr>
            <p:cNvPr id="5" name="Oval 4">
              <a:extLst>
                <a:ext uri="{FF2B5EF4-FFF2-40B4-BE49-F238E27FC236}">
                  <a16:creationId xmlns:a16="http://schemas.microsoft.com/office/drawing/2014/main" id="{451331FC-D32B-4606-BA5D-A70984A347AD}"/>
                </a:ext>
              </a:extLst>
            </p:cNvPr>
            <p:cNvSpPr/>
            <p:nvPr/>
          </p:nvSpPr>
          <p:spPr>
            <a:xfrm>
              <a:off x="767442" y="587417"/>
              <a:ext cx="772886" cy="772886"/>
            </a:xfrm>
            <a:prstGeom prst="ellipse">
              <a:avLst/>
            </a:prstGeom>
            <a:noFill/>
            <a:ln w="19050">
              <a:solidFill>
                <a:srgbClr val="A9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cxnSp>
          <p:nvCxnSpPr>
            <p:cNvPr id="7" name="Straight Connector 6">
              <a:extLst>
                <a:ext uri="{FF2B5EF4-FFF2-40B4-BE49-F238E27FC236}">
                  <a16:creationId xmlns:a16="http://schemas.microsoft.com/office/drawing/2014/main" id="{914765CD-CE97-409D-9ED8-0C0942BD5562}"/>
                </a:ext>
              </a:extLst>
            </p:cNvPr>
            <p:cNvCxnSpPr>
              <a:cxnSpLocks/>
            </p:cNvCxnSpPr>
            <p:nvPr/>
          </p:nvCxnSpPr>
          <p:spPr>
            <a:xfrm>
              <a:off x="1404459" y="1256016"/>
              <a:ext cx="5662650" cy="0"/>
            </a:xfrm>
            <a:prstGeom prst="line">
              <a:avLst/>
            </a:prstGeom>
            <a:ln w="19050">
              <a:solidFill>
                <a:srgbClr val="A95E00"/>
              </a:soli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DFB8843C-04BA-46D1-8AFC-AE507FF17688}"/>
              </a:ext>
            </a:extLst>
          </p:cNvPr>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l="10952" b="13492"/>
          <a:stretch/>
        </p:blipFill>
        <p:spPr>
          <a:xfrm flipH="1">
            <a:off x="440156" y="350869"/>
            <a:ext cx="644643" cy="626256"/>
          </a:xfrm>
          <a:prstGeom prst="rect">
            <a:avLst/>
          </a:prstGeom>
        </p:spPr>
      </p:pic>
      <p:sp>
        <p:nvSpPr>
          <p:cNvPr id="11" name="TextBox 10">
            <a:extLst>
              <a:ext uri="{FF2B5EF4-FFF2-40B4-BE49-F238E27FC236}">
                <a16:creationId xmlns:a16="http://schemas.microsoft.com/office/drawing/2014/main" id="{22FBDD19-0845-44D0-B94B-2C7ABE2A2310}"/>
              </a:ext>
            </a:extLst>
          </p:cNvPr>
          <p:cNvSpPr txBox="1"/>
          <p:nvPr/>
        </p:nvSpPr>
        <p:spPr>
          <a:xfrm>
            <a:off x="440156" y="6472486"/>
            <a:ext cx="11138566" cy="230832"/>
          </a:xfrm>
          <a:prstGeom prst="rect">
            <a:avLst/>
          </a:prstGeom>
          <a:noFill/>
        </p:spPr>
        <p:txBody>
          <a:bodyPr wrap="square">
            <a:spAutoFit/>
          </a:bodyPr>
          <a:lstStyle/>
          <a:p>
            <a:pPr algn="r"/>
            <a:r>
              <a:rPr lang="en-US" sz="900" b="0" i="0" dirty="0">
                <a:solidFill>
                  <a:schemeClr val="tx2"/>
                </a:solidFill>
                <a:effectLst/>
                <a:latin typeface="Medium-65"/>
              </a:rPr>
              <a:t>Image Credits: Photograph retrieved from https://www.pacific-r2r.org/sites/default/files/2020-03/FB_IMG_1583449563949.jpg. Search User icon by </a:t>
            </a:r>
            <a:r>
              <a:rPr lang="en-US" sz="900" b="0" i="0" u="none" strike="noStrike" dirty="0">
                <a:solidFill>
                  <a:schemeClr val="tx2"/>
                </a:solidFill>
                <a:effectLst/>
                <a:latin typeface="Medium-65"/>
              </a:rPr>
              <a:t>visual language</a:t>
            </a:r>
            <a:r>
              <a:rPr lang="en-US" sz="900" b="0" i="0" dirty="0">
                <a:solidFill>
                  <a:schemeClr val="tx2"/>
                </a:solidFill>
                <a:effectLst/>
                <a:latin typeface="Medium-65"/>
              </a:rPr>
              <a:t>, BD  from the Noun Project.</a:t>
            </a:r>
          </a:p>
        </p:txBody>
      </p:sp>
    </p:spTree>
    <p:extLst>
      <p:ext uri="{BB962C8B-B14F-4D97-AF65-F5344CB8AC3E}">
        <p14:creationId xmlns:p14="http://schemas.microsoft.com/office/powerpoint/2010/main" val="1535726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More than 150 people from 17 countries gathered in Fiji for the GEF's Pacific Expanded Constituency Workshop to meet with regional counterparts, review GEF strategies, and discuss policies, procedures, and experiences from GEF projects.">
            <a:extLst>
              <a:ext uri="{FF2B5EF4-FFF2-40B4-BE49-F238E27FC236}">
                <a16:creationId xmlns:a16="http://schemas.microsoft.com/office/drawing/2014/main" id="{039E891E-A833-47D9-9419-3CF0148659B2}"/>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1"/>
            <a:ext cx="12192000" cy="686675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F4953AC-99E2-4572-99A7-480CF6B55583}"/>
              </a:ext>
            </a:extLst>
          </p:cNvPr>
          <p:cNvSpPr txBox="1"/>
          <p:nvPr/>
        </p:nvSpPr>
        <p:spPr>
          <a:xfrm>
            <a:off x="2331720" y="6300838"/>
            <a:ext cx="10576560" cy="400110"/>
          </a:xfrm>
          <a:prstGeom prst="rect">
            <a:avLst/>
          </a:prstGeom>
          <a:noFill/>
        </p:spPr>
        <p:txBody>
          <a:bodyPr wrap="square">
            <a:spAutoFit/>
          </a:bodyPr>
          <a:lstStyle/>
          <a:p>
            <a:r>
              <a:rPr lang="en-PH" sz="1000" dirty="0"/>
              <a:t>Image Credits: Photograph retrieved from https://www.pacific-r2r.org/news/ridge-reef-learning-holistic-best-practice-fiji. </a:t>
            </a:r>
            <a:r>
              <a:rPr lang="en-US" sz="1000" dirty="0"/>
              <a:t>Creative icon by Nikita Kozin from the Noun Project.</a:t>
            </a:r>
            <a:endParaRPr lang="en-PH" sz="1000" dirty="0"/>
          </a:p>
          <a:p>
            <a:endParaRPr lang="en-PH" sz="1000" dirty="0"/>
          </a:p>
        </p:txBody>
      </p:sp>
      <p:sp>
        <p:nvSpPr>
          <p:cNvPr id="2" name="Title 1">
            <a:extLst>
              <a:ext uri="{FF2B5EF4-FFF2-40B4-BE49-F238E27FC236}">
                <a16:creationId xmlns:a16="http://schemas.microsoft.com/office/drawing/2014/main" id="{2D28AC57-03B6-7C49-8B88-257FCA6BCB89}"/>
              </a:ext>
            </a:extLst>
          </p:cNvPr>
          <p:cNvSpPr>
            <a:spLocks noGrp="1"/>
          </p:cNvSpPr>
          <p:nvPr>
            <p:ph type="title"/>
          </p:nvPr>
        </p:nvSpPr>
        <p:spPr>
          <a:xfrm>
            <a:off x="1502768" y="28110"/>
            <a:ext cx="11696700" cy="808382"/>
          </a:xfrm>
          <a:noFill/>
          <a:ln>
            <a:noFill/>
          </a:ln>
        </p:spPr>
        <p:txBody>
          <a:bodyPr>
            <a:normAutofit/>
          </a:bodyPr>
          <a:lstStyle/>
          <a:p>
            <a:r>
              <a:rPr lang="en-US" sz="3600" b="1" dirty="0">
                <a:solidFill>
                  <a:schemeClr val="accent4"/>
                </a:solidFill>
                <a:latin typeface="Gill Sans MT" panose="020B0502020104020203" pitchFamily="34" charset="77"/>
              </a:rPr>
              <a:t>Key Lessons from R2R Mainstreaming</a:t>
            </a:r>
            <a:endParaRPr lang="en-US" sz="3600" dirty="0">
              <a:solidFill>
                <a:schemeClr val="accent4"/>
              </a:solidFill>
              <a:latin typeface="Gill Sans MT" panose="020B0502020104020203" pitchFamily="34" charset="77"/>
            </a:endParaRPr>
          </a:p>
        </p:txBody>
      </p:sp>
      <p:sp>
        <p:nvSpPr>
          <p:cNvPr id="3" name="Content Placeholder 2">
            <a:extLst>
              <a:ext uri="{FF2B5EF4-FFF2-40B4-BE49-F238E27FC236}">
                <a16:creationId xmlns:a16="http://schemas.microsoft.com/office/drawing/2014/main" id="{EC7652AE-E405-4C4C-9CBC-EE749E6F4717}"/>
              </a:ext>
            </a:extLst>
          </p:cNvPr>
          <p:cNvSpPr>
            <a:spLocks noGrp="1"/>
          </p:cNvSpPr>
          <p:nvPr>
            <p:ph idx="1"/>
          </p:nvPr>
        </p:nvSpPr>
        <p:spPr>
          <a:xfrm>
            <a:off x="679254" y="1123913"/>
            <a:ext cx="10949528" cy="5554273"/>
          </a:xfrm>
        </p:spPr>
        <p:txBody>
          <a:bodyPr>
            <a:noAutofit/>
          </a:bodyPr>
          <a:lstStyle/>
          <a:p>
            <a:pPr marL="457200" indent="-457200">
              <a:buFont typeface="+mj-lt"/>
              <a:buAutoNum type="arabicPeriod"/>
            </a:pPr>
            <a:r>
              <a:rPr lang="en-US" b="1" dirty="0">
                <a:solidFill>
                  <a:schemeClr val="tx2"/>
                </a:solidFill>
                <a:latin typeface="Gill Sans MT" panose="020B0502020104020203" pitchFamily="34" charset="77"/>
              </a:rPr>
              <a:t>Effective communication and advocacy campaigns</a:t>
            </a:r>
            <a:r>
              <a:rPr lang="en-US" dirty="0">
                <a:solidFill>
                  <a:schemeClr val="tx2"/>
                </a:solidFill>
                <a:latin typeface="Gill Sans MT" panose="020B0502020104020203" pitchFamily="34" charset="77"/>
              </a:rPr>
              <a:t> could speed up the recognition and buy-ins of R2R as an effective approach for sustainable resource governance and management of various land-sea forms in PICs</a:t>
            </a:r>
            <a:r>
              <a:rPr lang="en-PH" dirty="0">
                <a:solidFill>
                  <a:schemeClr val="tx2"/>
                </a:solidFill>
                <a:latin typeface="Gill Sans MT" panose="020B0502020104020203" pitchFamily="34" charset="77"/>
              </a:rPr>
              <a:t> </a:t>
            </a:r>
            <a:endParaRPr lang="en-US" b="1" dirty="0">
              <a:solidFill>
                <a:schemeClr val="tx2"/>
              </a:solidFill>
              <a:latin typeface="Gill Sans MT" panose="020B0502020104020203" pitchFamily="34" charset="77"/>
            </a:endParaRPr>
          </a:p>
          <a:p>
            <a:pPr marL="457200" indent="-457200">
              <a:buFont typeface="+mj-lt"/>
              <a:buAutoNum type="arabicPeriod"/>
            </a:pPr>
            <a:r>
              <a:rPr lang="en-US" b="1" dirty="0">
                <a:solidFill>
                  <a:schemeClr val="tx2"/>
                </a:solidFill>
                <a:latin typeface="Gill Sans MT" panose="020B0502020104020203" pitchFamily="34" charset="77"/>
              </a:rPr>
              <a:t>Establishing and/or strengthening inclusive governance bodies </a:t>
            </a:r>
            <a:r>
              <a:rPr lang="en-US" dirty="0">
                <a:solidFill>
                  <a:schemeClr val="tx2"/>
                </a:solidFill>
                <a:latin typeface="Gill Sans MT" panose="020B0502020104020203" pitchFamily="34" charset="77"/>
              </a:rPr>
              <a:t>(such as Steering Committees, IMCs, Project Management Committees)</a:t>
            </a:r>
            <a:r>
              <a:rPr lang="en-US" b="1" dirty="0">
                <a:solidFill>
                  <a:schemeClr val="tx2"/>
                </a:solidFill>
                <a:latin typeface="Gill Sans MT" panose="020B0502020104020203" pitchFamily="34" charset="77"/>
              </a:rPr>
              <a:t> </a:t>
            </a:r>
            <a:r>
              <a:rPr lang="en-US" dirty="0">
                <a:solidFill>
                  <a:schemeClr val="tx2"/>
                </a:solidFill>
                <a:latin typeface="Gill Sans MT" panose="020B0502020104020203" pitchFamily="34" charset="77"/>
              </a:rPr>
              <a:t>could support advocacy and communication campaigns, R2R policy advocacy,  fund leveraging, collaboration, coordination and direction setting, conflict resolution, participation of communication, and promoting private investments; </a:t>
            </a:r>
          </a:p>
          <a:p>
            <a:pPr marL="457200" indent="-457200">
              <a:buFont typeface="+mj-lt"/>
              <a:buAutoNum type="arabicPeriod"/>
            </a:pPr>
            <a:r>
              <a:rPr lang="en-US" b="1" dirty="0">
                <a:solidFill>
                  <a:schemeClr val="tx2"/>
                </a:solidFill>
                <a:latin typeface="Gill Sans MT" panose="020B0502020104020203" pitchFamily="34" charset="77"/>
              </a:rPr>
              <a:t>Engagement of customary/traditional/native land and sea owners as “on-site resource manager</a:t>
            </a:r>
            <a:r>
              <a:rPr lang="en-US" dirty="0">
                <a:solidFill>
                  <a:schemeClr val="tx2"/>
                </a:solidFill>
                <a:latin typeface="Gill Sans MT" panose="020B0502020104020203" pitchFamily="34" charset="77"/>
              </a:rPr>
              <a:t>s” in an R2R land-form is key in the success of site-level R2R approach;  </a:t>
            </a:r>
            <a:endParaRPr lang="en-PH" dirty="0">
              <a:solidFill>
                <a:schemeClr val="tx2"/>
              </a:solidFill>
              <a:latin typeface="Gill Sans MT" panose="020B0502020104020203" pitchFamily="34" charset="77"/>
            </a:endParaRPr>
          </a:p>
          <a:p>
            <a:pPr marL="457200" lvl="0" indent="-457200">
              <a:buFont typeface="+mj-lt"/>
              <a:buAutoNum type="arabicPeriod"/>
            </a:pPr>
            <a:r>
              <a:rPr lang="en-US" b="1" dirty="0">
                <a:solidFill>
                  <a:schemeClr val="tx2"/>
                </a:solidFill>
                <a:latin typeface="Gill Sans MT" panose="020B0502020104020203" pitchFamily="34" charset="77"/>
              </a:rPr>
              <a:t>Capacity building </a:t>
            </a:r>
            <a:r>
              <a:rPr lang="en-US" dirty="0">
                <a:solidFill>
                  <a:schemeClr val="tx2"/>
                </a:solidFill>
                <a:latin typeface="Gill Sans MT" panose="020B0502020104020203" pitchFamily="34" charset="77"/>
              </a:rPr>
              <a:t>combined with technical support, coaching, partnership, cross visits, and on-site assistance could contribute to increasing the supply of R2R-trained local staff, improve formal and informal ENR educational systems, and broaden community’s perspectives.. </a:t>
            </a:r>
            <a:endParaRPr lang="en-PH" dirty="0">
              <a:solidFill>
                <a:schemeClr val="tx2"/>
              </a:solidFill>
              <a:latin typeface="Gill Sans MT" panose="020B0502020104020203" pitchFamily="34" charset="77"/>
            </a:endParaRPr>
          </a:p>
        </p:txBody>
      </p:sp>
      <p:grpSp>
        <p:nvGrpSpPr>
          <p:cNvPr id="13" name="Group 12">
            <a:extLst>
              <a:ext uri="{FF2B5EF4-FFF2-40B4-BE49-F238E27FC236}">
                <a16:creationId xmlns:a16="http://schemas.microsoft.com/office/drawing/2014/main" id="{71DC0438-25F6-4696-BA77-D062539AF694}"/>
              </a:ext>
            </a:extLst>
          </p:cNvPr>
          <p:cNvGrpSpPr/>
          <p:nvPr/>
        </p:nvGrpSpPr>
        <p:grpSpPr>
          <a:xfrm>
            <a:off x="679254" y="215517"/>
            <a:ext cx="9230867" cy="772886"/>
            <a:chOff x="679254" y="215517"/>
            <a:chExt cx="9230867" cy="772886"/>
          </a:xfrm>
        </p:grpSpPr>
        <p:grpSp>
          <p:nvGrpSpPr>
            <p:cNvPr id="5" name="Group 4">
              <a:extLst>
                <a:ext uri="{FF2B5EF4-FFF2-40B4-BE49-F238E27FC236}">
                  <a16:creationId xmlns:a16="http://schemas.microsoft.com/office/drawing/2014/main" id="{CF42DA17-938F-4746-884D-D2357F1111B0}"/>
                </a:ext>
              </a:extLst>
            </p:cNvPr>
            <p:cNvGrpSpPr/>
            <p:nvPr/>
          </p:nvGrpSpPr>
          <p:grpSpPr>
            <a:xfrm>
              <a:off x="679254" y="215517"/>
              <a:ext cx="9230867" cy="772886"/>
              <a:chOff x="767442" y="587417"/>
              <a:chExt cx="9230867" cy="772886"/>
            </a:xfrm>
          </p:grpSpPr>
          <p:sp>
            <p:nvSpPr>
              <p:cNvPr id="6" name="Oval 5">
                <a:extLst>
                  <a:ext uri="{FF2B5EF4-FFF2-40B4-BE49-F238E27FC236}">
                    <a16:creationId xmlns:a16="http://schemas.microsoft.com/office/drawing/2014/main" id="{9104E291-6318-442C-A5B0-22787F945CCC}"/>
                  </a:ext>
                </a:extLst>
              </p:cNvPr>
              <p:cNvSpPr/>
              <p:nvPr/>
            </p:nvSpPr>
            <p:spPr>
              <a:xfrm>
                <a:off x="767442" y="587417"/>
                <a:ext cx="772886" cy="772886"/>
              </a:xfrm>
              <a:prstGeom prst="ellipse">
                <a:avLst/>
              </a:prstGeom>
              <a:noFill/>
              <a:ln w="19050">
                <a:solidFill>
                  <a:srgbClr val="A9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cxnSp>
            <p:nvCxnSpPr>
              <p:cNvPr id="8" name="Straight Connector 7">
                <a:extLst>
                  <a:ext uri="{FF2B5EF4-FFF2-40B4-BE49-F238E27FC236}">
                    <a16:creationId xmlns:a16="http://schemas.microsoft.com/office/drawing/2014/main" id="{05F06708-0A36-4D43-B2A2-35ED9218ADA7}"/>
                  </a:ext>
                </a:extLst>
              </p:cNvPr>
              <p:cNvCxnSpPr>
                <a:cxnSpLocks/>
              </p:cNvCxnSpPr>
              <p:nvPr/>
            </p:nvCxnSpPr>
            <p:spPr>
              <a:xfrm>
                <a:off x="1404459" y="1256016"/>
                <a:ext cx="8593850" cy="0"/>
              </a:xfrm>
              <a:prstGeom prst="line">
                <a:avLst/>
              </a:prstGeom>
              <a:ln w="19050">
                <a:solidFill>
                  <a:srgbClr val="A95E00"/>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F9E3E540-2233-4087-AF3F-66DD0BCF4FB1}"/>
                </a:ext>
              </a:extLst>
            </p:cNvPr>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b="13215"/>
            <a:stretch/>
          </p:blipFill>
          <p:spPr>
            <a:xfrm>
              <a:off x="735080" y="290810"/>
              <a:ext cx="717060" cy="622300"/>
            </a:xfrm>
            <a:prstGeom prst="rect">
              <a:avLst/>
            </a:prstGeom>
          </p:spPr>
        </p:pic>
      </p:grpSp>
    </p:spTree>
    <p:extLst>
      <p:ext uri="{BB962C8B-B14F-4D97-AF65-F5344CB8AC3E}">
        <p14:creationId xmlns:p14="http://schemas.microsoft.com/office/powerpoint/2010/main" val="2184254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3EC17E-AB12-4835-BF51-61876F66260E}"/>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24545" r="26809" b="6167"/>
          <a:stretch/>
        </p:blipFill>
        <p:spPr>
          <a:xfrm>
            <a:off x="7467600" y="0"/>
            <a:ext cx="4740576" cy="6858000"/>
          </a:xfrm>
          <a:prstGeom prst="rect">
            <a:avLst/>
          </a:prstGeom>
        </p:spPr>
      </p:pic>
      <p:sp>
        <p:nvSpPr>
          <p:cNvPr id="3" name="Content Placeholder 2">
            <a:extLst>
              <a:ext uri="{FF2B5EF4-FFF2-40B4-BE49-F238E27FC236}">
                <a16:creationId xmlns:a16="http://schemas.microsoft.com/office/drawing/2014/main" id="{E8DBA822-D3C1-AC40-A6C8-98398B77388A}"/>
              </a:ext>
            </a:extLst>
          </p:cNvPr>
          <p:cNvSpPr>
            <a:spLocks noGrp="1"/>
          </p:cNvSpPr>
          <p:nvPr>
            <p:ph idx="1"/>
          </p:nvPr>
        </p:nvSpPr>
        <p:spPr>
          <a:xfrm>
            <a:off x="819090" y="1544569"/>
            <a:ext cx="6162665" cy="5313431"/>
          </a:xfrm>
        </p:spPr>
        <p:txBody>
          <a:bodyPr>
            <a:noAutofit/>
          </a:bodyPr>
          <a:lstStyle/>
          <a:p>
            <a:pPr marL="514350" indent="-514350">
              <a:buFont typeface="+mj-lt"/>
              <a:buAutoNum type="arabicPeriod" startAt="5"/>
            </a:pPr>
            <a:r>
              <a:rPr lang="en-US" b="1" dirty="0">
                <a:latin typeface="Calibri" panose="020F0502020204030204" pitchFamily="34" charset="0"/>
                <a:cs typeface="Calibri" panose="020F0502020204030204" pitchFamily="34" charset="0"/>
              </a:rPr>
              <a:t>Effective project management units (PMUs) </a:t>
            </a:r>
            <a:r>
              <a:rPr lang="en-US" dirty="0">
                <a:latin typeface="Calibri" panose="020F0502020204030204" pitchFamily="34" charset="0"/>
                <a:cs typeface="Calibri" panose="020F0502020204030204" pitchFamily="34" charset="0"/>
              </a:rPr>
              <a:t>with competent and incentivized staff are crucial to replication and scaling up R2R approaches </a:t>
            </a:r>
          </a:p>
          <a:p>
            <a:pPr marL="514350" indent="-514350">
              <a:buFont typeface="+mj-lt"/>
              <a:buAutoNum type="arabicPeriod" startAt="5"/>
            </a:pPr>
            <a:r>
              <a:rPr lang="en-US" b="1" dirty="0">
                <a:latin typeface="Calibri" panose="020F0502020204030204" pitchFamily="34" charset="0"/>
                <a:cs typeface="Calibri" panose="020F0502020204030204" pitchFamily="34" charset="0"/>
              </a:rPr>
              <a:t>R2R assessments </a:t>
            </a:r>
            <a:r>
              <a:rPr lang="en-US" dirty="0">
                <a:latin typeface="Calibri" panose="020F0502020204030204" pitchFamily="34" charset="0"/>
                <a:cs typeface="Calibri" panose="020F0502020204030204" pitchFamily="34" charset="0"/>
              </a:rPr>
              <a:t>such as the IDA, watershed planning, spatial analysis, community mapping, community consultations and studies such as RAPCA could direct prioritization of R2R strategies, provide scientific information to policy advocacy, re-align project resources, and substantiate communication campaigns.</a:t>
            </a:r>
            <a:r>
              <a:rPr lang="en-PH" dirty="0">
                <a:latin typeface="Calibri" panose="020F0502020204030204" pitchFamily="34" charset="0"/>
                <a:cs typeface="Calibri" panose="020F0502020204030204" pitchFamily="34" charset="0"/>
              </a:rPr>
              <a:t> </a:t>
            </a:r>
          </a:p>
          <a:p>
            <a:pPr marL="514350" indent="-514350">
              <a:buFont typeface="+mj-lt"/>
              <a:buAutoNum type="arabicPeriod" startAt="5"/>
            </a:pPr>
            <a:r>
              <a:rPr lang="en-US" b="1" dirty="0">
                <a:latin typeface="Calibri" panose="020F0502020204030204" pitchFamily="34" charset="0"/>
                <a:cs typeface="Calibri" panose="020F0502020204030204" pitchFamily="34" charset="0"/>
              </a:rPr>
              <a:t>Database and functional M&amp;E</a:t>
            </a:r>
            <a:r>
              <a:rPr lang="en-US" dirty="0">
                <a:latin typeface="Calibri" panose="020F0502020204030204" pitchFamily="34" charset="0"/>
                <a:cs typeface="Calibri" panose="020F0502020204030204" pitchFamily="34" charset="0"/>
              </a:rPr>
              <a:t> systems benefit governance bodies, project management units, operational planning, adaptive management, and policy making.  </a:t>
            </a:r>
          </a:p>
          <a:p>
            <a:pPr marL="0" indent="0">
              <a:buNone/>
            </a:pPr>
            <a:endParaRPr lang="en-US" dirty="0">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DB417F87-33F3-4DDD-9293-F0DE28408EE7}"/>
              </a:ext>
            </a:extLst>
          </p:cNvPr>
          <p:cNvSpPr>
            <a:spLocks noGrp="1"/>
          </p:cNvSpPr>
          <p:nvPr>
            <p:ph type="title"/>
          </p:nvPr>
        </p:nvSpPr>
        <p:spPr>
          <a:xfrm>
            <a:off x="1502768" y="287604"/>
            <a:ext cx="11696700" cy="808382"/>
          </a:xfrm>
          <a:noFill/>
          <a:ln>
            <a:noFill/>
          </a:ln>
        </p:spPr>
        <p:txBody>
          <a:bodyPr>
            <a:normAutofit/>
          </a:bodyPr>
          <a:lstStyle/>
          <a:p>
            <a:r>
              <a:rPr lang="en-US" sz="3600" b="1" dirty="0">
                <a:solidFill>
                  <a:schemeClr val="accent4"/>
                </a:solidFill>
                <a:latin typeface="Gill Sans MT" panose="020B0502020104020203" pitchFamily="34" charset="77"/>
              </a:rPr>
              <a:t>Key Lessons from R2R Mainstreaming</a:t>
            </a:r>
            <a:endParaRPr lang="en-US" sz="3600" dirty="0">
              <a:solidFill>
                <a:schemeClr val="accent4"/>
              </a:solidFill>
              <a:latin typeface="Gill Sans MT" panose="020B0502020104020203" pitchFamily="34" charset="77"/>
            </a:endParaRPr>
          </a:p>
        </p:txBody>
      </p:sp>
      <p:grpSp>
        <p:nvGrpSpPr>
          <p:cNvPr id="7" name="Group 6">
            <a:extLst>
              <a:ext uri="{FF2B5EF4-FFF2-40B4-BE49-F238E27FC236}">
                <a16:creationId xmlns:a16="http://schemas.microsoft.com/office/drawing/2014/main" id="{7D9A11FF-22C6-4AB3-873C-33BC00285088}"/>
              </a:ext>
            </a:extLst>
          </p:cNvPr>
          <p:cNvGrpSpPr/>
          <p:nvPr/>
        </p:nvGrpSpPr>
        <p:grpSpPr>
          <a:xfrm>
            <a:off x="679254" y="475011"/>
            <a:ext cx="9230867" cy="772886"/>
            <a:chOff x="767442" y="587417"/>
            <a:chExt cx="9230867" cy="772886"/>
          </a:xfrm>
        </p:grpSpPr>
        <p:sp>
          <p:nvSpPr>
            <p:cNvPr id="8" name="Oval 7">
              <a:extLst>
                <a:ext uri="{FF2B5EF4-FFF2-40B4-BE49-F238E27FC236}">
                  <a16:creationId xmlns:a16="http://schemas.microsoft.com/office/drawing/2014/main" id="{0E078FD3-579D-49E3-8D28-1DDCFF8CF36A}"/>
                </a:ext>
              </a:extLst>
            </p:cNvPr>
            <p:cNvSpPr/>
            <p:nvPr/>
          </p:nvSpPr>
          <p:spPr>
            <a:xfrm>
              <a:off x="767442" y="587417"/>
              <a:ext cx="772886" cy="772886"/>
            </a:xfrm>
            <a:prstGeom prst="ellipse">
              <a:avLst/>
            </a:prstGeom>
            <a:noFill/>
            <a:ln w="19050">
              <a:solidFill>
                <a:srgbClr val="A9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cxnSp>
          <p:nvCxnSpPr>
            <p:cNvPr id="10" name="Straight Connector 9">
              <a:extLst>
                <a:ext uri="{FF2B5EF4-FFF2-40B4-BE49-F238E27FC236}">
                  <a16:creationId xmlns:a16="http://schemas.microsoft.com/office/drawing/2014/main" id="{A83A224B-2158-43AA-B28E-F7B33FFD2DF9}"/>
                </a:ext>
              </a:extLst>
            </p:cNvPr>
            <p:cNvCxnSpPr>
              <a:cxnSpLocks/>
            </p:cNvCxnSpPr>
            <p:nvPr/>
          </p:nvCxnSpPr>
          <p:spPr>
            <a:xfrm>
              <a:off x="1404459" y="1256016"/>
              <a:ext cx="8593850" cy="0"/>
            </a:xfrm>
            <a:prstGeom prst="line">
              <a:avLst/>
            </a:prstGeom>
            <a:ln w="19050">
              <a:solidFill>
                <a:srgbClr val="A95E00"/>
              </a:solidFill>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53080EBF-53CF-4AF4-8C17-91187EA209D8}"/>
              </a:ext>
            </a:extLst>
          </p:cNvPr>
          <p:cNvSpPr txBox="1"/>
          <p:nvPr/>
        </p:nvSpPr>
        <p:spPr>
          <a:xfrm>
            <a:off x="7830768" y="6285598"/>
            <a:ext cx="4361232" cy="707886"/>
          </a:xfrm>
          <a:prstGeom prst="rect">
            <a:avLst/>
          </a:prstGeom>
          <a:noFill/>
        </p:spPr>
        <p:txBody>
          <a:bodyPr wrap="square">
            <a:spAutoFit/>
          </a:bodyPr>
          <a:lstStyle/>
          <a:p>
            <a:r>
              <a:rPr lang="en-PH" sz="1000" dirty="0">
                <a:solidFill>
                  <a:schemeClr val="tx2"/>
                </a:solidFill>
              </a:rPr>
              <a:t>Image Credits: Photograph retrieved from https://www.pacific-r2r.org/partners/member-countries/samoa. </a:t>
            </a:r>
            <a:r>
              <a:rPr lang="en-US" sz="1000" dirty="0">
                <a:solidFill>
                  <a:schemeClr val="tx2"/>
                </a:solidFill>
              </a:rPr>
              <a:t>Creative icon by Nikita Kozin from the Noun Project.</a:t>
            </a:r>
            <a:endParaRPr lang="en-PH" sz="1000" dirty="0">
              <a:solidFill>
                <a:schemeClr val="tx2"/>
              </a:solidFill>
            </a:endParaRPr>
          </a:p>
          <a:p>
            <a:endParaRPr lang="en-PH" sz="1000" dirty="0">
              <a:solidFill>
                <a:schemeClr val="tx2"/>
              </a:solidFill>
            </a:endParaRPr>
          </a:p>
        </p:txBody>
      </p:sp>
      <p:pic>
        <p:nvPicPr>
          <p:cNvPr id="21" name="Picture 20">
            <a:extLst>
              <a:ext uri="{FF2B5EF4-FFF2-40B4-BE49-F238E27FC236}">
                <a16:creationId xmlns:a16="http://schemas.microsoft.com/office/drawing/2014/main" id="{AD42BEEE-28D2-4B54-8019-9DFC67795C97}"/>
              </a:ext>
            </a:extLst>
          </p:cNvPr>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b="13215"/>
          <a:stretch/>
        </p:blipFill>
        <p:spPr>
          <a:xfrm>
            <a:off x="709680" y="532110"/>
            <a:ext cx="717060" cy="622300"/>
          </a:xfrm>
          <a:prstGeom prst="rect">
            <a:avLst/>
          </a:prstGeom>
        </p:spPr>
      </p:pic>
    </p:spTree>
    <p:extLst>
      <p:ext uri="{BB962C8B-B14F-4D97-AF65-F5344CB8AC3E}">
        <p14:creationId xmlns:p14="http://schemas.microsoft.com/office/powerpoint/2010/main" val="878753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Tuvalu_Image">
            <a:extLst>
              <a:ext uri="{FF2B5EF4-FFF2-40B4-BE49-F238E27FC236}">
                <a16:creationId xmlns:a16="http://schemas.microsoft.com/office/drawing/2014/main" id="{8E2C5913-CC8B-494E-9972-4AB9C5E69F0C}"/>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1"/>
            <a:ext cx="12294593" cy="692316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7D41224-DBCC-3145-8D40-87AE089DB06D}"/>
              </a:ext>
            </a:extLst>
          </p:cNvPr>
          <p:cNvSpPr>
            <a:spLocks noGrp="1"/>
          </p:cNvSpPr>
          <p:nvPr>
            <p:ph idx="1"/>
          </p:nvPr>
        </p:nvSpPr>
        <p:spPr>
          <a:xfrm>
            <a:off x="735080" y="1566001"/>
            <a:ext cx="10707277" cy="4620682"/>
          </a:xfrm>
        </p:spPr>
        <p:txBody>
          <a:bodyPr>
            <a:noAutofit/>
          </a:bodyPr>
          <a:lstStyle/>
          <a:p>
            <a:pPr marL="514350" indent="-514350">
              <a:buFont typeface="+mj-lt"/>
              <a:buAutoNum type="arabicPeriod" startAt="8"/>
            </a:pPr>
            <a:r>
              <a:rPr lang="en-US" b="1" dirty="0">
                <a:latin typeface="Calibri" panose="020F0502020204030204" pitchFamily="34" charset="0"/>
                <a:cs typeface="Calibri" panose="020F0502020204030204" pitchFamily="34" charset="0"/>
              </a:rPr>
              <a:t>Factoring adaptive management</a:t>
            </a:r>
            <a:r>
              <a:rPr lang="en-US" dirty="0">
                <a:latin typeface="Calibri" panose="020F0502020204030204" pitchFamily="34" charset="0"/>
                <a:cs typeface="Calibri" panose="020F0502020204030204" pitchFamily="34" charset="0"/>
              </a:rPr>
              <a:t> in the R2R design, planning, and implementation has the potential to encourage innovation and flexibility for aligning approved project activities with the changing realities in local areas and renders more effective on-site management. </a:t>
            </a:r>
          </a:p>
          <a:p>
            <a:pPr marL="514350" lvl="0" indent="-514350">
              <a:buFont typeface="+mj-lt"/>
              <a:buAutoNum type="arabicPeriod" startAt="8"/>
            </a:pPr>
            <a:r>
              <a:rPr lang="en-US" b="1" dirty="0">
                <a:latin typeface="Calibri" panose="020F0502020204030204" pitchFamily="34" charset="0"/>
                <a:cs typeface="Calibri" panose="020F0502020204030204" pitchFamily="34" charset="0"/>
              </a:rPr>
              <a:t>Functional Site Level R2R Project Committees </a:t>
            </a:r>
            <a:r>
              <a:rPr lang="en-US" dirty="0">
                <a:latin typeface="Calibri" panose="020F0502020204030204" pitchFamily="34" charset="0"/>
                <a:cs typeface="Calibri" panose="020F0502020204030204" pitchFamily="34" charset="0"/>
              </a:rPr>
              <a:t>thru their  implementing units could serve as the </a:t>
            </a:r>
            <a:r>
              <a:rPr lang="en-US" b="1" dirty="0">
                <a:latin typeface="Calibri" panose="020F0502020204030204" pitchFamily="34" charset="0"/>
                <a:cs typeface="Calibri" panose="020F0502020204030204" pitchFamily="34" charset="0"/>
              </a:rPr>
              <a:t>pathway or entry points in transmitting community feedbacks and recommendations </a:t>
            </a:r>
            <a:r>
              <a:rPr lang="en-US" dirty="0">
                <a:latin typeface="Calibri" panose="020F0502020204030204" pitchFamily="34" charset="0"/>
                <a:cs typeface="Calibri" panose="020F0502020204030204" pitchFamily="34" charset="0"/>
              </a:rPr>
              <a:t>to the IMCs  for updating national and sub-national policies, programs in R2R sites.  </a:t>
            </a:r>
          </a:p>
          <a:p>
            <a:pPr marL="514350" indent="-514350">
              <a:buFont typeface="+mj-lt"/>
              <a:buAutoNum type="arabicPeriod" startAt="8"/>
            </a:pPr>
            <a:r>
              <a:rPr lang="en-US" b="1" dirty="0">
                <a:latin typeface="Calibri" panose="020F0502020204030204" pitchFamily="34" charset="0"/>
                <a:cs typeface="Calibri" panose="020F0502020204030204" pitchFamily="34" charset="0"/>
              </a:rPr>
              <a:t>Knowledge products </a:t>
            </a:r>
            <a:r>
              <a:rPr lang="en-US" dirty="0">
                <a:latin typeface="Calibri" panose="020F0502020204030204" pitchFamily="34" charset="0"/>
                <a:cs typeface="Calibri" panose="020F0502020204030204" pitchFamily="34" charset="0"/>
              </a:rPr>
              <a:t>– R2R orientation and training materials, enriched/enhanced existing manuals on watershed planning, ICRM, RAPCA, guide for spatial mapping and analysis, technical bulletins or how to’s based on lessons and relevant best practices are going to be useful in R2R mainstreaming with either replication or scaling up strategies. </a:t>
            </a:r>
          </a:p>
        </p:txBody>
      </p:sp>
      <p:sp>
        <p:nvSpPr>
          <p:cNvPr id="6" name="Title 1">
            <a:extLst>
              <a:ext uri="{FF2B5EF4-FFF2-40B4-BE49-F238E27FC236}">
                <a16:creationId xmlns:a16="http://schemas.microsoft.com/office/drawing/2014/main" id="{F5DB2E43-6396-4F9B-86A6-B9D42622ABB8}"/>
              </a:ext>
            </a:extLst>
          </p:cNvPr>
          <p:cNvSpPr>
            <a:spLocks noGrp="1"/>
          </p:cNvSpPr>
          <p:nvPr>
            <p:ph type="title"/>
          </p:nvPr>
        </p:nvSpPr>
        <p:spPr>
          <a:xfrm>
            <a:off x="1502768" y="164037"/>
            <a:ext cx="11696700" cy="808382"/>
          </a:xfrm>
          <a:noFill/>
          <a:ln>
            <a:noFill/>
          </a:ln>
        </p:spPr>
        <p:txBody>
          <a:bodyPr>
            <a:normAutofit/>
          </a:bodyPr>
          <a:lstStyle/>
          <a:p>
            <a:r>
              <a:rPr lang="en-US" sz="3600" b="1" dirty="0">
                <a:solidFill>
                  <a:schemeClr val="accent4"/>
                </a:solidFill>
                <a:latin typeface="Gill Sans MT" panose="020B0502020104020203" pitchFamily="34" charset="77"/>
              </a:rPr>
              <a:t>Key Lessons from R2R Mainstreaming</a:t>
            </a:r>
            <a:endParaRPr lang="en-US" sz="3600" dirty="0">
              <a:solidFill>
                <a:schemeClr val="accent4"/>
              </a:solidFill>
              <a:latin typeface="Gill Sans MT" panose="020B0502020104020203" pitchFamily="34" charset="77"/>
            </a:endParaRPr>
          </a:p>
        </p:txBody>
      </p:sp>
      <p:grpSp>
        <p:nvGrpSpPr>
          <p:cNvPr id="7" name="Group 6">
            <a:extLst>
              <a:ext uri="{FF2B5EF4-FFF2-40B4-BE49-F238E27FC236}">
                <a16:creationId xmlns:a16="http://schemas.microsoft.com/office/drawing/2014/main" id="{95567E38-A20F-48A2-9C0F-93AC63AE098C}"/>
              </a:ext>
            </a:extLst>
          </p:cNvPr>
          <p:cNvGrpSpPr/>
          <p:nvPr/>
        </p:nvGrpSpPr>
        <p:grpSpPr>
          <a:xfrm>
            <a:off x="679254" y="351444"/>
            <a:ext cx="9230867" cy="772886"/>
            <a:chOff x="767442" y="587417"/>
            <a:chExt cx="9230867" cy="772886"/>
          </a:xfrm>
        </p:grpSpPr>
        <p:sp>
          <p:nvSpPr>
            <p:cNvPr id="8" name="Oval 7">
              <a:extLst>
                <a:ext uri="{FF2B5EF4-FFF2-40B4-BE49-F238E27FC236}">
                  <a16:creationId xmlns:a16="http://schemas.microsoft.com/office/drawing/2014/main" id="{202ADCF8-0A97-438E-A9D3-C201980AEAFB}"/>
                </a:ext>
              </a:extLst>
            </p:cNvPr>
            <p:cNvSpPr/>
            <p:nvPr/>
          </p:nvSpPr>
          <p:spPr>
            <a:xfrm>
              <a:off x="767442" y="587417"/>
              <a:ext cx="772886" cy="772886"/>
            </a:xfrm>
            <a:prstGeom prst="ellipse">
              <a:avLst/>
            </a:prstGeom>
            <a:noFill/>
            <a:ln w="19050">
              <a:solidFill>
                <a:srgbClr val="A9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cxnSp>
          <p:nvCxnSpPr>
            <p:cNvPr id="10" name="Straight Connector 9">
              <a:extLst>
                <a:ext uri="{FF2B5EF4-FFF2-40B4-BE49-F238E27FC236}">
                  <a16:creationId xmlns:a16="http://schemas.microsoft.com/office/drawing/2014/main" id="{72CD92EF-7ADA-4B55-92F4-6BF4075F5F64}"/>
                </a:ext>
              </a:extLst>
            </p:cNvPr>
            <p:cNvCxnSpPr>
              <a:cxnSpLocks/>
            </p:cNvCxnSpPr>
            <p:nvPr/>
          </p:nvCxnSpPr>
          <p:spPr>
            <a:xfrm>
              <a:off x="1404459" y="1256016"/>
              <a:ext cx="8593850" cy="0"/>
            </a:xfrm>
            <a:prstGeom prst="line">
              <a:avLst/>
            </a:prstGeom>
            <a:ln w="19050">
              <a:solidFill>
                <a:srgbClr val="A95E0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C2D1649A-9E3A-435C-9361-BA59FC6C8930}"/>
              </a:ext>
            </a:extLst>
          </p:cNvPr>
          <p:cNvSpPr txBox="1"/>
          <p:nvPr/>
        </p:nvSpPr>
        <p:spPr>
          <a:xfrm>
            <a:off x="95000" y="6285598"/>
            <a:ext cx="11456920" cy="400110"/>
          </a:xfrm>
          <a:prstGeom prst="rect">
            <a:avLst/>
          </a:prstGeom>
          <a:noFill/>
        </p:spPr>
        <p:txBody>
          <a:bodyPr wrap="square">
            <a:spAutoFit/>
          </a:bodyPr>
          <a:lstStyle/>
          <a:p>
            <a:pPr algn="r"/>
            <a:r>
              <a:rPr lang="en-PH" sz="1000" dirty="0"/>
              <a:t>Image Credits: Photograph retrieved from https://www.pacific-r2r.org/partners/member-countries/tuvalu. </a:t>
            </a:r>
            <a:r>
              <a:rPr lang="en-US" sz="1000" dirty="0"/>
              <a:t>Creative icon by Nikita Kozin from the Noun Project.</a:t>
            </a:r>
            <a:endParaRPr lang="en-PH" sz="1000" dirty="0"/>
          </a:p>
          <a:p>
            <a:pPr algn="r"/>
            <a:endParaRPr lang="en-PH" sz="1000" dirty="0"/>
          </a:p>
        </p:txBody>
      </p:sp>
      <p:pic>
        <p:nvPicPr>
          <p:cNvPr id="12" name="Picture 11">
            <a:extLst>
              <a:ext uri="{FF2B5EF4-FFF2-40B4-BE49-F238E27FC236}">
                <a16:creationId xmlns:a16="http://schemas.microsoft.com/office/drawing/2014/main" id="{F683E604-9949-4482-928A-AC025AD1CF05}"/>
              </a:ext>
            </a:extLst>
          </p:cNvPr>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b="13215"/>
          <a:stretch/>
        </p:blipFill>
        <p:spPr>
          <a:xfrm>
            <a:off x="735080" y="417810"/>
            <a:ext cx="717060" cy="622300"/>
          </a:xfrm>
          <a:prstGeom prst="rect">
            <a:avLst/>
          </a:prstGeom>
        </p:spPr>
      </p:pic>
    </p:spTree>
    <p:extLst>
      <p:ext uri="{BB962C8B-B14F-4D97-AF65-F5344CB8AC3E}">
        <p14:creationId xmlns:p14="http://schemas.microsoft.com/office/powerpoint/2010/main" val="1811256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Palau_Image">
            <a:extLst>
              <a:ext uri="{FF2B5EF4-FFF2-40B4-BE49-F238E27FC236}">
                <a16:creationId xmlns:a16="http://schemas.microsoft.com/office/drawing/2014/main" id="{8B078C76-5BE5-42B8-B717-F08FB02B9FD2}"/>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12264" t="12263" b="10374"/>
          <a:stretch/>
        </p:blipFill>
        <p:spPr bwMode="auto">
          <a:xfrm>
            <a:off x="0" y="-308919"/>
            <a:ext cx="12192000" cy="7166919"/>
          </a:xfrm>
          <a:prstGeom prst="rect">
            <a:avLst/>
          </a:prstGeom>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7306F52-BD06-43EF-9C0E-C94395E5CB4A}"/>
              </a:ext>
            </a:extLst>
          </p:cNvPr>
          <p:cNvSpPr txBox="1"/>
          <p:nvPr/>
        </p:nvSpPr>
        <p:spPr>
          <a:xfrm>
            <a:off x="2111829" y="6362573"/>
            <a:ext cx="9873699" cy="246221"/>
          </a:xfrm>
          <a:prstGeom prst="rect">
            <a:avLst/>
          </a:prstGeom>
          <a:noFill/>
        </p:spPr>
        <p:txBody>
          <a:bodyPr wrap="square">
            <a:spAutoFit/>
          </a:bodyPr>
          <a:lstStyle/>
          <a:p>
            <a:pPr algn="r"/>
            <a:r>
              <a:rPr lang="en-PH" sz="1000" dirty="0"/>
              <a:t>Image Credit: Photograph retrieved from https://www.pacific-r2r.org/partners/member-countries/palau. </a:t>
            </a:r>
            <a:r>
              <a:rPr lang="en-US" sz="1000" dirty="0"/>
              <a:t>Brain by Wes Breazell from the Noun Project.</a:t>
            </a:r>
            <a:endParaRPr lang="en-PH" sz="1000" dirty="0"/>
          </a:p>
        </p:txBody>
      </p:sp>
      <p:sp>
        <p:nvSpPr>
          <p:cNvPr id="6" name="Title 5">
            <a:extLst>
              <a:ext uri="{FF2B5EF4-FFF2-40B4-BE49-F238E27FC236}">
                <a16:creationId xmlns:a16="http://schemas.microsoft.com/office/drawing/2014/main" id="{F42E2699-B0AB-46D8-A79E-2A3B5B4DC70C}"/>
              </a:ext>
            </a:extLst>
          </p:cNvPr>
          <p:cNvSpPr>
            <a:spLocks noGrp="1"/>
          </p:cNvSpPr>
          <p:nvPr>
            <p:ph type="title" idx="4294967295"/>
          </p:nvPr>
        </p:nvSpPr>
        <p:spPr>
          <a:xfrm>
            <a:off x="1328885" y="2476299"/>
            <a:ext cx="7017422" cy="2759075"/>
          </a:xfrm>
        </p:spPr>
        <p:txBody>
          <a:bodyPr>
            <a:normAutofit/>
          </a:bodyPr>
          <a:lstStyle/>
          <a:p>
            <a:pPr>
              <a:lnSpc>
                <a:spcPct val="80000"/>
              </a:lnSpc>
            </a:pPr>
            <a:r>
              <a:rPr lang="en-US" b="1" dirty="0">
                <a:solidFill>
                  <a:schemeClr val="accent2"/>
                </a:solidFill>
                <a:latin typeface="Gill Sans MT" panose="020B0502020104020203" pitchFamily="34" charset="77"/>
              </a:rPr>
              <a:t>The Team’s Review and Analysis                        points to a possible framework                   for R2R mainstreaming.</a:t>
            </a:r>
            <a:endParaRPr lang="en-PH" b="1" dirty="0">
              <a:solidFill>
                <a:schemeClr val="accent2"/>
              </a:solidFill>
            </a:endParaRPr>
          </a:p>
        </p:txBody>
      </p:sp>
      <p:pic>
        <p:nvPicPr>
          <p:cNvPr id="8" name="Picture 7">
            <a:extLst>
              <a:ext uri="{FF2B5EF4-FFF2-40B4-BE49-F238E27FC236}">
                <a16:creationId xmlns:a16="http://schemas.microsoft.com/office/drawing/2014/main" id="{345CCAD8-8DE2-444E-B7A3-FA1AD0FA5439}"/>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1945" b="18000"/>
          <a:stretch/>
        </p:blipFill>
        <p:spPr>
          <a:xfrm>
            <a:off x="7902942" y="2476299"/>
            <a:ext cx="3234690" cy="2705044"/>
          </a:xfrm>
          <a:prstGeom prst="rect">
            <a:avLst/>
          </a:prstGeom>
        </p:spPr>
      </p:pic>
    </p:spTree>
    <p:extLst>
      <p:ext uri="{BB962C8B-B14F-4D97-AF65-F5344CB8AC3E}">
        <p14:creationId xmlns:p14="http://schemas.microsoft.com/office/powerpoint/2010/main" val="1133357165"/>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Rounded Corners 95">
            <a:extLst>
              <a:ext uri="{FF2B5EF4-FFF2-40B4-BE49-F238E27FC236}">
                <a16:creationId xmlns:a16="http://schemas.microsoft.com/office/drawing/2014/main" id="{2CBFC546-45E7-46A7-B812-A4A0552A5A32}"/>
              </a:ext>
            </a:extLst>
          </p:cNvPr>
          <p:cNvSpPr/>
          <p:nvPr/>
        </p:nvSpPr>
        <p:spPr>
          <a:xfrm>
            <a:off x="6671158" y="1943328"/>
            <a:ext cx="2489738" cy="3586808"/>
          </a:xfrm>
          <a:prstGeom prst="roundRect">
            <a:avLst>
              <a:gd name="adj" fmla="val 14454"/>
            </a:avLst>
          </a:prstGeom>
          <a:solidFill>
            <a:schemeClr val="accent2">
              <a:lumMod val="60000"/>
              <a:lumOff val="40000"/>
            </a:schemeClr>
          </a:solidFill>
          <a:effectLst/>
          <a:scene3d>
            <a:camera prst="orthographicFront"/>
            <a:lightRig rig="flat" dir="t"/>
          </a:scene3d>
          <a:sp3d z="-190500" prstMaterial="plastic">
            <a:bevelB w="88900" h="31750" prst="angle"/>
          </a:sp3d>
        </p:spPr>
        <p:style>
          <a:lnRef idx="0">
            <a:schemeClr val="lt1">
              <a:hueOff val="0"/>
              <a:satOff val="0"/>
              <a:lumOff val="0"/>
              <a:alphaOff val="0"/>
            </a:schemeClr>
          </a:lnRef>
          <a:fillRef idx="3">
            <a:schemeClr val="accent2">
              <a:tint val="50000"/>
              <a:hueOff val="0"/>
              <a:satOff val="0"/>
              <a:lumOff val="0"/>
              <a:alphaOff val="0"/>
            </a:schemeClr>
          </a:fillRef>
          <a:effectRef idx="2">
            <a:schemeClr val="accent2">
              <a:tint val="50000"/>
              <a:hueOff val="0"/>
              <a:satOff val="0"/>
              <a:lumOff val="0"/>
              <a:alphaOff val="0"/>
            </a:schemeClr>
          </a:effectRef>
          <a:fontRef idx="minor">
            <a:schemeClr val="lt1">
              <a:hueOff val="0"/>
              <a:satOff val="0"/>
              <a:lumOff val="0"/>
              <a:alphaOff val="0"/>
            </a:schemeClr>
          </a:fontRef>
        </p:style>
      </p:sp>
      <p:grpSp>
        <p:nvGrpSpPr>
          <p:cNvPr id="124" name="Group 123">
            <a:extLst>
              <a:ext uri="{FF2B5EF4-FFF2-40B4-BE49-F238E27FC236}">
                <a16:creationId xmlns:a16="http://schemas.microsoft.com/office/drawing/2014/main" id="{C2721C0B-0688-43C5-A01F-FFBDF8510431}"/>
              </a:ext>
            </a:extLst>
          </p:cNvPr>
          <p:cNvGrpSpPr/>
          <p:nvPr/>
        </p:nvGrpSpPr>
        <p:grpSpPr>
          <a:xfrm>
            <a:off x="6646424" y="1958834"/>
            <a:ext cx="2229840" cy="3571302"/>
            <a:chOff x="8890964" y="1851690"/>
            <a:chExt cx="2229840" cy="3571303"/>
          </a:xfrm>
        </p:grpSpPr>
        <p:sp>
          <p:nvSpPr>
            <p:cNvPr id="122" name="Rectangle: Rounded Corners 121">
              <a:extLst>
                <a:ext uri="{FF2B5EF4-FFF2-40B4-BE49-F238E27FC236}">
                  <a16:creationId xmlns:a16="http://schemas.microsoft.com/office/drawing/2014/main" id="{92ED4BD0-C0E5-4252-AA9C-7DC0EF42FDCA}"/>
                </a:ext>
              </a:extLst>
            </p:cNvPr>
            <p:cNvSpPr/>
            <p:nvPr/>
          </p:nvSpPr>
          <p:spPr>
            <a:xfrm>
              <a:off x="8890964" y="1851690"/>
              <a:ext cx="2229840" cy="3571303"/>
            </a:xfrm>
            <a:prstGeom prst="roundRect">
              <a:avLst>
                <a:gd name="adj" fmla="val 19814"/>
              </a:avLst>
            </a:prstGeom>
            <a:solidFill>
              <a:schemeClr val="accent2">
                <a:lumMod val="60000"/>
                <a:lumOff val="40000"/>
              </a:schemeClr>
            </a:solidFill>
            <a:effectLst/>
            <a:scene3d>
              <a:camera prst="orthographicFront"/>
              <a:lightRig rig="flat" dir="t"/>
            </a:scene3d>
            <a:sp3d z="-190500" prstMaterial="plastic">
              <a:bevelB w="88900" h="31750" prst="angle"/>
            </a:sp3d>
          </p:spPr>
          <p:style>
            <a:lnRef idx="0">
              <a:schemeClr val="lt1">
                <a:hueOff val="0"/>
                <a:satOff val="0"/>
                <a:lumOff val="0"/>
                <a:alphaOff val="0"/>
              </a:schemeClr>
            </a:lnRef>
            <a:fillRef idx="3">
              <a:schemeClr val="accent2">
                <a:tint val="50000"/>
                <a:hueOff val="0"/>
                <a:satOff val="0"/>
                <a:lumOff val="0"/>
                <a:alphaOff val="0"/>
              </a:schemeClr>
            </a:fillRef>
            <a:effectRef idx="2">
              <a:schemeClr val="accent2">
                <a:tint val="50000"/>
                <a:hueOff val="0"/>
                <a:satOff val="0"/>
                <a:lumOff val="0"/>
                <a:alphaOff val="0"/>
              </a:schemeClr>
            </a:effectRef>
            <a:fontRef idx="minor">
              <a:schemeClr val="lt1">
                <a:hueOff val="0"/>
                <a:satOff val="0"/>
                <a:lumOff val="0"/>
                <a:alphaOff val="0"/>
              </a:schemeClr>
            </a:fontRef>
          </p:style>
        </p:sp>
        <p:sp>
          <p:nvSpPr>
            <p:cNvPr id="123" name="TextBox 122">
              <a:extLst>
                <a:ext uri="{FF2B5EF4-FFF2-40B4-BE49-F238E27FC236}">
                  <a16:creationId xmlns:a16="http://schemas.microsoft.com/office/drawing/2014/main" id="{9AF71E9E-6A6E-48A0-8D85-FF7FFD59E29C}"/>
                </a:ext>
              </a:extLst>
            </p:cNvPr>
            <p:cNvSpPr txBox="1"/>
            <p:nvPr/>
          </p:nvSpPr>
          <p:spPr>
            <a:xfrm>
              <a:off x="9175640" y="2057468"/>
              <a:ext cx="1675879" cy="3046988"/>
            </a:xfrm>
            <a:prstGeom prst="rect">
              <a:avLst/>
            </a:prstGeom>
            <a:noFill/>
          </p:spPr>
          <p:txBody>
            <a:bodyPr wrap="square">
              <a:spAutoFit/>
            </a:bodyPr>
            <a:lstStyle/>
            <a:p>
              <a:pPr marL="273050" indent="-273050">
                <a:spcAft>
                  <a:spcPts val="1200"/>
                </a:spcAft>
                <a:buFont typeface="+mj-lt"/>
                <a:buAutoNum type="alphaLcPeriod"/>
              </a:pPr>
              <a:r>
                <a:rPr lang="en-PH" sz="1800" dirty="0">
                  <a:solidFill>
                    <a:schemeClr val="tx1"/>
                  </a:solidFill>
                  <a:latin typeface="Calibri" panose="020F0502020204030204" pitchFamily="34" charset="0"/>
                  <a:cs typeface="Calibri" panose="020F0502020204030204" pitchFamily="34" charset="0"/>
                </a:rPr>
                <a:t>HH incomes</a:t>
              </a:r>
            </a:p>
            <a:p>
              <a:pPr marL="273050" indent="-273050">
                <a:spcAft>
                  <a:spcPts val="1200"/>
                </a:spcAft>
                <a:buFont typeface="+mj-lt"/>
                <a:buAutoNum type="alphaLcPeriod"/>
              </a:pPr>
              <a:r>
                <a:rPr lang="en-PH" sz="1800" dirty="0">
                  <a:solidFill>
                    <a:schemeClr val="tx1"/>
                  </a:solidFill>
                  <a:latin typeface="Calibri" panose="020F0502020204030204" pitchFamily="34" charset="0"/>
                  <a:cs typeface="Calibri" panose="020F0502020204030204" pitchFamily="34" charset="0"/>
                </a:rPr>
                <a:t>Revenues from EGS-linked Enterprises</a:t>
              </a:r>
            </a:p>
            <a:p>
              <a:pPr marL="273050" indent="-273050">
                <a:spcAft>
                  <a:spcPts val="1200"/>
                </a:spcAft>
                <a:buFont typeface="+mj-lt"/>
                <a:buAutoNum type="alphaLcPeriod"/>
              </a:pPr>
              <a:r>
                <a:rPr lang="en-PH" sz="1800" dirty="0">
                  <a:solidFill>
                    <a:schemeClr val="tx1"/>
                  </a:solidFill>
                  <a:latin typeface="Calibri" panose="020F0502020204030204" pitchFamily="34" charset="0"/>
                  <a:cs typeface="Calibri" panose="020F0502020204030204" pitchFamily="34" charset="0"/>
                </a:rPr>
                <a:t>Public Sector Revenues</a:t>
              </a:r>
            </a:p>
            <a:p>
              <a:pPr marL="273050" indent="-273050">
                <a:spcAft>
                  <a:spcPts val="1200"/>
                </a:spcAft>
                <a:buFont typeface="+mj-lt"/>
                <a:buAutoNum type="alphaLcPeriod"/>
              </a:pPr>
              <a:r>
                <a:rPr lang="en-PH" sz="1800" dirty="0">
                  <a:solidFill>
                    <a:schemeClr val="tx1"/>
                  </a:solidFill>
                  <a:latin typeface="Calibri" panose="020F0502020204030204" pitchFamily="34" charset="0"/>
                  <a:cs typeface="Calibri" panose="020F0502020204030204" pitchFamily="34" charset="0"/>
                </a:rPr>
                <a:t>Improved Resiliency</a:t>
              </a:r>
            </a:p>
          </p:txBody>
        </p:sp>
      </p:grpSp>
      <p:grpSp>
        <p:nvGrpSpPr>
          <p:cNvPr id="120" name="Group 119">
            <a:extLst>
              <a:ext uri="{FF2B5EF4-FFF2-40B4-BE49-F238E27FC236}">
                <a16:creationId xmlns:a16="http://schemas.microsoft.com/office/drawing/2014/main" id="{48033584-2997-4688-A4FC-C8A6D7E5E445}"/>
              </a:ext>
            </a:extLst>
          </p:cNvPr>
          <p:cNvGrpSpPr/>
          <p:nvPr/>
        </p:nvGrpSpPr>
        <p:grpSpPr>
          <a:xfrm>
            <a:off x="4383062" y="1958833"/>
            <a:ext cx="2161771" cy="3571303"/>
            <a:chOff x="4383062" y="1958833"/>
            <a:chExt cx="2161771" cy="3571303"/>
          </a:xfrm>
        </p:grpSpPr>
        <p:sp>
          <p:nvSpPr>
            <p:cNvPr id="48" name="Rectangle: Rounded Corners 47">
              <a:extLst>
                <a:ext uri="{FF2B5EF4-FFF2-40B4-BE49-F238E27FC236}">
                  <a16:creationId xmlns:a16="http://schemas.microsoft.com/office/drawing/2014/main" id="{646FF9BD-6A7F-4381-B384-D0A75AA80C6E}"/>
                </a:ext>
              </a:extLst>
            </p:cNvPr>
            <p:cNvSpPr/>
            <p:nvPr/>
          </p:nvSpPr>
          <p:spPr>
            <a:xfrm>
              <a:off x="4383062" y="1958833"/>
              <a:ext cx="2161771" cy="3571303"/>
            </a:xfrm>
            <a:prstGeom prst="roundRect">
              <a:avLst/>
            </a:prstGeom>
            <a:solidFill>
              <a:srgbClr val="92D050"/>
            </a:solidFill>
            <a:effectLst/>
            <a:scene3d>
              <a:camera prst="orthographicFront"/>
              <a:lightRig rig="flat" dir="t"/>
            </a:scene3d>
            <a:sp3d z="-190500" prstMaterial="plastic">
              <a:bevelB w="88900" h="31750" prst="angle"/>
            </a:sp3d>
          </p:spPr>
          <p:style>
            <a:lnRef idx="0">
              <a:schemeClr val="lt1">
                <a:hueOff val="0"/>
                <a:satOff val="0"/>
                <a:lumOff val="0"/>
                <a:alphaOff val="0"/>
              </a:schemeClr>
            </a:lnRef>
            <a:fillRef idx="3">
              <a:schemeClr val="accent2">
                <a:tint val="50000"/>
                <a:hueOff val="0"/>
                <a:satOff val="0"/>
                <a:lumOff val="0"/>
                <a:alphaOff val="0"/>
              </a:schemeClr>
            </a:fillRef>
            <a:effectRef idx="2">
              <a:schemeClr val="accent2">
                <a:tint val="50000"/>
                <a:hueOff val="0"/>
                <a:satOff val="0"/>
                <a:lumOff val="0"/>
                <a:alphaOff val="0"/>
              </a:schemeClr>
            </a:effectRef>
            <a:fontRef idx="minor">
              <a:schemeClr val="lt1">
                <a:hueOff val="0"/>
                <a:satOff val="0"/>
                <a:lumOff val="0"/>
                <a:alphaOff val="0"/>
              </a:schemeClr>
            </a:fontRef>
          </p:style>
        </p:sp>
        <p:sp>
          <p:nvSpPr>
            <p:cNvPr id="95" name="TextBox 94">
              <a:extLst>
                <a:ext uri="{FF2B5EF4-FFF2-40B4-BE49-F238E27FC236}">
                  <a16:creationId xmlns:a16="http://schemas.microsoft.com/office/drawing/2014/main" id="{CBBF042A-53DD-4F7C-92B1-C54F29B885AA}"/>
                </a:ext>
              </a:extLst>
            </p:cNvPr>
            <p:cNvSpPr txBox="1"/>
            <p:nvPr/>
          </p:nvSpPr>
          <p:spPr>
            <a:xfrm>
              <a:off x="4773275" y="2185191"/>
              <a:ext cx="1608108" cy="3046988"/>
            </a:xfrm>
            <a:prstGeom prst="rect">
              <a:avLst/>
            </a:prstGeom>
            <a:noFill/>
          </p:spPr>
          <p:txBody>
            <a:bodyPr wrap="square">
              <a:spAutoFit/>
            </a:bodyPr>
            <a:lstStyle/>
            <a:p>
              <a:pPr marL="177800" indent="-177800">
                <a:spcAft>
                  <a:spcPts val="1200"/>
                </a:spcAft>
                <a:buFont typeface="Arial" panose="020B0604020202020204" pitchFamily="34" charset="0"/>
                <a:buChar char="•"/>
              </a:pPr>
              <a:r>
                <a:rPr lang="en-PH" sz="1800" dirty="0">
                  <a:solidFill>
                    <a:schemeClr val="tx1"/>
                  </a:solidFill>
                  <a:latin typeface="Calibri" panose="020F0502020204030204" pitchFamily="34" charset="0"/>
                  <a:cs typeface="Calibri" panose="020F0502020204030204" pitchFamily="34" charset="0"/>
                </a:rPr>
                <a:t>Ecosystems and Habitats</a:t>
              </a:r>
            </a:p>
            <a:p>
              <a:pPr marL="177800" indent="-177800">
                <a:spcAft>
                  <a:spcPts val="1200"/>
                </a:spcAft>
                <a:buFont typeface="Arial" panose="020B0604020202020204" pitchFamily="34" charset="0"/>
                <a:buChar char="•"/>
              </a:pPr>
              <a:r>
                <a:rPr lang="en-PH" sz="1800" dirty="0">
                  <a:solidFill>
                    <a:schemeClr val="tx1"/>
                  </a:solidFill>
                  <a:latin typeface="Calibri" panose="020F0502020204030204" pitchFamily="34" charset="0"/>
                  <a:cs typeface="Calibri" panose="020F0502020204030204" pitchFamily="34" charset="0"/>
                </a:rPr>
                <a:t>Community Livelihoods</a:t>
              </a:r>
            </a:p>
            <a:p>
              <a:pPr marL="177800" indent="-177800">
                <a:spcAft>
                  <a:spcPts val="1200"/>
                </a:spcAft>
                <a:buFont typeface="Arial" panose="020B0604020202020204" pitchFamily="34" charset="0"/>
                <a:buChar char="•"/>
              </a:pPr>
              <a:r>
                <a:rPr lang="en-PH" sz="1800" dirty="0">
                  <a:solidFill>
                    <a:schemeClr val="tx1"/>
                  </a:solidFill>
                  <a:latin typeface="Calibri" panose="020F0502020204030204" pitchFamily="34" charset="0"/>
                  <a:cs typeface="Calibri" panose="020F0502020204030204" pitchFamily="34" charset="0"/>
                </a:rPr>
                <a:t>Enterprises and Businesses</a:t>
              </a:r>
            </a:p>
            <a:p>
              <a:pPr marL="177800" indent="-177800">
                <a:spcAft>
                  <a:spcPts val="1200"/>
                </a:spcAft>
                <a:buFont typeface="Arial" panose="020B0604020202020204" pitchFamily="34" charset="0"/>
                <a:buChar char="•"/>
              </a:pPr>
              <a:r>
                <a:rPr lang="en-PH" sz="1800" dirty="0">
                  <a:solidFill>
                    <a:schemeClr val="tx1"/>
                  </a:solidFill>
                  <a:latin typeface="Calibri" panose="020F0502020204030204" pitchFamily="34" charset="0"/>
                  <a:cs typeface="Calibri" panose="020F0502020204030204" pitchFamily="34" charset="0"/>
                </a:rPr>
                <a:t>General Public</a:t>
              </a:r>
            </a:p>
          </p:txBody>
        </p:sp>
      </p:grpSp>
      <p:sp>
        <p:nvSpPr>
          <p:cNvPr id="85" name="Freeform: Shape 84">
            <a:extLst>
              <a:ext uri="{FF2B5EF4-FFF2-40B4-BE49-F238E27FC236}">
                <a16:creationId xmlns:a16="http://schemas.microsoft.com/office/drawing/2014/main" id="{781C4787-A54B-4127-8770-45FEFD7025CA}"/>
              </a:ext>
            </a:extLst>
          </p:cNvPr>
          <p:cNvSpPr/>
          <p:nvPr/>
        </p:nvSpPr>
        <p:spPr>
          <a:xfrm>
            <a:off x="9322033" y="1937248"/>
            <a:ext cx="2411436" cy="2411687"/>
          </a:xfrm>
          <a:custGeom>
            <a:avLst/>
            <a:gdLst>
              <a:gd name="connsiteX0" fmla="*/ 0 w 3176192"/>
              <a:gd name="connsiteY0" fmla="*/ 1588261 h 3176522"/>
              <a:gd name="connsiteX1" fmla="*/ 1588096 w 3176192"/>
              <a:gd name="connsiteY1" fmla="*/ 0 h 3176522"/>
              <a:gd name="connsiteX2" fmla="*/ 3176192 w 3176192"/>
              <a:gd name="connsiteY2" fmla="*/ 1588261 h 3176522"/>
              <a:gd name="connsiteX3" fmla="*/ 1588096 w 3176192"/>
              <a:gd name="connsiteY3" fmla="*/ 3176522 h 3176522"/>
              <a:gd name="connsiteX4" fmla="*/ 0 w 3176192"/>
              <a:gd name="connsiteY4" fmla="*/ 1588261 h 3176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6192" h="3176522">
                <a:moveTo>
                  <a:pt x="0" y="1588261"/>
                </a:moveTo>
                <a:cubicBezTo>
                  <a:pt x="0" y="711089"/>
                  <a:pt x="711015" y="0"/>
                  <a:pt x="1588096" y="0"/>
                </a:cubicBezTo>
                <a:cubicBezTo>
                  <a:pt x="2465177" y="0"/>
                  <a:pt x="3176192" y="711089"/>
                  <a:pt x="3176192" y="1588261"/>
                </a:cubicBezTo>
                <a:cubicBezTo>
                  <a:pt x="3176192" y="2465433"/>
                  <a:pt x="2465177" y="3176522"/>
                  <a:pt x="1588096" y="3176522"/>
                </a:cubicBezTo>
                <a:cubicBezTo>
                  <a:pt x="711015" y="3176522"/>
                  <a:pt x="0" y="2465433"/>
                  <a:pt x="0" y="1588261"/>
                </a:cubicBezTo>
                <a:close/>
              </a:path>
            </a:pathLst>
          </a:custGeom>
          <a:solidFill>
            <a:schemeClr val="accent4">
              <a:lumMod val="60000"/>
              <a:lumOff val="40000"/>
            </a:schemeClr>
          </a:solidFill>
          <a:ln>
            <a:noFill/>
          </a:ln>
        </p:spPr>
        <p:style>
          <a:lnRef idx="2">
            <a:schemeClr val="accent1">
              <a:shade val="50000"/>
              <a:hueOff val="305630"/>
              <a:satOff val="-41302"/>
              <a:lumOff val="31007"/>
              <a:alphaOff val="0"/>
            </a:schemeClr>
          </a:lnRef>
          <a:fillRef idx="1">
            <a:schemeClr val="accent1">
              <a:shade val="50000"/>
              <a:hueOff val="305630"/>
              <a:satOff val="-41302"/>
              <a:lumOff val="31007"/>
              <a:alphaOff val="0"/>
            </a:schemeClr>
          </a:fillRef>
          <a:effectRef idx="0">
            <a:schemeClr val="accent1">
              <a:shade val="50000"/>
              <a:hueOff val="305630"/>
              <a:satOff val="-41302"/>
              <a:lumOff val="31007"/>
              <a:alphaOff val="0"/>
            </a:schemeClr>
          </a:effectRef>
          <a:fontRef idx="minor">
            <a:schemeClr val="lt1"/>
          </a:fontRef>
        </p:style>
        <p:txBody>
          <a:bodyPr spcFirstLastPara="0" vert="horz" wrap="square" lIns="547693" tIns="547741" rIns="547693" bIns="547741" numCol="1" spcCol="1270" anchor="ctr" anchorCtr="0">
            <a:noAutofit/>
          </a:bodyPr>
          <a:lstStyle/>
          <a:p>
            <a:pPr marL="0" lvl="0" indent="0" algn="ctr" defTabSz="2889250">
              <a:lnSpc>
                <a:spcPct val="90000"/>
              </a:lnSpc>
              <a:spcBef>
                <a:spcPct val="0"/>
              </a:spcBef>
              <a:spcAft>
                <a:spcPct val="35000"/>
              </a:spcAft>
              <a:buNone/>
            </a:pPr>
            <a:endParaRPr lang="en-PH" sz="6500" kern="1200" dirty="0">
              <a:latin typeface="Calibri" panose="020F0502020204030204" pitchFamily="34" charset="0"/>
              <a:cs typeface="Calibri" panose="020F0502020204030204" pitchFamily="34" charset="0"/>
            </a:endParaRPr>
          </a:p>
        </p:txBody>
      </p:sp>
      <p:sp>
        <p:nvSpPr>
          <p:cNvPr id="114" name="Star: 8 Points 113">
            <a:extLst>
              <a:ext uri="{FF2B5EF4-FFF2-40B4-BE49-F238E27FC236}">
                <a16:creationId xmlns:a16="http://schemas.microsoft.com/office/drawing/2014/main" id="{B181C39F-6208-4CBE-83D3-07E58328E1F2}"/>
              </a:ext>
            </a:extLst>
          </p:cNvPr>
          <p:cNvSpPr/>
          <p:nvPr/>
        </p:nvSpPr>
        <p:spPr>
          <a:xfrm>
            <a:off x="9043249" y="2191955"/>
            <a:ext cx="3074121" cy="1838356"/>
          </a:xfrm>
          <a:prstGeom prst="star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PH" b="1" dirty="0">
                <a:solidFill>
                  <a:schemeClr val="tx1"/>
                </a:solidFill>
                <a:latin typeface="Calibri" panose="020F0502020204030204" pitchFamily="34" charset="0"/>
                <a:cs typeface="Calibri" panose="020F0502020204030204" pitchFamily="34" charset="0"/>
              </a:rPr>
              <a:t>HUMAN WELL BEING </a:t>
            </a:r>
          </a:p>
          <a:p>
            <a:pPr marL="285750" indent="-285750">
              <a:lnSpc>
                <a:spcPct val="90000"/>
              </a:lnSpc>
              <a:buFont typeface="Arial" panose="020B0604020202020204" pitchFamily="34" charset="0"/>
              <a:buChar char="•"/>
            </a:pPr>
            <a:r>
              <a:rPr lang="en-PH" dirty="0">
                <a:solidFill>
                  <a:schemeClr val="tx1"/>
                </a:solidFill>
                <a:latin typeface="Calibri" panose="020F0502020204030204" pitchFamily="34" charset="0"/>
                <a:cs typeface="Calibri" panose="020F0502020204030204" pitchFamily="34" charset="0"/>
              </a:rPr>
              <a:t>Communities</a:t>
            </a:r>
          </a:p>
          <a:p>
            <a:pPr marL="285750" indent="-285750">
              <a:lnSpc>
                <a:spcPct val="90000"/>
              </a:lnSpc>
              <a:buFont typeface="Arial" panose="020B0604020202020204" pitchFamily="34" charset="0"/>
              <a:buChar char="•"/>
            </a:pPr>
            <a:r>
              <a:rPr lang="en-PH" dirty="0">
                <a:solidFill>
                  <a:schemeClr val="tx1"/>
                </a:solidFill>
                <a:latin typeface="Calibri" panose="020F0502020204030204" pitchFamily="34" charset="0"/>
                <a:cs typeface="Calibri" panose="020F0502020204030204" pitchFamily="34" charset="0"/>
              </a:rPr>
              <a:t>Governance units</a:t>
            </a:r>
          </a:p>
          <a:p>
            <a:pPr marL="285750" indent="-285750">
              <a:lnSpc>
                <a:spcPct val="90000"/>
              </a:lnSpc>
              <a:buFont typeface="Arial" panose="020B0604020202020204" pitchFamily="34" charset="0"/>
              <a:buChar char="•"/>
            </a:pPr>
            <a:r>
              <a:rPr lang="en-PH" dirty="0">
                <a:solidFill>
                  <a:schemeClr val="tx1"/>
                </a:solidFill>
                <a:latin typeface="Calibri" panose="020F0502020204030204" pitchFamily="34" charset="0"/>
                <a:cs typeface="Calibri" panose="020F0502020204030204" pitchFamily="34" charset="0"/>
              </a:rPr>
              <a:t>Entrepreneurs</a:t>
            </a:r>
          </a:p>
          <a:p>
            <a:pPr marL="285750" indent="-285750">
              <a:lnSpc>
                <a:spcPct val="90000"/>
              </a:lnSpc>
              <a:buFont typeface="Arial" panose="020B0604020202020204" pitchFamily="34" charset="0"/>
              <a:buChar char="•"/>
            </a:pPr>
            <a:r>
              <a:rPr lang="en-PH" dirty="0">
                <a:solidFill>
                  <a:schemeClr val="tx1"/>
                </a:solidFill>
                <a:latin typeface="Calibri" panose="020F0502020204030204" pitchFamily="34" charset="0"/>
                <a:cs typeface="Calibri" panose="020F0502020204030204" pitchFamily="34" charset="0"/>
              </a:rPr>
              <a:t>Visitors</a:t>
            </a:r>
          </a:p>
        </p:txBody>
      </p:sp>
      <p:sp>
        <p:nvSpPr>
          <p:cNvPr id="66" name="Isosceles Triangle 65">
            <a:extLst>
              <a:ext uri="{FF2B5EF4-FFF2-40B4-BE49-F238E27FC236}">
                <a16:creationId xmlns:a16="http://schemas.microsoft.com/office/drawing/2014/main" id="{BF841826-04D6-45C8-90A0-E22F80A86604}"/>
              </a:ext>
            </a:extLst>
          </p:cNvPr>
          <p:cNvSpPr/>
          <p:nvPr/>
        </p:nvSpPr>
        <p:spPr>
          <a:xfrm rot="5400000">
            <a:off x="-10045594" y="1228389"/>
            <a:ext cx="2868931" cy="1434989"/>
          </a:xfrm>
          <a:prstGeom prst="triangle">
            <a:avLst/>
          </a:prstGeom>
          <a:ln>
            <a:noFill/>
          </a:ln>
          <a:scene3d>
            <a:camera prst="orthographicFront"/>
            <a:lightRig rig="threePt" dir="t">
              <a:rot lat="0" lon="0" rev="7500000"/>
            </a:lightRig>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40" name="Group 39">
            <a:extLst>
              <a:ext uri="{FF2B5EF4-FFF2-40B4-BE49-F238E27FC236}">
                <a16:creationId xmlns:a16="http://schemas.microsoft.com/office/drawing/2014/main" id="{EE36FC47-A49E-4B36-8360-95FF2A1181AB}"/>
              </a:ext>
            </a:extLst>
          </p:cNvPr>
          <p:cNvGrpSpPr/>
          <p:nvPr/>
        </p:nvGrpSpPr>
        <p:grpSpPr>
          <a:xfrm>
            <a:off x="-7400846" y="1917981"/>
            <a:ext cx="1685530" cy="3344759"/>
            <a:chOff x="5188101" y="1158011"/>
            <a:chExt cx="1685530" cy="3344759"/>
          </a:xfrm>
        </p:grpSpPr>
        <p:sp>
          <p:nvSpPr>
            <p:cNvPr id="83" name="Oval 82">
              <a:extLst>
                <a:ext uri="{FF2B5EF4-FFF2-40B4-BE49-F238E27FC236}">
                  <a16:creationId xmlns:a16="http://schemas.microsoft.com/office/drawing/2014/main" id="{47AE4907-5CC6-4160-ADA2-E47C3716A539}"/>
                </a:ext>
              </a:extLst>
            </p:cNvPr>
            <p:cNvSpPr/>
            <p:nvPr/>
          </p:nvSpPr>
          <p:spPr>
            <a:xfrm>
              <a:off x="5345364" y="2665384"/>
              <a:ext cx="313684" cy="313679"/>
            </a:xfrm>
            <a:prstGeom prst="ellipse">
              <a:avLst/>
            </a:prstGeom>
          </p:spPr>
          <p:style>
            <a:lnRef idx="2">
              <a:schemeClr val="accent1">
                <a:shade val="50000"/>
                <a:hueOff val="61126"/>
                <a:satOff val="-8260"/>
                <a:lumOff val="6201"/>
                <a:alphaOff val="0"/>
              </a:schemeClr>
            </a:lnRef>
            <a:fillRef idx="1">
              <a:schemeClr val="accent1">
                <a:shade val="50000"/>
                <a:hueOff val="61126"/>
                <a:satOff val="-8260"/>
                <a:lumOff val="6201"/>
                <a:alphaOff val="0"/>
              </a:schemeClr>
            </a:fillRef>
            <a:effectRef idx="0">
              <a:schemeClr val="accent1">
                <a:shade val="50000"/>
                <a:hueOff val="61126"/>
                <a:satOff val="-8260"/>
                <a:lumOff val="6201"/>
                <a:alphaOff val="0"/>
              </a:schemeClr>
            </a:effectRef>
            <a:fontRef idx="minor">
              <a:schemeClr val="lt1"/>
            </a:fontRef>
          </p:style>
        </p:sp>
        <p:sp>
          <p:nvSpPr>
            <p:cNvPr id="56" name="Oval 55">
              <a:extLst>
                <a:ext uri="{FF2B5EF4-FFF2-40B4-BE49-F238E27FC236}">
                  <a16:creationId xmlns:a16="http://schemas.microsoft.com/office/drawing/2014/main" id="{2A37BD89-AD23-411D-AB02-AE0702FB1BA0}"/>
                </a:ext>
              </a:extLst>
            </p:cNvPr>
            <p:cNvSpPr/>
            <p:nvPr/>
          </p:nvSpPr>
          <p:spPr>
            <a:xfrm>
              <a:off x="6559947" y="2673004"/>
              <a:ext cx="313684" cy="313679"/>
            </a:xfrm>
            <a:prstGeom prst="ellipse">
              <a:avLst/>
            </a:prstGeom>
          </p:spPr>
          <p:style>
            <a:lnRef idx="2">
              <a:schemeClr val="accent1">
                <a:shade val="50000"/>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sp>
        <p:sp>
          <p:nvSpPr>
            <p:cNvPr id="58" name="Oval 57">
              <a:extLst>
                <a:ext uri="{FF2B5EF4-FFF2-40B4-BE49-F238E27FC236}">
                  <a16:creationId xmlns:a16="http://schemas.microsoft.com/office/drawing/2014/main" id="{CA0CB2A6-B743-4CB5-ADB8-B5ACCC3B7739}"/>
                </a:ext>
              </a:extLst>
            </p:cNvPr>
            <p:cNvSpPr/>
            <p:nvPr/>
          </p:nvSpPr>
          <p:spPr>
            <a:xfrm>
              <a:off x="6156491" y="2673004"/>
              <a:ext cx="313684" cy="313679"/>
            </a:xfrm>
            <a:prstGeom prst="ellipse">
              <a:avLst/>
            </a:prstGeom>
          </p:spPr>
          <p:style>
            <a:lnRef idx="2">
              <a:schemeClr val="accent1">
                <a:shade val="50000"/>
                <a:hueOff val="30563"/>
                <a:satOff val="-4130"/>
                <a:lumOff val="3101"/>
                <a:alphaOff val="0"/>
              </a:schemeClr>
            </a:lnRef>
            <a:fillRef idx="1">
              <a:schemeClr val="accent1">
                <a:shade val="50000"/>
                <a:hueOff val="30563"/>
                <a:satOff val="-4130"/>
                <a:lumOff val="3101"/>
                <a:alphaOff val="0"/>
              </a:schemeClr>
            </a:fillRef>
            <a:effectRef idx="0">
              <a:schemeClr val="accent1">
                <a:shade val="50000"/>
                <a:hueOff val="30563"/>
                <a:satOff val="-4130"/>
                <a:lumOff val="3101"/>
                <a:alphaOff val="0"/>
              </a:schemeClr>
            </a:effectRef>
            <a:fontRef idx="minor">
              <a:schemeClr val="lt1"/>
            </a:fontRef>
          </p:style>
        </p:sp>
        <p:sp>
          <p:nvSpPr>
            <p:cNvPr id="59" name="Oval 58">
              <a:extLst>
                <a:ext uri="{FF2B5EF4-FFF2-40B4-BE49-F238E27FC236}">
                  <a16:creationId xmlns:a16="http://schemas.microsoft.com/office/drawing/2014/main" id="{8AA84C89-E0A7-4868-817E-8EA07CE90651}"/>
                </a:ext>
              </a:extLst>
            </p:cNvPr>
            <p:cNvSpPr/>
            <p:nvPr/>
          </p:nvSpPr>
          <p:spPr>
            <a:xfrm>
              <a:off x="5741604" y="2673004"/>
              <a:ext cx="313684" cy="313679"/>
            </a:xfrm>
            <a:prstGeom prst="ellipse">
              <a:avLst/>
            </a:prstGeom>
          </p:spPr>
          <p:style>
            <a:lnRef idx="2">
              <a:schemeClr val="accent1">
                <a:shade val="50000"/>
                <a:hueOff val="61126"/>
                <a:satOff val="-8260"/>
                <a:lumOff val="6201"/>
                <a:alphaOff val="0"/>
              </a:schemeClr>
            </a:lnRef>
            <a:fillRef idx="1">
              <a:schemeClr val="accent1">
                <a:shade val="50000"/>
                <a:hueOff val="61126"/>
                <a:satOff val="-8260"/>
                <a:lumOff val="6201"/>
                <a:alphaOff val="0"/>
              </a:schemeClr>
            </a:fillRef>
            <a:effectRef idx="0">
              <a:schemeClr val="accent1">
                <a:shade val="50000"/>
                <a:hueOff val="61126"/>
                <a:satOff val="-8260"/>
                <a:lumOff val="6201"/>
                <a:alphaOff val="0"/>
              </a:schemeClr>
            </a:effectRef>
            <a:fontRef idx="minor">
              <a:schemeClr val="lt1"/>
            </a:fontRef>
          </p:style>
        </p:sp>
        <p:sp>
          <p:nvSpPr>
            <p:cNvPr id="60" name="Oval 59">
              <a:extLst>
                <a:ext uri="{FF2B5EF4-FFF2-40B4-BE49-F238E27FC236}">
                  <a16:creationId xmlns:a16="http://schemas.microsoft.com/office/drawing/2014/main" id="{C06D7DC9-44ED-4959-AC25-914BE9F8470D}"/>
                </a:ext>
              </a:extLst>
            </p:cNvPr>
            <p:cNvSpPr/>
            <p:nvPr/>
          </p:nvSpPr>
          <p:spPr>
            <a:xfrm>
              <a:off x="6048433" y="2025008"/>
              <a:ext cx="313684" cy="313679"/>
            </a:xfrm>
            <a:prstGeom prst="ellipse">
              <a:avLst/>
            </a:prstGeom>
          </p:spPr>
          <p:style>
            <a:lnRef idx="2">
              <a:schemeClr val="accent1">
                <a:shade val="50000"/>
                <a:hueOff val="183378"/>
                <a:satOff val="-24781"/>
                <a:lumOff val="18604"/>
                <a:alphaOff val="0"/>
              </a:schemeClr>
            </a:lnRef>
            <a:fillRef idx="1">
              <a:schemeClr val="accent1">
                <a:shade val="50000"/>
                <a:hueOff val="183378"/>
                <a:satOff val="-24781"/>
                <a:lumOff val="18604"/>
                <a:alphaOff val="0"/>
              </a:schemeClr>
            </a:fillRef>
            <a:effectRef idx="0">
              <a:schemeClr val="accent1">
                <a:shade val="50000"/>
                <a:hueOff val="183378"/>
                <a:satOff val="-24781"/>
                <a:lumOff val="18604"/>
                <a:alphaOff val="0"/>
              </a:schemeClr>
            </a:effectRef>
            <a:fontRef idx="minor">
              <a:schemeClr val="lt1"/>
            </a:fontRef>
          </p:style>
        </p:sp>
        <p:sp>
          <p:nvSpPr>
            <p:cNvPr id="61" name="Oval 60">
              <a:extLst>
                <a:ext uri="{FF2B5EF4-FFF2-40B4-BE49-F238E27FC236}">
                  <a16:creationId xmlns:a16="http://schemas.microsoft.com/office/drawing/2014/main" id="{8C14B330-63CD-4E09-8CF7-AA202FCD3AEC}"/>
                </a:ext>
              </a:extLst>
            </p:cNvPr>
            <p:cNvSpPr/>
            <p:nvPr/>
          </p:nvSpPr>
          <p:spPr>
            <a:xfrm>
              <a:off x="6048433" y="3325643"/>
              <a:ext cx="313684" cy="313679"/>
            </a:xfrm>
            <a:prstGeom prst="ellipse">
              <a:avLst/>
            </a:prstGeom>
          </p:spPr>
          <p:style>
            <a:lnRef idx="2">
              <a:schemeClr val="accent1">
                <a:shade val="50000"/>
                <a:hueOff val="213941"/>
                <a:satOff val="-28912"/>
                <a:lumOff val="21705"/>
                <a:alphaOff val="0"/>
              </a:schemeClr>
            </a:lnRef>
            <a:fillRef idx="1">
              <a:schemeClr val="accent1">
                <a:shade val="50000"/>
                <a:hueOff val="213941"/>
                <a:satOff val="-28912"/>
                <a:lumOff val="21705"/>
                <a:alphaOff val="0"/>
              </a:schemeClr>
            </a:fillRef>
            <a:effectRef idx="0">
              <a:schemeClr val="accent1">
                <a:shade val="50000"/>
                <a:hueOff val="213941"/>
                <a:satOff val="-28912"/>
                <a:lumOff val="21705"/>
                <a:alphaOff val="0"/>
              </a:schemeClr>
            </a:effectRef>
            <a:fontRef idx="minor">
              <a:schemeClr val="lt1"/>
            </a:fontRef>
          </p:style>
        </p:sp>
        <p:sp>
          <p:nvSpPr>
            <p:cNvPr id="62" name="Oval 61">
              <a:extLst>
                <a:ext uri="{FF2B5EF4-FFF2-40B4-BE49-F238E27FC236}">
                  <a16:creationId xmlns:a16="http://schemas.microsoft.com/office/drawing/2014/main" id="{779E4745-61CB-422A-B307-F7E01DD62F75}"/>
                </a:ext>
              </a:extLst>
            </p:cNvPr>
            <p:cNvSpPr/>
            <p:nvPr/>
          </p:nvSpPr>
          <p:spPr>
            <a:xfrm>
              <a:off x="6328236" y="2306700"/>
              <a:ext cx="313684" cy="313679"/>
            </a:xfrm>
            <a:prstGeom prst="ellipse">
              <a:avLst/>
            </a:prstGeom>
          </p:spPr>
          <p:style>
            <a:lnRef idx="2">
              <a:schemeClr val="accent1">
                <a:shade val="50000"/>
                <a:hueOff val="244504"/>
                <a:satOff val="-33042"/>
                <a:lumOff val="24806"/>
                <a:alphaOff val="0"/>
              </a:schemeClr>
            </a:lnRef>
            <a:fillRef idx="1">
              <a:schemeClr val="accent1">
                <a:shade val="50000"/>
                <a:hueOff val="244504"/>
                <a:satOff val="-33042"/>
                <a:lumOff val="24806"/>
                <a:alphaOff val="0"/>
              </a:schemeClr>
            </a:fillRef>
            <a:effectRef idx="0">
              <a:schemeClr val="accent1">
                <a:shade val="50000"/>
                <a:hueOff val="244504"/>
                <a:satOff val="-33042"/>
                <a:lumOff val="24806"/>
                <a:alphaOff val="0"/>
              </a:schemeClr>
            </a:effectRef>
            <a:fontRef idx="minor">
              <a:schemeClr val="lt1"/>
            </a:fontRef>
          </p:style>
        </p:sp>
        <p:sp>
          <p:nvSpPr>
            <p:cNvPr id="63" name="Oval 62">
              <a:extLst>
                <a:ext uri="{FF2B5EF4-FFF2-40B4-BE49-F238E27FC236}">
                  <a16:creationId xmlns:a16="http://schemas.microsoft.com/office/drawing/2014/main" id="{F0B50268-F965-4860-9591-42C9A0B453D4}"/>
                </a:ext>
              </a:extLst>
            </p:cNvPr>
            <p:cNvSpPr/>
            <p:nvPr/>
          </p:nvSpPr>
          <p:spPr>
            <a:xfrm>
              <a:off x="6346816" y="3045498"/>
              <a:ext cx="313684" cy="313679"/>
            </a:xfrm>
            <a:prstGeom prst="ellipse">
              <a:avLst/>
            </a:prstGeom>
          </p:spPr>
          <p:style>
            <a:lnRef idx="2">
              <a:schemeClr val="accent1">
                <a:shade val="50000"/>
                <a:hueOff val="275067"/>
                <a:satOff val="-37172"/>
                <a:lumOff val="27906"/>
                <a:alphaOff val="0"/>
              </a:schemeClr>
            </a:lnRef>
            <a:fillRef idx="1">
              <a:schemeClr val="accent1">
                <a:shade val="50000"/>
                <a:hueOff val="275067"/>
                <a:satOff val="-37172"/>
                <a:lumOff val="27906"/>
                <a:alphaOff val="0"/>
              </a:schemeClr>
            </a:fillRef>
            <a:effectRef idx="0">
              <a:schemeClr val="accent1">
                <a:shade val="50000"/>
                <a:hueOff val="275067"/>
                <a:satOff val="-37172"/>
                <a:lumOff val="27906"/>
                <a:alphaOff val="0"/>
              </a:schemeClr>
            </a:effectRef>
            <a:fontRef idx="minor">
              <a:schemeClr val="lt1"/>
            </a:fontRef>
          </p:style>
        </p:sp>
        <p:grpSp>
          <p:nvGrpSpPr>
            <p:cNvPr id="39" name="Group 38">
              <a:extLst>
                <a:ext uri="{FF2B5EF4-FFF2-40B4-BE49-F238E27FC236}">
                  <a16:creationId xmlns:a16="http://schemas.microsoft.com/office/drawing/2014/main" id="{4C45959B-A37E-43AC-9A88-9614624872A9}"/>
                </a:ext>
              </a:extLst>
            </p:cNvPr>
            <p:cNvGrpSpPr/>
            <p:nvPr/>
          </p:nvGrpSpPr>
          <p:grpSpPr>
            <a:xfrm>
              <a:off x="5188101" y="3593602"/>
              <a:ext cx="893778" cy="909168"/>
              <a:chOff x="6200833" y="2882554"/>
              <a:chExt cx="893778" cy="909168"/>
            </a:xfrm>
            <a:solidFill>
              <a:srgbClr val="A9D238"/>
            </a:solidFill>
          </p:grpSpPr>
          <p:sp>
            <p:nvSpPr>
              <p:cNvPr id="64" name="Oval 63">
                <a:extLst>
                  <a:ext uri="{FF2B5EF4-FFF2-40B4-BE49-F238E27FC236}">
                    <a16:creationId xmlns:a16="http://schemas.microsoft.com/office/drawing/2014/main" id="{D1E80EB5-35AB-43B7-8851-1D5952AAB8C1}"/>
                  </a:ext>
                </a:extLst>
              </p:cNvPr>
              <p:cNvSpPr/>
              <p:nvPr/>
            </p:nvSpPr>
            <p:spPr>
              <a:xfrm>
                <a:off x="6780927" y="2882554"/>
                <a:ext cx="313684" cy="313679"/>
              </a:xfrm>
              <a:prstGeom prst="ellipse">
                <a:avLst/>
              </a:prstGeom>
              <a:grpFill/>
            </p:spPr>
            <p:style>
              <a:lnRef idx="2">
                <a:schemeClr val="accent1">
                  <a:shade val="50000"/>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sp>
          <p:sp>
            <p:nvSpPr>
              <p:cNvPr id="65" name="Oval 64">
                <a:extLst>
                  <a:ext uri="{FF2B5EF4-FFF2-40B4-BE49-F238E27FC236}">
                    <a16:creationId xmlns:a16="http://schemas.microsoft.com/office/drawing/2014/main" id="{CE3ACF18-4468-402A-B2CD-97884D0A7E77}"/>
                  </a:ext>
                </a:extLst>
              </p:cNvPr>
              <p:cNvSpPr/>
              <p:nvPr/>
            </p:nvSpPr>
            <p:spPr>
              <a:xfrm>
                <a:off x="6200833" y="3478043"/>
                <a:ext cx="313684" cy="313679"/>
              </a:xfrm>
              <a:prstGeom prst="ellipse">
                <a:avLst/>
              </a:prstGeom>
              <a:grpFill/>
            </p:spPr>
            <p:style>
              <a:lnRef idx="2">
                <a:schemeClr val="accent1">
                  <a:shade val="50000"/>
                  <a:hueOff val="213941"/>
                  <a:satOff val="-28912"/>
                  <a:lumOff val="21705"/>
                  <a:alphaOff val="0"/>
                </a:schemeClr>
              </a:lnRef>
              <a:fillRef idx="1">
                <a:schemeClr val="accent1">
                  <a:shade val="50000"/>
                  <a:hueOff val="213941"/>
                  <a:satOff val="-28912"/>
                  <a:lumOff val="21705"/>
                  <a:alphaOff val="0"/>
                </a:schemeClr>
              </a:fillRef>
              <a:effectRef idx="0">
                <a:schemeClr val="accent1">
                  <a:shade val="50000"/>
                  <a:hueOff val="213941"/>
                  <a:satOff val="-28912"/>
                  <a:lumOff val="21705"/>
                  <a:alphaOff val="0"/>
                </a:schemeClr>
              </a:effectRef>
              <a:fontRef idx="minor">
                <a:schemeClr val="lt1"/>
              </a:fontRef>
            </p:style>
          </p:sp>
          <p:sp>
            <p:nvSpPr>
              <p:cNvPr id="67" name="Oval 66">
                <a:extLst>
                  <a:ext uri="{FF2B5EF4-FFF2-40B4-BE49-F238E27FC236}">
                    <a16:creationId xmlns:a16="http://schemas.microsoft.com/office/drawing/2014/main" id="{DA301812-92F2-4B16-9C5E-CE6CA7F164C6}"/>
                  </a:ext>
                </a:extLst>
              </p:cNvPr>
              <p:cNvSpPr/>
              <p:nvPr/>
            </p:nvSpPr>
            <p:spPr>
              <a:xfrm>
                <a:off x="6499216" y="3197898"/>
                <a:ext cx="313684" cy="313679"/>
              </a:xfrm>
              <a:prstGeom prst="ellipse">
                <a:avLst/>
              </a:prstGeom>
              <a:grpFill/>
            </p:spPr>
            <p:style>
              <a:lnRef idx="2">
                <a:schemeClr val="accent1">
                  <a:shade val="50000"/>
                  <a:hueOff val="275067"/>
                  <a:satOff val="-37172"/>
                  <a:lumOff val="27906"/>
                  <a:alphaOff val="0"/>
                </a:schemeClr>
              </a:lnRef>
              <a:fillRef idx="1">
                <a:schemeClr val="accent1">
                  <a:shade val="50000"/>
                  <a:hueOff val="275067"/>
                  <a:satOff val="-37172"/>
                  <a:lumOff val="27906"/>
                  <a:alphaOff val="0"/>
                </a:schemeClr>
              </a:fillRef>
              <a:effectRef idx="0">
                <a:schemeClr val="accent1">
                  <a:shade val="50000"/>
                  <a:hueOff val="275067"/>
                  <a:satOff val="-37172"/>
                  <a:lumOff val="27906"/>
                  <a:alphaOff val="0"/>
                </a:schemeClr>
              </a:effectRef>
              <a:fontRef idx="minor">
                <a:schemeClr val="lt1"/>
              </a:fontRef>
            </p:style>
          </p:sp>
        </p:grpSp>
        <p:grpSp>
          <p:nvGrpSpPr>
            <p:cNvPr id="71" name="Group 70">
              <a:extLst>
                <a:ext uri="{FF2B5EF4-FFF2-40B4-BE49-F238E27FC236}">
                  <a16:creationId xmlns:a16="http://schemas.microsoft.com/office/drawing/2014/main" id="{2F8F24FD-D459-4EF3-8649-5FA09A168620}"/>
                </a:ext>
              </a:extLst>
            </p:cNvPr>
            <p:cNvGrpSpPr/>
            <p:nvPr/>
          </p:nvGrpSpPr>
          <p:grpSpPr>
            <a:xfrm rot="5400000">
              <a:off x="5220403" y="1150316"/>
              <a:ext cx="893778" cy="909168"/>
              <a:chOff x="6200833" y="2882554"/>
              <a:chExt cx="893778" cy="909168"/>
            </a:xfrm>
            <a:solidFill>
              <a:srgbClr val="A9D238"/>
            </a:solidFill>
          </p:grpSpPr>
          <p:sp>
            <p:nvSpPr>
              <p:cNvPr id="72" name="Oval 71">
                <a:extLst>
                  <a:ext uri="{FF2B5EF4-FFF2-40B4-BE49-F238E27FC236}">
                    <a16:creationId xmlns:a16="http://schemas.microsoft.com/office/drawing/2014/main" id="{ACFD1700-D758-4179-A332-E272B83CB036}"/>
                  </a:ext>
                </a:extLst>
              </p:cNvPr>
              <p:cNvSpPr/>
              <p:nvPr/>
            </p:nvSpPr>
            <p:spPr>
              <a:xfrm>
                <a:off x="6780927" y="2882554"/>
                <a:ext cx="313684" cy="313679"/>
              </a:xfrm>
              <a:prstGeom prst="ellipse">
                <a:avLst/>
              </a:prstGeom>
              <a:grpFill/>
            </p:spPr>
            <p:style>
              <a:lnRef idx="2">
                <a:schemeClr val="accent1">
                  <a:shade val="50000"/>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sp>
          <p:sp>
            <p:nvSpPr>
              <p:cNvPr id="74" name="Oval 73">
                <a:extLst>
                  <a:ext uri="{FF2B5EF4-FFF2-40B4-BE49-F238E27FC236}">
                    <a16:creationId xmlns:a16="http://schemas.microsoft.com/office/drawing/2014/main" id="{5383281A-1C47-4ABB-9830-C871EA99387E}"/>
                  </a:ext>
                </a:extLst>
              </p:cNvPr>
              <p:cNvSpPr/>
              <p:nvPr/>
            </p:nvSpPr>
            <p:spPr>
              <a:xfrm>
                <a:off x="6200833" y="3478043"/>
                <a:ext cx="313684" cy="313679"/>
              </a:xfrm>
              <a:prstGeom prst="ellipse">
                <a:avLst/>
              </a:prstGeom>
              <a:grpFill/>
            </p:spPr>
            <p:style>
              <a:lnRef idx="2">
                <a:schemeClr val="accent1">
                  <a:shade val="50000"/>
                  <a:hueOff val="213941"/>
                  <a:satOff val="-28912"/>
                  <a:lumOff val="21705"/>
                  <a:alphaOff val="0"/>
                </a:schemeClr>
              </a:lnRef>
              <a:fillRef idx="1">
                <a:schemeClr val="accent1">
                  <a:shade val="50000"/>
                  <a:hueOff val="213941"/>
                  <a:satOff val="-28912"/>
                  <a:lumOff val="21705"/>
                  <a:alphaOff val="0"/>
                </a:schemeClr>
              </a:fillRef>
              <a:effectRef idx="0">
                <a:schemeClr val="accent1">
                  <a:shade val="50000"/>
                  <a:hueOff val="213941"/>
                  <a:satOff val="-28912"/>
                  <a:lumOff val="21705"/>
                  <a:alphaOff val="0"/>
                </a:schemeClr>
              </a:effectRef>
              <a:fontRef idx="minor">
                <a:schemeClr val="lt1"/>
              </a:fontRef>
            </p:style>
          </p:sp>
          <p:sp>
            <p:nvSpPr>
              <p:cNvPr id="75" name="Oval 74">
                <a:extLst>
                  <a:ext uri="{FF2B5EF4-FFF2-40B4-BE49-F238E27FC236}">
                    <a16:creationId xmlns:a16="http://schemas.microsoft.com/office/drawing/2014/main" id="{1CC170A4-E9FA-4137-A5E9-427639EFDE8E}"/>
                  </a:ext>
                </a:extLst>
              </p:cNvPr>
              <p:cNvSpPr/>
              <p:nvPr/>
            </p:nvSpPr>
            <p:spPr>
              <a:xfrm>
                <a:off x="6499216" y="3197898"/>
                <a:ext cx="313684" cy="313679"/>
              </a:xfrm>
              <a:prstGeom prst="ellipse">
                <a:avLst/>
              </a:prstGeom>
              <a:grpFill/>
            </p:spPr>
            <p:style>
              <a:lnRef idx="2">
                <a:schemeClr val="accent1">
                  <a:shade val="50000"/>
                  <a:hueOff val="275067"/>
                  <a:satOff val="-37172"/>
                  <a:lumOff val="27906"/>
                  <a:alphaOff val="0"/>
                </a:schemeClr>
              </a:lnRef>
              <a:fillRef idx="1">
                <a:schemeClr val="accent1">
                  <a:shade val="50000"/>
                  <a:hueOff val="275067"/>
                  <a:satOff val="-37172"/>
                  <a:lumOff val="27906"/>
                  <a:alphaOff val="0"/>
                </a:schemeClr>
              </a:fillRef>
              <a:effectRef idx="0">
                <a:schemeClr val="accent1">
                  <a:shade val="50000"/>
                  <a:hueOff val="275067"/>
                  <a:satOff val="-37172"/>
                  <a:lumOff val="27906"/>
                  <a:alphaOff val="0"/>
                </a:schemeClr>
              </a:effectRef>
              <a:fontRef idx="minor">
                <a:schemeClr val="lt1"/>
              </a:fontRef>
            </p:style>
          </p:sp>
        </p:grpSp>
      </p:grpSp>
      <p:graphicFrame>
        <p:nvGraphicFramePr>
          <p:cNvPr id="43" name="Diagram 42">
            <a:extLst>
              <a:ext uri="{FF2B5EF4-FFF2-40B4-BE49-F238E27FC236}">
                <a16:creationId xmlns:a16="http://schemas.microsoft.com/office/drawing/2014/main" id="{174717FB-CA10-4038-9F47-E2877CBD69D0}"/>
              </a:ext>
            </a:extLst>
          </p:cNvPr>
          <p:cNvGraphicFramePr/>
          <p:nvPr>
            <p:extLst>
              <p:ext uri="{D42A27DB-BD31-4B8C-83A1-F6EECF244321}">
                <p14:modId xmlns:p14="http://schemas.microsoft.com/office/powerpoint/2010/main" val="1569222095"/>
              </p:ext>
            </p:extLst>
          </p:nvPr>
        </p:nvGraphicFramePr>
        <p:xfrm>
          <a:off x="-10835792" y="167543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9" name="Freeform: Shape 48">
            <a:extLst>
              <a:ext uri="{FF2B5EF4-FFF2-40B4-BE49-F238E27FC236}">
                <a16:creationId xmlns:a16="http://schemas.microsoft.com/office/drawing/2014/main" id="{C4CBD098-4EFE-448D-A2D9-0E2366EBEF88}"/>
              </a:ext>
            </a:extLst>
          </p:cNvPr>
          <p:cNvSpPr/>
          <p:nvPr/>
        </p:nvSpPr>
        <p:spPr>
          <a:xfrm>
            <a:off x="4277301" y="2561294"/>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noFill/>
          <a:ln>
            <a:noFill/>
          </a:ln>
          <a:scene3d>
            <a:camera prst="orthographicFront"/>
            <a:lightRig rig="flat" dir="t"/>
          </a:scene3d>
          <a:sp3d/>
        </p:spPr>
        <p:style>
          <a:lnRef idx="0">
            <a:scrgbClr r="0" g="0" b="0"/>
          </a:lnRef>
          <a:fillRef idx="3">
            <a:scrgbClr r="0" g="0" b="0"/>
          </a:fillRef>
          <a:effectRef idx="2">
            <a:schemeClr val="accent2">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PH" sz="6500" kern="1200" dirty="0">
              <a:latin typeface="Calibri" panose="020F0502020204030204" pitchFamily="34" charset="0"/>
              <a:cs typeface="Calibri" panose="020F0502020204030204" pitchFamily="34" charset="0"/>
            </a:endParaRPr>
          </a:p>
        </p:txBody>
      </p:sp>
      <p:grpSp>
        <p:nvGrpSpPr>
          <p:cNvPr id="91" name="Group 90">
            <a:extLst>
              <a:ext uri="{FF2B5EF4-FFF2-40B4-BE49-F238E27FC236}">
                <a16:creationId xmlns:a16="http://schemas.microsoft.com/office/drawing/2014/main" id="{8187E52B-6B7A-4F64-AE99-CCB2AAD1D746}"/>
              </a:ext>
            </a:extLst>
          </p:cNvPr>
          <p:cNvGrpSpPr/>
          <p:nvPr/>
        </p:nvGrpSpPr>
        <p:grpSpPr>
          <a:xfrm>
            <a:off x="-1080103" y="1987685"/>
            <a:ext cx="783277" cy="3337221"/>
            <a:chOff x="6350065" y="907469"/>
            <a:chExt cx="1337582" cy="5698889"/>
          </a:xfrm>
        </p:grpSpPr>
        <p:sp>
          <p:nvSpPr>
            <p:cNvPr id="86" name="Oval 85">
              <a:extLst>
                <a:ext uri="{FF2B5EF4-FFF2-40B4-BE49-F238E27FC236}">
                  <a16:creationId xmlns:a16="http://schemas.microsoft.com/office/drawing/2014/main" id="{82291E4F-398A-4D7F-B540-83A4B029559E}"/>
                </a:ext>
              </a:extLst>
            </p:cNvPr>
            <p:cNvSpPr/>
            <p:nvPr/>
          </p:nvSpPr>
          <p:spPr>
            <a:xfrm>
              <a:off x="6350065" y="3844405"/>
              <a:ext cx="1329903" cy="1329903"/>
            </a:xfrm>
            <a:prstGeom prst="ellipse">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11832576"/>
                <a:satOff val="-22460"/>
                <a:lumOff val="11300"/>
                <a:alphaOff val="0"/>
              </a:schemeClr>
            </a:fillRef>
            <a:effectRef idx="2">
              <a:schemeClr val="accent2">
                <a:tint val="50000"/>
                <a:hueOff val="-11832576"/>
                <a:satOff val="-22460"/>
                <a:lumOff val="11300"/>
                <a:alphaOff val="0"/>
              </a:schemeClr>
            </a:effectRef>
            <a:fontRef idx="minor">
              <a:schemeClr val="lt1">
                <a:hueOff val="0"/>
                <a:satOff val="0"/>
                <a:lumOff val="0"/>
                <a:alphaOff val="0"/>
              </a:schemeClr>
            </a:fontRef>
          </p:style>
        </p:sp>
        <p:sp>
          <p:nvSpPr>
            <p:cNvPr id="88" name="Oval 87">
              <a:extLst>
                <a:ext uri="{FF2B5EF4-FFF2-40B4-BE49-F238E27FC236}">
                  <a16:creationId xmlns:a16="http://schemas.microsoft.com/office/drawing/2014/main" id="{95FDA524-6217-4D9E-A561-C58E102EAC48}"/>
                </a:ext>
              </a:extLst>
            </p:cNvPr>
            <p:cNvSpPr/>
            <p:nvPr/>
          </p:nvSpPr>
          <p:spPr>
            <a:xfrm>
              <a:off x="6353572" y="2386930"/>
              <a:ext cx="1329903" cy="1329903"/>
            </a:xfrm>
            <a:prstGeom prst="ellipse">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11832576"/>
                <a:satOff val="-22460"/>
                <a:lumOff val="11300"/>
                <a:alphaOff val="0"/>
              </a:schemeClr>
            </a:fillRef>
            <a:effectRef idx="2">
              <a:schemeClr val="accent2">
                <a:tint val="50000"/>
                <a:hueOff val="-11832576"/>
                <a:satOff val="-22460"/>
                <a:lumOff val="11300"/>
                <a:alphaOff val="0"/>
              </a:schemeClr>
            </a:effectRef>
            <a:fontRef idx="minor">
              <a:schemeClr val="lt1">
                <a:hueOff val="0"/>
                <a:satOff val="0"/>
                <a:lumOff val="0"/>
                <a:alphaOff val="0"/>
              </a:schemeClr>
            </a:fontRef>
          </p:style>
        </p:sp>
        <p:sp>
          <p:nvSpPr>
            <p:cNvPr id="89" name="Oval 88">
              <a:extLst>
                <a:ext uri="{FF2B5EF4-FFF2-40B4-BE49-F238E27FC236}">
                  <a16:creationId xmlns:a16="http://schemas.microsoft.com/office/drawing/2014/main" id="{119E01CC-25CA-4120-B54A-F33263558873}"/>
                </a:ext>
              </a:extLst>
            </p:cNvPr>
            <p:cNvSpPr/>
            <p:nvPr/>
          </p:nvSpPr>
          <p:spPr>
            <a:xfrm>
              <a:off x="6357744" y="907469"/>
              <a:ext cx="1329903" cy="1329903"/>
            </a:xfrm>
            <a:prstGeom prst="ellipse">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11832576"/>
                <a:satOff val="-22460"/>
                <a:lumOff val="11300"/>
                <a:alphaOff val="0"/>
              </a:schemeClr>
            </a:fillRef>
            <a:effectRef idx="2">
              <a:schemeClr val="accent2">
                <a:tint val="50000"/>
                <a:hueOff val="-11832576"/>
                <a:satOff val="-22460"/>
                <a:lumOff val="11300"/>
                <a:alphaOff val="0"/>
              </a:schemeClr>
            </a:effectRef>
            <a:fontRef idx="minor">
              <a:schemeClr val="lt1">
                <a:hueOff val="0"/>
                <a:satOff val="0"/>
                <a:lumOff val="0"/>
                <a:alphaOff val="0"/>
              </a:schemeClr>
            </a:fontRef>
          </p:style>
        </p:sp>
        <p:sp>
          <p:nvSpPr>
            <p:cNvPr id="90" name="Oval 89">
              <a:extLst>
                <a:ext uri="{FF2B5EF4-FFF2-40B4-BE49-F238E27FC236}">
                  <a16:creationId xmlns:a16="http://schemas.microsoft.com/office/drawing/2014/main" id="{E900C050-19A2-441F-B9C2-DB8DCF2C449C}"/>
                </a:ext>
              </a:extLst>
            </p:cNvPr>
            <p:cNvSpPr/>
            <p:nvPr/>
          </p:nvSpPr>
          <p:spPr>
            <a:xfrm>
              <a:off x="6357744" y="5276455"/>
              <a:ext cx="1329903" cy="1329903"/>
            </a:xfrm>
            <a:prstGeom prst="ellipse">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11832576"/>
                <a:satOff val="-22460"/>
                <a:lumOff val="11300"/>
                <a:alphaOff val="0"/>
              </a:schemeClr>
            </a:fillRef>
            <a:effectRef idx="2">
              <a:schemeClr val="accent2">
                <a:tint val="50000"/>
                <a:hueOff val="-11832576"/>
                <a:satOff val="-22460"/>
                <a:lumOff val="11300"/>
                <a:alphaOff val="0"/>
              </a:schemeClr>
            </a:effectRef>
            <a:fontRef idx="minor">
              <a:schemeClr val="lt1">
                <a:hueOff val="0"/>
                <a:satOff val="0"/>
                <a:lumOff val="0"/>
                <a:alphaOff val="0"/>
              </a:schemeClr>
            </a:fontRef>
          </p:style>
        </p:sp>
      </p:grpSp>
      <p:sp>
        <p:nvSpPr>
          <p:cNvPr id="27" name="Freeform: Shape 26">
            <a:extLst>
              <a:ext uri="{FF2B5EF4-FFF2-40B4-BE49-F238E27FC236}">
                <a16:creationId xmlns:a16="http://schemas.microsoft.com/office/drawing/2014/main" id="{47E82272-339C-4602-8483-144F2FD87F36}"/>
              </a:ext>
            </a:extLst>
          </p:cNvPr>
          <p:cNvSpPr/>
          <p:nvPr/>
        </p:nvSpPr>
        <p:spPr>
          <a:xfrm>
            <a:off x="260537" y="4411405"/>
            <a:ext cx="3856674" cy="818562"/>
          </a:xfrm>
          <a:custGeom>
            <a:avLst/>
            <a:gdLst>
              <a:gd name="connsiteX0" fmla="*/ 0 w 5107875"/>
              <a:gd name="connsiteY0" fmla="*/ 107514 h 1075135"/>
              <a:gd name="connsiteX1" fmla="*/ 107514 w 5107875"/>
              <a:gd name="connsiteY1" fmla="*/ 0 h 1075135"/>
              <a:gd name="connsiteX2" fmla="*/ 5000362 w 5107875"/>
              <a:gd name="connsiteY2" fmla="*/ 0 h 1075135"/>
              <a:gd name="connsiteX3" fmla="*/ 5107876 w 5107875"/>
              <a:gd name="connsiteY3" fmla="*/ 107514 h 1075135"/>
              <a:gd name="connsiteX4" fmla="*/ 5107875 w 5107875"/>
              <a:gd name="connsiteY4" fmla="*/ 967622 h 1075135"/>
              <a:gd name="connsiteX5" fmla="*/ 5000361 w 5107875"/>
              <a:gd name="connsiteY5" fmla="*/ 1075136 h 1075135"/>
              <a:gd name="connsiteX6" fmla="*/ 107514 w 5107875"/>
              <a:gd name="connsiteY6" fmla="*/ 1075135 h 1075135"/>
              <a:gd name="connsiteX7" fmla="*/ 0 w 5107875"/>
              <a:gd name="connsiteY7" fmla="*/ 967621 h 1075135"/>
              <a:gd name="connsiteX8" fmla="*/ 0 w 5107875"/>
              <a:gd name="connsiteY8" fmla="*/ 107514 h 107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7875" h="1075135">
                <a:moveTo>
                  <a:pt x="0" y="107514"/>
                </a:moveTo>
                <a:cubicBezTo>
                  <a:pt x="0" y="48136"/>
                  <a:pt x="48136" y="0"/>
                  <a:pt x="107514" y="0"/>
                </a:cubicBezTo>
                <a:lnTo>
                  <a:pt x="5000362" y="0"/>
                </a:lnTo>
                <a:cubicBezTo>
                  <a:pt x="5059740" y="0"/>
                  <a:pt x="5107876" y="48136"/>
                  <a:pt x="5107876" y="107514"/>
                </a:cubicBezTo>
                <a:cubicBezTo>
                  <a:pt x="5107876" y="394217"/>
                  <a:pt x="5107875" y="680919"/>
                  <a:pt x="5107875" y="967622"/>
                </a:cubicBezTo>
                <a:cubicBezTo>
                  <a:pt x="5107875" y="1027000"/>
                  <a:pt x="5059739" y="1075136"/>
                  <a:pt x="5000361" y="1075136"/>
                </a:cubicBezTo>
                <a:lnTo>
                  <a:pt x="107514" y="1075135"/>
                </a:lnTo>
                <a:cubicBezTo>
                  <a:pt x="48136" y="1075135"/>
                  <a:pt x="0" y="1026999"/>
                  <a:pt x="0" y="967621"/>
                </a:cubicBezTo>
                <a:lnTo>
                  <a:pt x="0" y="107514"/>
                </a:lnTo>
                <a:close/>
              </a:path>
            </a:pathLst>
          </a:custGeom>
          <a:solidFill>
            <a:schemeClr val="accent1">
              <a:lumMod val="75000"/>
            </a:schemeClr>
          </a:solidFill>
          <a:ln>
            <a:noFill/>
          </a:ln>
          <a:scene3d>
            <a:camera prst="orthographicFront"/>
            <a:lightRig rig="flat" dir="t"/>
          </a:scene3d>
          <a:sp3d prstMaterial="plastic">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6000" tIns="92450" rIns="92450" bIns="92450" numCol="1" spcCol="1270" anchor="ctr" anchorCtr="0">
            <a:noAutofit/>
          </a:bodyPr>
          <a:lstStyle/>
          <a:p>
            <a:pPr marL="0" marR="0" lvl="0" indent="0" algn="ctr" defTabSz="711200" rtl="0" eaLnBrk="1" fontAlgn="auto" latinLnBrk="0" hangingPunct="1">
              <a:lnSpc>
                <a:spcPct val="70000"/>
              </a:lnSpc>
              <a:spcBef>
                <a:spcPct val="0"/>
              </a:spcBef>
              <a:spcAft>
                <a:spcPct val="35000"/>
              </a:spcAft>
              <a:buClrTx/>
              <a:buSzTx/>
              <a:buFontTx/>
              <a:buNone/>
              <a:tabLst/>
              <a:defRPr/>
            </a:pPr>
            <a:r>
              <a:rPr kumimoji="0" lang="en-PH" sz="20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THREATS</a:t>
            </a:r>
          </a:p>
        </p:txBody>
      </p:sp>
      <p:sp>
        <p:nvSpPr>
          <p:cNvPr id="46" name="Freeform: Shape 45">
            <a:extLst>
              <a:ext uri="{FF2B5EF4-FFF2-40B4-BE49-F238E27FC236}">
                <a16:creationId xmlns:a16="http://schemas.microsoft.com/office/drawing/2014/main" id="{C4B290B0-1758-49C0-9367-494C4B2B68F9}"/>
              </a:ext>
            </a:extLst>
          </p:cNvPr>
          <p:cNvSpPr/>
          <p:nvPr/>
        </p:nvSpPr>
        <p:spPr>
          <a:xfrm>
            <a:off x="227700" y="3140279"/>
            <a:ext cx="1029367" cy="1158790"/>
          </a:xfrm>
          <a:custGeom>
            <a:avLst/>
            <a:gdLst>
              <a:gd name="connsiteX0" fmla="*/ 0 w 1213272"/>
              <a:gd name="connsiteY0" fmla="*/ 107514 h 1075135"/>
              <a:gd name="connsiteX1" fmla="*/ 107514 w 1213272"/>
              <a:gd name="connsiteY1" fmla="*/ 0 h 1075135"/>
              <a:gd name="connsiteX2" fmla="*/ 1105759 w 1213272"/>
              <a:gd name="connsiteY2" fmla="*/ 0 h 1075135"/>
              <a:gd name="connsiteX3" fmla="*/ 1213273 w 1213272"/>
              <a:gd name="connsiteY3" fmla="*/ 107514 h 1075135"/>
              <a:gd name="connsiteX4" fmla="*/ 1213272 w 1213272"/>
              <a:gd name="connsiteY4" fmla="*/ 967622 h 1075135"/>
              <a:gd name="connsiteX5" fmla="*/ 1105758 w 1213272"/>
              <a:gd name="connsiteY5" fmla="*/ 1075136 h 1075135"/>
              <a:gd name="connsiteX6" fmla="*/ 107514 w 1213272"/>
              <a:gd name="connsiteY6" fmla="*/ 1075135 h 1075135"/>
              <a:gd name="connsiteX7" fmla="*/ 0 w 1213272"/>
              <a:gd name="connsiteY7" fmla="*/ 967621 h 1075135"/>
              <a:gd name="connsiteX8" fmla="*/ 0 w 1213272"/>
              <a:gd name="connsiteY8" fmla="*/ 107514 h 107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3272" h="1075135">
                <a:moveTo>
                  <a:pt x="0" y="107514"/>
                </a:moveTo>
                <a:cubicBezTo>
                  <a:pt x="0" y="48136"/>
                  <a:pt x="48136" y="0"/>
                  <a:pt x="107514" y="0"/>
                </a:cubicBezTo>
                <a:lnTo>
                  <a:pt x="1105759" y="0"/>
                </a:lnTo>
                <a:cubicBezTo>
                  <a:pt x="1165137" y="0"/>
                  <a:pt x="1213273" y="48136"/>
                  <a:pt x="1213273" y="107514"/>
                </a:cubicBezTo>
                <a:cubicBezTo>
                  <a:pt x="1213273" y="394217"/>
                  <a:pt x="1213272" y="680919"/>
                  <a:pt x="1213272" y="967622"/>
                </a:cubicBezTo>
                <a:cubicBezTo>
                  <a:pt x="1213272" y="1027000"/>
                  <a:pt x="1165136" y="1075136"/>
                  <a:pt x="1105758" y="1075136"/>
                </a:cubicBezTo>
                <a:lnTo>
                  <a:pt x="107514" y="1075135"/>
                </a:lnTo>
                <a:cubicBezTo>
                  <a:pt x="48136" y="1075135"/>
                  <a:pt x="0" y="1026999"/>
                  <a:pt x="0" y="967621"/>
                </a:cubicBezTo>
                <a:lnTo>
                  <a:pt x="0" y="107514"/>
                </a:lnTo>
                <a:close/>
              </a:path>
            </a:pathLst>
          </a:custGeom>
          <a:solidFill>
            <a:schemeClr val="accent1"/>
          </a:solidFill>
          <a:ln>
            <a:noFill/>
          </a:ln>
          <a:scene3d>
            <a:camera prst="orthographicFront"/>
            <a:lightRig rig="flat" dir="t"/>
          </a:scene3d>
          <a:sp3d prstMaterial="plastic">
            <a:bevelB w="88900" h="31750" prst="angle"/>
          </a:sp3d>
        </p:spPr>
        <p:style>
          <a:lnRef idx="0">
            <a:schemeClr val="lt1">
              <a:hueOff val="0"/>
              <a:satOff val="0"/>
              <a:lumOff val="0"/>
              <a:alphaOff val="0"/>
            </a:schemeClr>
          </a:lnRef>
          <a:fillRef idx="3">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92450" tIns="92450" rIns="92450" bIns="92450" numCol="1" spcCol="1270" anchor="ctr" anchorCtr="0">
            <a:no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PH" sz="1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Land-Sea Form-ations</a:t>
            </a:r>
          </a:p>
        </p:txBody>
      </p:sp>
      <p:sp>
        <p:nvSpPr>
          <p:cNvPr id="47" name="Freeform: Shape 46">
            <a:extLst>
              <a:ext uri="{FF2B5EF4-FFF2-40B4-BE49-F238E27FC236}">
                <a16:creationId xmlns:a16="http://schemas.microsoft.com/office/drawing/2014/main" id="{C893DF1B-1ACF-4DEB-AE1B-D4AB5BE71252}"/>
              </a:ext>
            </a:extLst>
          </p:cNvPr>
          <p:cNvSpPr/>
          <p:nvPr/>
        </p:nvSpPr>
        <p:spPr>
          <a:xfrm>
            <a:off x="1294322" y="3140279"/>
            <a:ext cx="1748839" cy="1158790"/>
          </a:xfrm>
          <a:custGeom>
            <a:avLst/>
            <a:gdLst>
              <a:gd name="connsiteX0" fmla="*/ 0 w 2477501"/>
              <a:gd name="connsiteY0" fmla="*/ 107514 h 1075135"/>
              <a:gd name="connsiteX1" fmla="*/ 107514 w 2477501"/>
              <a:gd name="connsiteY1" fmla="*/ 0 h 1075135"/>
              <a:gd name="connsiteX2" fmla="*/ 2369988 w 2477501"/>
              <a:gd name="connsiteY2" fmla="*/ 0 h 1075135"/>
              <a:gd name="connsiteX3" fmla="*/ 2477502 w 2477501"/>
              <a:gd name="connsiteY3" fmla="*/ 107514 h 1075135"/>
              <a:gd name="connsiteX4" fmla="*/ 2477501 w 2477501"/>
              <a:gd name="connsiteY4" fmla="*/ 967622 h 1075135"/>
              <a:gd name="connsiteX5" fmla="*/ 2369987 w 2477501"/>
              <a:gd name="connsiteY5" fmla="*/ 1075136 h 1075135"/>
              <a:gd name="connsiteX6" fmla="*/ 107514 w 2477501"/>
              <a:gd name="connsiteY6" fmla="*/ 1075135 h 1075135"/>
              <a:gd name="connsiteX7" fmla="*/ 0 w 2477501"/>
              <a:gd name="connsiteY7" fmla="*/ 967621 h 1075135"/>
              <a:gd name="connsiteX8" fmla="*/ 0 w 2477501"/>
              <a:gd name="connsiteY8" fmla="*/ 107514 h 107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7501" h="1075135">
                <a:moveTo>
                  <a:pt x="0" y="107514"/>
                </a:moveTo>
                <a:cubicBezTo>
                  <a:pt x="0" y="48136"/>
                  <a:pt x="48136" y="0"/>
                  <a:pt x="107514" y="0"/>
                </a:cubicBezTo>
                <a:lnTo>
                  <a:pt x="2369988" y="0"/>
                </a:lnTo>
                <a:cubicBezTo>
                  <a:pt x="2429366" y="0"/>
                  <a:pt x="2477502" y="48136"/>
                  <a:pt x="2477502" y="107514"/>
                </a:cubicBezTo>
                <a:cubicBezTo>
                  <a:pt x="2477502" y="394217"/>
                  <a:pt x="2477501" y="680919"/>
                  <a:pt x="2477501" y="967622"/>
                </a:cubicBezTo>
                <a:cubicBezTo>
                  <a:pt x="2477501" y="1027000"/>
                  <a:pt x="2429365" y="1075136"/>
                  <a:pt x="2369987" y="1075136"/>
                </a:cubicBezTo>
                <a:lnTo>
                  <a:pt x="107514" y="1075135"/>
                </a:lnTo>
                <a:cubicBezTo>
                  <a:pt x="48136" y="1075135"/>
                  <a:pt x="0" y="1026999"/>
                  <a:pt x="0" y="967621"/>
                </a:cubicBezTo>
                <a:lnTo>
                  <a:pt x="0" y="107514"/>
                </a:lnTo>
                <a:close/>
              </a:path>
            </a:pathLst>
          </a:custGeom>
          <a:solidFill>
            <a:schemeClr val="accent1"/>
          </a:solidFill>
          <a:ln>
            <a:noFill/>
          </a:ln>
          <a:scene3d>
            <a:camera prst="orthographicFront"/>
            <a:lightRig rig="flat" dir="t"/>
          </a:scene3d>
          <a:sp3d prstMaterial="plastic">
            <a:bevelB w="88900" h="31750" prst="angle"/>
          </a:sp3d>
        </p:spPr>
        <p:style>
          <a:lnRef idx="0">
            <a:schemeClr val="lt1">
              <a:hueOff val="0"/>
              <a:satOff val="0"/>
              <a:lumOff val="0"/>
              <a:alphaOff val="0"/>
            </a:schemeClr>
          </a:lnRef>
          <a:fillRef idx="3">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92450" tIns="92450" rIns="92450" bIns="92450" numCol="1" spcCol="1270" anchor="ctr" anchorCtr="0">
            <a:no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PH" sz="1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Biodiversity Assets (Genes, Species, Ecosystems; Processes, Functions)</a:t>
            </a:r>
          </a:p>
        </p:txBody>
      </p:sp>
      <p:sp>
        <p:nvSpPr>
          <p:cNvPr id="50" name="Freeform: Shape 49">
            <a:extLst>
              <a:ext uri="{FF2B5EF4-FFF2-40B4-BE49-F238E27FC236}">
                <a16:creationId xmlns:a16="http://schemas.microsoft.com/office/drawing/2014/main" id="{FAE8FC2D-97CC-458C-A837-AEA6836884B9}"/>
              </a:ext>
            </a:extLst>
          </p:cNvPr>
          <p:cNvSpPr/>
          <p:nvPr/>
        </p:nvSpPr>
        <p:spPr>
          <a:xfrm>
            <a:off x="3076618" y="3140279"/>
            <a:ext cx="1369194" cy="1158790"/>
          </a:xfrm>
          <a:custGeom>
            <a:avLst/>
            <a:gdLst>
              <a:gd name="connsiteX0" fmla="*/ 0 w 1213272"/>
              <a:gd name="connsiteY0" fmla="*/ 107514 h 1075135"/>
              <a:gd name="connsiteX1" fmla="*/ 107514 w 1213272"/>
              <a:gd name="connsiteY1" fmla="*/ 0 h 1075135"/>
              <a:gd name="connsiteX2" fmla="*/ 1105759 w 1213272"/>
              <a:gd name="connsiteY2" fmla="*/ 0 h 1075135"/>
              <a:gd name="connsiteX3" fmla="*/ 1213273 w 1213272"/>
              <a:gd name="connsiteY3" fmla="*/ 107514 h 1075135"/>
              <a:gd name="connsiteX4" fmla="*/ 1213272 w 1213272"/>
              <a:gd name="connsiteY4" fmla="*/ 967622 h 1075135"/>
              <a:gd name="connsiteX5" fmla="*/ 1105758 w 1213272"/>
              <a:gd name="connsiteY5" fmla="*/ 1075136 h 1075135"/>
              <a:gd name="connsiteX6" fmla="*/ 107514 w 1213272"/>
              <a:gd name="connsiteY6" fmla="*/ 1075135 h 1075135"/>
              <a:gd name="connsiteX7" fmla="*/ 0 w 1213272"/>
              <a:gd name="connsiteY7" fmla="*/ 967621 h 1075135"/>
              <a:gd name="connsiteX8" fmla="*/ 0 w 1213272"/>
              <a:gd name="connsiteY8" fmla="*/ 107514 h 107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3272" h="1075135">
                <a:moveTo>
                  <a:pt x="0" y="107514"/>
                </a:moveTo>
                <a:cubicBezTo>
                  <a:pt x="0" y="48136"/>
                  <a:pt x="48136" y="0"/>
                  <a:pt x="107514" y="0"/>
                </a:cubicBezTo>
                <a:lnTo>
                  <a:pt x="1105759" y="0"/>
                </a:lnTo>
                <a:cubicBezTo>
                  <a:pt x="1165137" y="0"/>
                  <a:pt x="1213273" y="48136"/>
                  <a:pt x="1213273" y="107514"/>
                </a:cubicBezTo>
                <a:cubicBezTo>
                  <a:pt x="1213273" y="394217"/>
                  <a:pt x="1213272" y="680919"/>
                  <a:pt x="1213272" y="967622"/>
                </a:cubicBezTo>
                <a:cubicBezTo>
                  <a:pt x="1213272" y="1027000"/>
                  <a:pt x="1165136" y="1075136"/>
                  <a:pt x="1105758" y="1075136"/>
                </a:cubicBezTo>
                <a:lnTo>
                  <a:pt x="107514" y="1075135"/>
                </a:lnTo>
                <a:cubicBezTo>
                  <a:pt x="48136" y="1075135"/>
                  <a:pt x="0" y="1026999"/>
                  <a:pt x="0" y="967621"/>
                </a:cubicBezTo>
                <a:lnTo>
                  <a:pt x="0" y="107514"/>
                </a:lnTo>
                <a:close/>
              </a:path>
            </a:pathLst>
          </a:custGeom>
          <a:solidFill>
            <a:schemeClr val="accent1"/>
          </a:solidFill>
          <a:ln>
            <a:noFill/>
          </a:ln>
          <a:scene3d>
            <a:camera prst="orthographicFront"/>
            <a:lightRig rig="flat" dir="t"/>
          </a:scene3d>
          <a:sp3d prstMaterial="plastic">
            <a:bevelB w="88900" h="31750" prst="angle"/>
          </a:sp3d>
        </p:spPr>
        <p:style>
          <a:lnRef idx="0">
            <a:schemeClr val="lt1">
              <a:hueOff val="0"/>
              <a:satOff val="0"/>
              <a:lumOff val="0"/>
              <a:alphaOff val="0"/>
            </a:schemeClr>
          </a:lnRef>
          <a:fillRef idx="3">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36000" tIns="92450" rIns="92450" bIns="92450" numCol="1" spcCol="1270" anchor="ctr" anchorCtr="0">
            <a:noAutofit/>
          </a:bodyPr>
          <a:lstStyle/>
          <a:p>
            <a:pPr marL="0" marR="0" lvl="0" indent="0" defTabSz="914400" rtl="0" eaLnBrk="1" fontAlgn="auto" latinLnBrk="0" hangingPunct="1">
              <a:lnSpc>
                <a:spcPct val="70000"/>
              </a:lnSpc>
              <a:spcBef>
                <a:spcPts val="0"/>
              </a:spcBef>
              <a:spcAft>
                <a:spcPts val="0"/>
              </a:spcAft>
              <a:buClrTx/>
              <a:buSzTx/>
              <a:buFontTx/>
              <a:buNone/>
              <a:tabLst>
                <a:tab pos="1165225" algn="l"/>
              </a:tabLst>
              <a:defRPr/>
            </a:pPr>
            <a:r>
              <a:rPr kumimoji="0" lang="en-PH" sz="1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Ecosystems   </a:t>
            </a:r>
          </a:p>
          <a:p>
            <a:pPr marL="0" marR="0" lvl="0" indent="0" defTabSz="914400" rtl="0" eaLnBrk="1" fontAlgn="auto" latinLnBrk="0" hangingPunct="1">
              <a:lnSpc>
                <a:spcPct val="70000"/>
              </a:lnSpc>
              <a:spcBef>
                <a:spcPts val="0"/>
              </a:spcBef>
              <a:spcAft>
                <a:spcPts val="0"/>
              </a:spcAft>
              <a:buClrTx/>
              <a:buSzTx/>
              <a:buFontTx/>
              <a:buNone/>
              <a:tabLst>
                <a:tab pos="1165225" algn="l"/>
              </a:tabLst>
              <a:defRPr/>
            </a:pPr>
            <a:r>
              <a:rPr lang="en-PH" sz="1600" dirty="0">
                <a:solidFill>
                  <a:prstClr val="white"/>
                </a:solidFill>
                <a:latin typeface="Calibri" panose="020F0502020204030204" pitchFamily="34" charset="0"/>
                <a:cs typeface="Calibri" panose="020F0502020204030204" pitchFamily="34" charset="0"/>
              </a:rPr>
              <a:t>   </a:t>
            </a:r>
            <a:r>
              <a:rPr kumimoji="0" lang="en-PH" sz="1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Goods and </a:t>
            </a:r>
          </a:p>
          <a:p>
            <a:pPr marL="0" marR="0" lvl="0" indent="0" defTabSz="914400" rtl="0" eaLnBrk="1" fontAlgn="auto" latinLnBrk="0" hangingPunct="1">
              <a:lnSpc>
                <a:spcPct val="70000"/>
              </a:lnSpc>
              <a:spcBef>
                <a:spcPts val="0"/>
              </a:spcBef>
              <a:spcAft>
                <a:spcPts val="0"/>
              </a:spcAft>
              <a:buClrTx/>
              <a:buSzTx/>
              <a:buFontTx/>
              <a:buNone/>
              <a:tabLst>
                <a:tab pos="1165225" algn="l"/>
              </a:tabLst>
              <a:defRPr/>
            </a:pPr>
            <a:r>
              <a:rPr lang="en-PH" sz="1600" dirty="0">
                <a:solidFill>
                  <a:prstClr val="white"/>
                </a:solidFill>
                <a:latin typeface="Calibri" panose="020F0502020204030204" pitchFamily="34" charset="0"/>
                <a:cs typeface="Calibri" panose="020F0502020204030204" pitchFamily="34" charset="0"/>
              </a:rPr>
              <a:t>     </a:t>
            </a:r>
            <a:r>
              <a:rPr kumimoji="0" lang="en-PH" sz="1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Services </a:t>
            </a:r>
          </a:p>
          <a:p>
            <a:pPr marL="0" marR="0" lvl="0" indent="0" defTabSz="914400" rtl="0" eaLnBrk="1" fontAlgn="auto" latinLnBrk="0" hangingPunct="1">
              <a:lnSpc>
                <a:spcPct val="70000"/>
              </a:lnSpc>
              <a:spcBef>
                <a:spcPts val="0"/>
              </a:spcBef>
              <a:spcAft>
                <a:spcPts val="0"/>
              </a:spcAft>
              <a:buClrTx/>
              <a:buSzTx/>
              <a:buFontTx/>
              <a:buNone/>
              <a:tabLst>
                <a:tab pos="1165225" algn="l"/>
              </a:tabLst>
              <a:defRPr/>
            </a:pPr>
            <a:r>
              <a:rPr lang="en-PH" sz="1600" dirty="0">
                <a:solidFill>
                  <a:prstClr val="white"/>
                </a:solidFill>
                <a:latin typeface="Calibri" panose="020F0502020204030204" pitchFamily="34" charset="0"/>
                <a:cs typeface="Calibri" panose="020F0502020204030204" pitchFamily="34" charset="0"/>
              </a:rPr>
              <a:t>        </a:t>
            </a:r>
            <a:r>
              <a:rPr kumimoji="0" lang="en-PH" sz="1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(EGS)</a:t>
            </a:r>
            <a:endParaRPr kumimoji="0" lang="en-PH" sz="2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7" name="Freeform: Shape 56">
            <a:extLst>
              <a:ext uri="{FF2B5EF4-FFF2-40B4-BE49-F238E27FC236}">
                <a16:creationId xmlns:a16="http://schemas.microsoft.com/office/drawing/2014/main" id="{2EDFEF39-3BBD-4F55-90B2-E1F21E14F0D6}"/>
              </a:ext>
            </a:extLst>
          </p:cNvPr>
          <p:cNvSpPr/>
          <p:nvPr/>
        </p:nvSpPr>
        <p:spPr>
          <a:xfrm>
            <a:off x="260537" y="2209433"/>
            <a:ext cx="3856674" cy="818562"/>
          </a:xfrm>
          <a:custGeom>
            <a:avLst/>
            <a:gdLst>
              <a:gd name="connsiteX0" fmla="*/ 0 w 5107875"/>
              <a:gd name="connsiteY0" fmla="*/ 107514 h 1075135"/>
              <a:gd name="connsiteX1" fmla="*/ 107514 w 5107875"/>
              <a:gd name="connsiteY1" fmla="*/ 0 h 1075135"/>
              <a:gd name="connsiteX2" fmla="*/ 5000362 w 5107875"/>
              <a:gd name="connsiteY2" fmla="*/ 0 h 1075135"/>
              <a:gd name="connsiteX3" fmla="*/ 5107876 w 5107875"/>
              <a:gd name="connsiteY3" fmla="*/ 107514 h 1075135"/>
              <a:gd name="connsiteX4" fmla="*/ 5107875 w 5107875"/>
              <a:gd name="connsiteY4" fmla="*/ 967622 h 1075135"/>
              <a:gd name="connsiteX5" fmla="*/ 5000361 w 5107875"/>
              <a:gd name="connsiteY5" fmla="*/ 1075136 h 1075135"/>
              <a:gd name="connsiteX6" fmla="*/ 107514 w 5107875"/>
              <a:gd name="connsiteY6" fmla="*/ 1075135 h 1075135"/>
              <a:gd name="connsiteX7" fmla="*/ 0 w 5107875"/>
              <a:gd name="connsiteY7" fmla="*/ 967621 h 1075135"/>
              <a:gd name="connsiteX8" fmla="*/ 0 w 5107875"/>
              <a:gd name="connsiteY8" fmla="*/ 107514 h 107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7875" h="1075135">
                <a:moveTo>
                  <a:pt x="0" y="107514"/>
                </a:moveTo>
                <a:cubicBezTo>
                  <a:pt x="0" y="48136"/>
                  <a:pt x="48136" y="0"/>
                  <a:pt x="107514" y="0"/>
                </a:cubicBezTo>
                <a:lnTo>
                  <a:pt x="5000362" y="0"/>
                </a:lnTo>
                <a:cubicBezTo>
                  <a:pt x="5059740" y="0"/>
                  <a:pt x="5107876" y="48136"/>
                  <a:pt x="5107876" y="107514"/>
                </a:cubicBezTo>
                <a:cubicBezTo>
                  <a:pt x="5107876" y="394217"/>
                  <a:pt x="5107875" y="680919"/>
                  <a:pt x="5107875" y="967622"/>
                </a:cubicBezTo>
                <a:cubicBezTo>
                  <a:pt x="5107875" y="1027000"/>
                  <a:pt x="5059739" y="1075136"/>
                  <a:pt x="5000361" y="1075136"/>
                </a:cubicBezTo>
                <a:lnTo>
                  <a:pt x="107514" y="1075135"/>
                </a:lnTo>
                <a:cubicBezTo>
                  <a:pt x="48136" y="1075135"/>
                  <a:pt x="0" y="1026999"/>
                  <a:pt x="0" y="967621"/>
                </a:cubicBezTo>
                <a:lnTo>
                  <a:pt x="0" y="107514"/>
                </a:lnTo>
                <a:close/>
              </a:path>
            </a:pathLst>
          </a:custGeom>
          <a:solidFill>
            <a:schemeClr val="accent1">
              <a:lumMod val="75000"/>
            </a:schemeClr>
          </a:solidFill>
          <a:ln>
            <a:noFill/>
          </a:ln>
          <a:scene3d>
            <a:camera prst="orthographicFront"/>
            <a:lightRig rig="flat" dir="t"/>
          </a:scene3d>
          <a:sp3d prstMaterial="plastic">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6000" tIns="92450" rIns="92450" bIns="92450" numCol="1" spcCol="1270" anchor="ctr" anchorCtr="0">
            <a:noAutofit/>
          </a:bodyPr>
          <a:lstStyle/>
          <a:p>
            <a:pPr marL="176213" marR="0" lvl="0" indent="-176213" algn="ctr" defTabSz="914400" rtl="0" eaLnBrk="1" fontAlgn="auto" latinLnBrk="0" hangingPunct="1">
              <a:lnSpc>
                <a:spcPct val="7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Geo-Physical and Climatic                     Features</a:t>
            </a:r>
          </a:p>
          <a:p>
            <a:pPr marL="176213" marR="0" lvl="0" indent="-176213" algn="ctr" defTabSz="914400" rtl="0" eaLnBrk="1" fontAlgn="auto" latinLnBrk="0" hangingPunct="1">
              <a:lnSpc>
                <a:spcPct val="7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Policies (Statutory, customary)</a:t>
            </a:r>
          </a:p>
        </p:txBody>
      </p:sp>
      <p:grpSp>
        <p:nvGrpSpPr>
          <p:cNvPr id="104" name="Group 103">
            <a:extLst>
              <a:ext uri="{FF2B5EF4-FFF2-40B4-BE49-F238E27FC236}">
                <a16:creationId xmlns:a16="http://schemas.microsoft.com/office/drawing/2014/main" id="{C73CD20E-D22C-4D5C-997C-750373E4CA70}"/>
              </a:ext>
            </a:extLst>
          </p:cNvPr>
          <p:cNvGrpSpPr/>
          <p:nvPr/>
        </p:nvGrpSpPr>
        <p:grpSpPr>
          <a:xfrm>
            <a:off x="3466783" y="1642810"/>
            <a:ext cx="1388433" cy="4163886"/>
            <a:chOff x="4060337" y="1785306"/>
            <a:chExt cx="1388433" cy="4163886"/>
          </a:xfrm>
        </p:grpSpPr>
        <p:sp>
          <p:nvSpPr>
            <p:cNvPr id="84" name="Arrow: Chevron 83">
              <a:extLst>
                <a:ext uri="{FF2B5EF4-FFF2-40B4-BE49-F238E27FC236}">
                  <a16:creationId xmlns:a16="http://schemas.microsoft.com/office/drawing/2014/main" id="{D586BF02-EC6A-480C-B6D0-2D3DE1455E6F}"/>
                </a:ext>
              </a:extLst>
            </p:cNvPr>
            <p:cNvSpPr/>
            <p:nvPr/>
          </p:nvSpPr>
          <p:spPr>
            <a:xfrm>
              <a:off x="4060337" y="1785307"/>
              <a:ext cx="1235231" cy="4163885"/>
            </a:xfrm>
            <a:prstGeom prst="chevron">
              <a:avLst>
                <a:gd name="adj" fmla="val 73860"/>
              </a:avLst>
            </a:prstGeom>
            <a:solidFill>
              <a:schemeClr val="bg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2" name="Arrow: Chevron 91">
              <a:extLst>
                <a:ext uri="{FF2B5EF4-FFF2-40B4-BE49-F238E27FC236}">
                  <a16:creationId xmlns:a16="http://schemas.microsoft.com/office/drawing/2014/main" id="{5F791EC9-32D4-4D1B-AB6F-40BA309366ED}"/>
                </a:ext>
              </a:extLst>
            </p:cNvPr>
            <p:cNvSpPr/>
            <p:nvPr/>
          </p:nvSpPr>
          <p:spPr>
            <a:xfrm>
              <a:off x="4213539" y="1785306"/>
              <a:ext cx="1235231" cy="4163885"/>
            </a:xfrm>
            <a:prstGeom prst="chevron">
              <a:avLst>
                <a:gd name="adj" fmla="val 7386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sp>
        <p:nvSpPr>
          <p:cNvPr id="111" name="Equals 110">
            <a:extLst>
              <a:ext uri="{FF2B5EF4-FFF2-40B4-BE49-F238E27FC236}">
                <a16:creationId xmlns:a16="http://schemas.microsoft.com/office/drawing/2014/main" id="{AF5DBAFA-AF83-4C8C-836A-DF6E9169C972}"/>
              </a:ext>
            </a:extLst>
          </p:cNvPr>
          <p:cNvSpPr/>
          <p:nvPr/>
        </p:nvSpPr>
        <p:spPr>
          <a:xfrm>
            <a:off x="6161283" y="3158228"/>
            <a:ext cx="877922" cy="918849"/>
          </a:xfrm>
          <a:prstGeom prst="mathEqual">
            <a:avLst/>
          </a:prstGeom>
          <a:solidFill>
            <a:srgbClr val="69D19F"/>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solidFill>
                <a:schemeClr val="tx1"/>
              </a:solidFill>
              <a:latin typeface="Calibri" panose="020F0502020204030204" pitchFamily="34" charset="0"/>
              <a:cs typeface="Calibri" panose="020F0502020204030204" pitchFamily="34" charset="0"/>
            </a:endParaRPr>
          </a:p>
        </p:txBody>
      </p:sp>
      <p:sp>
        <p:nvSpPr>
          <p:cNvPr id="117" name="Rectangle 116">
            <a:extLst>
              <a:ext uri="{FF2B5EF4-FFF2-40B4-BE49-F238E27FC236}">
                <a16:creationId xmlns:a16="http://schemas.microsoft.com/office/drawing/2014/main" id="{4356070D-F80F-4543-90F3-4DC65B3D8155}"/>
              </a:ext>
            </a:extLst>
          </p:cNvPr>
          <p:cNvSpPr/>
          <p:nvPr/>
        </p:nvSpPr>
        <p:spPr>
          <a:xfrm>
            <a:off x="227699" y="135183"/>
            <a:ext cx="11266943" cy="1407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Gill Sans MT" panose="020B0502020104020203" pitchFamily="34" charset="77"/>
              </a:rPr>
              <a:t>Key Unifying Message: </a:t>
            </a:r>
          </a:p>
          <a:p>
            <a:pPr algn="ctr"/>
            <a:r>
              <a:rPr lang="en-US" sz="3000" b="1" dirty="0">
                <a:solidFill>
                  <a:schemeClr val="tx1"/>
                </a:solidFill>
                <a:latin typeface="Gill Sans MT" panose="020B0502020104020203" pitchFamily="34" charset="77"/>
              </a:rPr>
              <a:t>Optimizing Benefits Flow in Mainstreaming R2R Approaches </a:t>
            </a:r>
          </a:p>
          <a:p>
            <a:pPr algn="ctr"/>
            <a:r>
              <a:rPr lang="en-US" sz="3000" b="1" dirty="0">
                <a:solidFill>
                  <a:srgbClr val="FF0000"/>
                </a:solidFill>
                <a:latin typeface="Gill Sans MT" panose="020B0502020104020203" pitchFamily="34" charset="77"/>
              </a:rPr>
              <a:t>Hashtag  #?????</a:t>
            </a:r>
          </a:p>
        </p:txBody>
      </p:sp>
      <p:sp>
        <p:nvSpPr>
          <p:cNvPr id="118" name="Arrow: Right 9">
            <a:extLst>
              <a:ext uri="{FF2B5EF4-FFF2-40B4-BE49-F238E27FC236}">
                <a16:creationId xmlns:a16="http://schemas.microsoft.com/office/drawing/2014/main" id="{B48C02ED-D443-4068-899B-9FAB7054D4CB}"/>
              </a:ext>
            </a:extLst>
          </p:cNvPr>
          <p:cNvSpPr/>
          <p:nvPr/>
        </p:nvSpPr>
        <p:spPr>
          <a:xfrm>
            <a:off x="1030494" y="3934464"/>
            <a:ext cx="562008" cy="307988"/>
          </a:xfrm>
          <a:prstGeom prst="rightArrow">
            <a:avLst>
              <a:gd name="adj1" fmla="val 36857"/>
              <a:gd name="adj2"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19" name="Arrow: Right 9">
            <a:extLst>
              <a:ext uri="{FF2B5EF4-FFF2-40B4-BE49-F238E27FC236}">
                <a16:creationId xmlns:a16="http://schemas.microsoft.com/office/drawing/2014/main" id="{B1227762-DEC6-48B0-9C4B-C271B6FDC5E6}"/>
              </a:ext>
            </a:extLst>
          </p:cNvPr>
          <p:cNvSpPr/>
          <p:nvPr/>
        </p:nvSpPr>
        <p:spPr>
          <a:xfrm>
            <a:off x="2748169" y="3931289"/>
            <a:ext cx="562008" cy="307988"/>
          </a:xfrm>
          <a:prstGeom prst="rightArrow">
            <a:avLst>
              <a:gd name="adj1" fmla="val 36857"/>
              <a:gd name="adj2"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13" name="Freeform: Shape 112">
            <a:extLst>
              <a:ext uri="{FF2B5EF4-FFF2-40B4-BE49-F238E27FC236}">
                <a16:creationId xmlns:a16="http://schemas.microsoft.com/office/drawing/2014/main" id="{0982930E-82AB-41BE-9829-150DF6BF44C7}"/>
              </a:ext>
            </a:extLst>
          </p:cNvPr>
          <p:cNvSpPr/>
          <p:nvPr/>
        </p:nvSpPr>
        <p:spPr>
          <a:xfrm>
            <a:off x="8419682" y="1556099"/>
            <a:ext cx="871870" cy="4104167"/>
          </a:xfrm>
          <a:custGeom>
            <a:avLst/>
            <a:gdLst>
              <a:gd name="connsiteX0" fmla="*/ 0 w 871870"/>
              <a:gd name="connsiteY0" fmla="*/ 0 h 4104167"/>
              <a:gd name="connsiteX1" fmla="*/ 595423 w 871870"/>
              <a:gd name="connsiteY1" fmla="*/ 1392865 h 4104167"/>
              <a:gd name="connsiteX2" fmla="*/ 786809 w 871870"/>
              <a:gd name="connsiteY2" fmla="*/ 1754372 h 4104167"/>
              <a:gd name="connsiteX3" fmla="*/ 871870 w 871870"/>
              <a:gd name="connsiteY3" fmla="*/ 2456121 h 4104167"/>
              <a:gd name="connsiteX4" fmla="*/ 244549 w 871870"/>
              <a:gd name="connsiteY4" fmla="*/ 3955311 h 4104167"/>
              <a:gd name="connsiteX5" fmla="*/ 223283 w 871870"/>
              <a:gd name="connsiteY5" fmla="*/ 4104167 h 4104167"/>
              <a:gd name="connsiteX6" fmla="*/ 786809 w 871870"/>
              <a:gd name="connsiteY6" fmla="*/ 4082902 h 4104167"/>
              <a:gd name="connsiteX7" fmla="*/ 850604 w 871870"/>
              <a:gd name="connsiteY7" fmla="*/ 4082902 h 4104167"/>
              <a:gd name="connsiteX8" fmla="*/ 786809 w 871870"/>
              <a:gd name="connsiteY8" fmla="*/ 116958 h 4104167"/>
              <a:gd name="connsiteX9" fmla="*/ 31897 w 871870"/>
              <a:gd name="connsiteY9" fmla="*/ 95693 h 410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870" h="4104167">
                <a:moveTo>
                  <a:pt x="0" y="0"/>
                </a:moveTo>
                <a:lnTo>
                  <a:pt x="595423" y="1392865"/>
                </a:lnTo>
                <a:lnTo>
                  <a:pt x="786809" y="1754372"/>
                </a:lnTo>
                <a:lnTo>
                  <a:pt x="871870" y="2456121"/>
                </a:lnTo>
                <a:lnTo>
                  <a:pt x="244549" y="3955311"/>
                </a:lnTo>
                <a:lnTo>
                  <a:pt x="223283" y="4104167"/>
                </a:lnTo>
                <a:lnTo>
                  <a:pt x="786809" y="4082902"/>
                </a:lnTo>
                <a:lnTo>
                  <a:pt x="850604" y="4082902"/>
                </a:lnTo>
                <a:lnTo>
                  <a:pt x="786809" y="116958"/>
                </a:lnTo>
                <a:lnTo>
                  <a:pt x="31897" y="95693"/>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latin typeface="Calibri" panose="020F0502020204030204" pitchFamily="34" charset="0"/>
              <a:cs typeface="Calibri" panose="020F0502020204030204" pitchFamily="34" charset="0"/>
            </a:endParaRPr>
          </a:p>
        </p:txBody>
      </p:sp>
      <p:sp>
        <p:nvSpPr>
          <p:cNvPr id="115" name="Flowchart: Delay 114">
            <a:extLst>
              <a:ext uri="{FF2B5EF4-FFF2-40B4-BE49-F238E27FC236}">
                <a16:creationId xmlns:a16="http://schemas.microsoft.com/office/drawing/2014/main" id="{136DA546-8F4F-4C85-A2B8-CA6F4DB5F02D}"/>
              </a:ext>
            </a:extLst>
          </p:cNvPr>
          <p:cNvSpPr/>
          <p:nvPr/>
        </p:nvSpPr>
        <p:spPr>
          <a:xfrm rot="16200000">
            <a:off x="9843214" y="3292308"/>
            <a:ext cx="1401533" cy="3074121"/>
          </a:xfrm>
          <a:prstGeom prst="flowChartDelay">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latin typeface="Calibri" panose="020F0502020204030204" pitchFamily="34" charset="0"/>
              <a:cs typeface="Calibri" panose="020F0502020204030204" pitchFamily="34" charset="0"/>
            </a:endParaRPr>
          </a:p>
        </p:txBody>
      </p:sp>
      <p:grpSp>
        <p:nvGrpSpPr>
          <p:cNvPr id="103" name="Group 102">
            <a:extLst>
              <a:ext uri="{FF2B5EF4-FFF2-40B4-BE49-F238E27FC236}">
                <a16:creationId xmlns:a16="http://schemas.microsoft.com/office/drawing/2014/main" id="{73F470A7-3268-470A-BB55-12D9A1AD8202}"/>
              </a:ext>
            </a:extLst>
          </p:cNvPr>
          <p:cNvGrpSpPr/>
          <p:nvPr/>
        </p:nvGrpSpPr>
        <p:grpSpPr>
          <a:xfrm>
            <a:off x="8176159" y="923991"/>
            <a:ext cx="1357302" cy="4904742"/>
            <a:chOff x="10033040" y="-1031223"/>
            <a:chExt cx="1357302" cy="4904742"/>
          </a:xfrm>
        </p:grpSpPr>
        <p:sp>
          <p:nvSpPr>
            <p:cNvPr id="52" name="Freeform: Shape 51">
              <a:extLst>
                <a:ext uri="{FF2B5EF4-FFF2-40B4-BE49-F238E27FC236}">
                  <a16:creationId xmlns:a16="http://schemas.microsoft.com/office/drawing/2014/main" id="{BB613636-8002-44A9-A9FC-8B7FBF0E7735}"/>
                </a:ext>
              </a:extLst>
            </p:cNvPr>
            <p:cNvSpPr/>
            <p:nvPr/>
          </p:nvSpPr>
          <p:spPr>
            <a:xfrm>
              <a:off x="10476199" y="-1031223"/>
              <a:ext cx="360140" cy="1329903"/>
            </a:xfrm>
            <a:custGeom>
              <a:avLst/>
              <a:gdLst>
                <a:gd name="connsiteX0" fmla="*/ 0 w 360140"/>
                <a:gd name="connsiteY0" fmla="*/ 0 h 1329903"/>
                <a:gd name="connsiteX1" fmla="*/ 360140 w 360140"/>
                <a:gd name="connsiteY1" fmla="*/ 0 h 1329903"/>
                <a:gd name="connsiteX2" fmla="*/ 360140 w 360140"/>
                <a:gd name="connsiteY2" fmla="*/ 1329903 h 1329903"/>
                <a:gd name="connsiteX3" fmla="*/ 0 w 360140"/>
                <a:gd name="connsiteY3" fmla="*/ 1329903 h 1329903"/>
                <a:gd name="connsiteX4" fmla="*/ 0 w 360140"/>
                <a:gd name="connsiteY4" fmla="*/ 0 h 1329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329903">
                  <a:moveTo>
                    <a:pt x="0" y="0"/>
                  </a:moveTo>
                  <a:lnTo>
                    <a:pt x="360140" y="0"/>
                  </a:lnTo>
                  <a:lnTo>
                    <a:pt x="360140" y="1329903"/>
                  </a:lnTo>
                  <a:lnTo>
                    <a:pt x="0" y="13299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11430" rIns="22860" bIns="11430" numCol="1" spcCol="1270" anchor="ctr" anchorCtr="0">
              <a:noAutofit/>
            </a:bodyPr>
            <a:lstStyle/>
            <a:p>
              <a:pPr marL="0" lvl="0" indent="0" algn="l" defTabSz="400050">
                <a:lnSpc>
                  <a:spcPct val="90000"/>
                </a:lnSpc>
                <a:spcBef>
                  <a:spcPct val="0"/>
                </a:spcBef>
                <a:spcAft>
                  <a:spcPct val="35000"/>
                </a:spcAft>
                <a:buNone/>
              </a:pPr>
              <a:endParaRPr lang="en-PH" sz="900" kern="1200" dirty="0">
                <a:latin typeface="Calibri" panose="020F0502020204030204" pitchFamily="34" charset="0"/>
                <a:cs typeface="Calibri" panose="020F0502020204030204" pitchFamily="34" charset="0"/>
              </a:endParaRPr>
            </a:p>
          </p:txBody>
        </p:sp>
        <p:sp>
          <p:nvSpPr>
            <p:cNvPr id="54" name="Freeform: Shape 53">
              <a:extLst>
                <a:ext uri="{FF2B5EF4-FFF2-40B4-BE49-F238E27FC236}">
                  <a16:creationId xmlns:a16="http://schemas.microsoft.com/office/drawing/2014/main" id="{33001C98-FD17-46AF-8D39-C1F1ECDD83EE}"/>
                </a:ext>
              </a:extLst>
            </p:cNvPr>
            <p:cNvSpPr/>
            <p:nvPr/>
          </p:nvSpPr>
          <p:spPr>
            <a:xfrm>
              <a:off x="10476199" y="538063"/>
              <a:ext cx="360140" cy="1329903"/>
            </a:xfrm>
            <a:custGeom>
              <a:avLst/>
              <a:gdLst>
                <a:gd name="connsiteX0" fmla="*/ 0 w 360140"/>
                <a:gd name="connsiteY0" fmla="*/ 0 h 1329903"/>
                <a:gd name="connsiteX1" fmla="*/ 360140 w 360140"/>
                <a:gd name="connsiteY1" fmla="*/ 0 h 1329903"/>
                <a:gd name="connsiteX2" fmla="*/ 360140 w 360140"/>
                <a:gd name="connsiteY2" fmla="*/ 1329903 h 1329903"/>
                <a:gd name="connsiteX3" fmla="*/ 0 w 360140"/>
                <a:gd name="connsiteY3" fmla="*/ 1329903 h 1329903"/>
                <a:gd name="connsiteX4" fmla="*/ 0 w 360140"/>
                <a:gd name="connsiteY4" fmla="*/ 0 h 1329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329903">
                  <a:moveTo>
                    <a:pt x="0" y="0"/>
                  </a:moveTo>
                  <a:lnTo>
                    <a:pt x="360140" y="0"/>
                  </a:lnTo>
                  <a:lnTo>
                    <a:pt x="360140" y="1329903"/>
                  </a:lnTo>
                  <a:lnTo>
                    <a:pt x="0" y="13299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11430" rIns="22860" bIns="11430" numCol="1" spcCol="1270" anchor="ctr" anchorCtr="0">
              <a:noAutofit/>
            </a:bodyPr>
            <a:lstStyle/>
            <a:p>
              <a:pPr marL="0" lvl="0" indent="0" algn="l" defTabSz="400050">
                <a:lnSpc>
                  <a:spcPct val="90000"/>
                </a:lnSpc>
                <a:spcBef>
                  <a:spcPct val="0"/>
                </a:spcBef>
                <a:spcAft>
                  <a:spcPct val="35000"/>
                </a:spcAft>
                <a:buNone/>
              </a:pPr>
              <a:endParaRPr lang="en-PH" sz="900" kern="1200" dirty="0">
                <a:latin typeface="Calibri" panose="020F0502020204030204" pitchFamily="34" charset="0"/>
                <a:cs typeface="Calibri" panose="020F0502020204030204" pitchFamily="34" charset="0"/>
              </a:endParaRPr>
            </a:p>
          </p:txBody>
        </p:sp>
        <p:sp>
          <p:nvSpPr>
            <p:cNvPr id="87" name="Freeform: Shape 86">
              <a:extLst>
                <a:ext uri="{FF2B5EF4-FFF2-40B4-BE49-F238E27FC236}">
                  <a16:creationId xmlns:a16="http://schemas.microsoft.com/office/drawing/2014/main" id="{C4A0BF19-52C5-4C81-986C-B215A138C1EB}"/>
                </a:ext>
              </a:extLst>
            </p:cNvPr>
            <p:cNvSpPr/>
            <p:nvPr/>
          </p:nvSpPr>
          <p:spPr>
            <a:xfrm>
              <a:off x="10476199" y="2107349"/>
              <a:ext cx="360140" cy="1329903"/>
            </a:xfrm>
            <a:custGeom>
              <a:avLst/>
              <a:gdLst>
                <a:gd name="connsiteX0" fmla="*/ 0 w 360140"/>
                <a:gd name="connsiteY0" fmla="*/ 0 h 1329903"/>
                <a:gd name="connsiteX1" fmla="*/ 360140 w 360140"/>
                <a:gd name="connsiteY1" fmla="*/ 0 h 1329903"/>
                <a:gd name="connsiteX2" fmla="*/ 360140 w 360140"/>
                <a:gd name="connsiteY2" fmla="*/ 1329903 h 1329903"/>
                <a:gd name="connsiteX3" fmla="*/ 0 w 360140"/>
                <a:gd name="connsiteY3" fmla="*/ 1329903 h 1329903"/>
                <a:gd name="connsiteX4" fmla="*/ 0 w 360140"/>
                <a:gd name="connsiteY4" fmla="*/ 0 h 1329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329903">
                  <a:moveTo>
                    <a:pt x="0" y="0"/>
                  </a:moveTo>
                  <a:lnTo>
                    <a:pt x="360140" y="0"/>
                  </a:lnTo>
                  <a:lnTo>
                    <a:pt x="360140" y="1329903"/>
                  </a:lnTo>
                  <a:lnTo>
                    <a:pt x="0" y="13299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11430" rIns="22860" bIns="11430" numCol="1" spcCol="1270" anchor="ctr" anchorCtr="0">
              <a:noAutofit/>
            </a:bodyPr>
            <a:lstStyle/>
            <a:p>
              <a:pPr marL="0" lvl="0" indent="0" algn="l" defTabSz="400050">
                <a:lnSpc>
                  <a:spcPct val="90000"/>
                </a:lnSpc>
                <a:spcBef>
                  <a:spcPct val="0"/>
                </a:spcBef>
                <a:spcAft>
                  <a:spcPct val="35000"/>
                </a:spcAft>
                <a:buNone/>
              </a:pPr>
              <a:endParaRPr lang="en-PH" sz="900" kern="1200" dirty="0">
                <a:latin typeface="Calibri" panose="020F0502020204030204" pitchFamily="34" charset="0"/>
                <a:cs typeface="Calibri" panose="020F0502020204030204" pitchFamily="34" charset="0"/>
              </a:endParaRPr>
            </a:p>
          </p:txBody>
        </p:sp>
        <p:sp>
          <p:nvSpPr>
            <p:cNvPr id="98" name="Arrow: Chevron 97">
              <a:extLst>
                <a:ext uri="{FF2B5EF4-FFF2-40B4-BE49-F238E27FC236}">
                  <a16:creationId xmlns:a16="http://schemas.microsoft.com/office/drawing/2014/main" id="{E204F2A2-A1D1-4B1B-B7FE-B9426B9407DE}"/>
                </a:ext>
              </a:extLst>
            </p:cNvPr>
            <p:cNvSpPr/>
            <p:nvPr/>
          </p:nvSpPr>
          <p:spPr>
            <a:xfrm>
              <a:off x="10033040" y="-293882"/>
              <a:ext cx="1235231" cy="4163885"/>
            </a:xfrm>
            <a:prstGeom prst="chevron">
              <a:avLst>
                <a:gd name="adj" fmla="val 73860"/>
              </a:avLst>
            </a:prstGeom>
            <a:solidFill>
              <a:schemeClr val="bg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9" name="Arrow: Chevron 98">
              <a:extLst>
                <a:ext uri="{FF2B5EF4-FFF2-40B4-BE49-F238E27FC236}">
                  <a16:creationId xmlns:a16="http://schemas.microsoft.com/office/drawing/2014/main" id="{B451BBE0-D142-4E7C-ACF6-938D8BB756D8}"/>
                </a:ext>
              </a:extLst>
            </p:cNvPr>
            <p:cNvSpPr/>
            <p:nvPr/>
          </p:nvSpPr>
          <p:spPr>
            <a:xfrm>
              <a:off x="10155111" y="-290366"/>
              <a:ext cx="1235231" cy="4163885"/>
            </a:xfrm>
            <a:prstGeom prst="chevron">
              <a:avLst>
                <a:gd name="adj" fmla="val 73860"/>
              </a:avLst>
            </a:prstGeom>
            <a:solidFill>
              <a:schemeClr val="accent5">
                <a:lumMod val="60000"/>
                <a:lumOff val="4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sp>
        <p:nvSpPr>
          <p:cNvPr id="116" name="TextBox 115">
            <a:extLst>
              <a:ext uri="{FF2B5EF4-FFF2-40B4-BE49-F238E27FC236}">
                <a16:creationId xmlns:a16="http://schemas.microsoft.com/office/drawing/2014/main" id="{3D17174F-1AEA-48CF-BFDF-8644FF5D00CB}"/>
              </a:ext>
            </a:extLst>
          </p:cNvPr>
          <p:cNvSpPr txBox="1"/>
          <p:nvPr/>
        </p:nvSpPr>
        <p:spPr>
          <a:xfrm>
            <a:off x="9601596" y="2712882"/>
            <a:ext cx="1893047" cy="584775"/>
          </a:xfrm>
          <a:prstGeom prst="rect">
            <a:avLst/>
          </a:prstGeom>
          <a:noFill/>
        </p:spPr>
        <p:txBody>
          <a:bodyPr wrap="square" rtlCol="0">
            <a:spAutoFit/>
          </a:bodyPr>
          <a:lstStyle/>
          <a:p>
            <a:pPr algn="ctr"/>
            <a:r>
              <a:rPr lang="en-PH" sz="3200" b="1" dirty="0"/>
              <a:t>GDP</a:t>
            </a:r>
          </a:p>
        </p:txBody>
      </p:sp>
    </p:spTree>
    <p:extLst>
      <p:ext uri="{BB962C8B-B14F-4D97-AF65-F5344CB8AC3E}">
        <p14:creationId xmlns:p14="http://schemas.microsoft.com/office/powerpoint/2010/main" val="8212537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100000">
                                          <p:val>
                                            <p:strVal val="#ppt_x"/>
                                          </p:val>
                                        </p:tav>
                                      </p:tavLst>
                                    </p:anim>
                                    <p:anim calcmode="lin" valueType="num">
                                      <p:cBhvr>
                                        <p:cTn id="8" dur="500" fill="hold"/>
                                        <p:tgtEl>
                                          <p:spTgt spid="57"/>
                                        </p:tgtEl>
                                        <p:attrNameLst>
                                          <p:attrName>ppt_y</p:attrName>
                                        </p:attrNameLst>
                                      </p:cBhvr>
                                      <p:tavLst>
                                        <p:tav tm="0">
                                          <p:val>
                                            <p:strVal val="#ppt_y+#ppt_h/2"/>
                                          </p:val>
                                        </p:tav>
                                        <p:tav tm="100000">
                                          <p:val>
                                            <p:strVal val="#ppt_y"/>
                                          </p:val>
                                        </p:tav>
                                      </p:tavLst>
                                    </p:anim>
                                    <p:anim calcmode="lin" valueType="num">
                                      <p:cBhvr>
                                        <p:cTn id="9" dur="500" fill="hold"/>
                                        <p:tgtEl>
                                          <p:spTgt spid="57"/>
                                        </p:tgtEl>
                                        <p:attrNameLst>
                                          <p:attrName>ppt_w</p:attrName>
                                        </p:attrNameLst>
                                      </p:cBhvr>
                                      <p:tavLst>
                                        <p:tav tm="0">
                                          <p:val>
                                            <p:strVal val="#ppt_w"/>
                                          </p:val>
                                        </p:tav>
                                        <p:tav tm="100000">
                                          <p:val>
                                            <p:strVal val="#ppt_w"/>
                                          </p:val>
                                        </p:tav>
                                      </p:tavLst>
                                    </p:anim>
                                    <p:anim calcmode="lin" valueType="num">
                                      <p:cBhvr>
                                        <p:cTn id="10" dur="500" fill="hold"/>
                                        <p:tgtEl>
                                          <p:spTgt spid="57"/>
                                        </p:tgtEl>
                                        <p:attrNameLst>
                                          <p:attrName>ppt_h</p:attrName>
                                        </p:attrNameLst>
                                      </p:cBhvr>
                                      <p:tavLst>
                                        <p:tav tm="0">
                                          <p:val>
                                            <p:fltVal val="0"/>
                                          </p:val>
                                        </p:tav>
                                        <p:tav tm="100000">
                                          <p:val>
                                            <p:strVal val="#ppt_h"/>
                                          </p:val>
                                        </p:tav>
                                      </p:tavLst>
                                    </p:anim>
                                  </p:childTnLst>
                                </p:cTn>
                              </p:par>
                              <p:par>
                                <p:cTn id="11" presetID="17" presetClass="entr" presetSubtype="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ppt_x</p:attrName>
                                        </p:attrNameLst>
                                      </p:cBhvr>
                                      <p:tavLst>
                                        <p:tav tm="0">
                                          <p:val>
                                            <p:strVal val="#ppt_x"/>
                                          </p:val>
                                        </p:tav>
                                        <p:tav tm="100000">
                                          <p:val>
                                            <p:strVal val="#ppt_x"/>
                                          </p:val>
                                        </p:tav>
                                      </p:tavLst>
                                    </p:anim>
                                    <p:anim calcmode="lin" valueType="num">
                                      <p:cBhvr>
                                        <p:cTn id="14" dur="500" fill="hold"/>
                                        <p:tgtEl>
                                          <p:spTgt spid="27"/>
                                        </p:tgtEl>
                                        <p:attrNameLst>
                                          <p:attrName>ppt_y</p:attrName>
                                        </p:attrNameLst>
                                      </p:cBhvr>
                                      <p:tavLst>
                                        <p:tav tm="0">
                                          <p:val>
                                            <p:strVal val="#ppt_y-#ppt_h/2"/>
                                          </p:val>
                                        </p:tav>
                                        <p:tav tm="100000">
                                          <p:val>
                                            <p:strVal val="#ppt_y"/>
                                          </p:val>
                                        </p:tav>
                                      </p:tavLst>
                                    </p:anim>
                                    <p:anim calcmode="lin" valueType="num">
                                      <p:cBhvr>
                                        <p:cTn id="15" dur="500" fill="hold"/>
                                        <p:tgtEl>
                                          <p:spTgt spid="27"/>
                                        </p:tgtEl>
                                        <p:attrNameLst>
                                          <p:attrName>ppt_w</p:attrName>
                                        </p:attrNameLst>
                                      </p:cBhvr>
                                      <p:tavLst>
                                        <p:tav tm="0">
                                          <p:val>
                                            <p:strVal val="#ppt_w"/>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left)">
                                      <p:cBhvr>
                                        <p:cTn id="21" dur="500"/>
                                        <p:tgtEl>
                                          <p:spTgt spid="46"/>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118"/>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left)">
                                      <p:cBhvr>
                                        <p:cTn id="27" dur="500"/>
                                        <p:tgtEl>
                                          <p:spTgt spid="47"/>
                                        </p:tgtEl>
                                      </p:cBhvr>
                                    </p:animEffect>
                                  </p:childTnLst>
                                </p:cTn>
                              </p:par>
                            </p:childTnLst>
                          </p:cTn>
                        </p:par>
                        <p:par>
                          <p:cTn id="28" fill="hold">
                            <p:stCondLst>
                              <p:cond delay="1000"/>
                            </p:stCondLst>
                            <p:childTnLst>
                              <p:par>
                                <p:cTn id="29" presetID="1" presetClass="entr" presetSubtype="0" fill="hold" grpId="0" nodeType="afterEffect">
                                  <p:stCondLst>
                                    <p:cond delay="0"/>
                                  </p:stCondLst>
                                  <p:childTnLst>
                                    <p:set>
                                      <p:cBhvr>
                                        <p:cTn id="30" dur="1" fill="hold">
                                          <p:stCondLst>
                                            <p:cond delay="0"/>
                                          </p:stCondLst>
                                        </p:cTn>
                                        <p:tgtEl>
                                          <p:spTgt spid="119"/>
                                        </p:tgtEl>
                                        <p:attrNameLst>
                                          <p:attrName>style.visibility</p:attrName>
                                        </p:attrNameLst>
                                      </p:cBhvr>
                                      <p:to>
                                        <p:strVal val="visible"/>
                                      </p:to>
                                    </p:set>
                                  </p:childTnLst>
                                </p:cTn>
                              </p:par>
                              <p:par>
                                <p:cTn id="31" presetID="22" presetClass="entr" presetSubtype="8"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wipe(left)">
                                      <p:cBhvr>
                                        <p:cTn id="33" dur="500"/>
                                        <p:tgtEl>
                                          <p:spTgt spid="5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nodeType="clickEffect">
                                  <p:stCondLst>
                                    <p:cond delay="0"/>
                                  </p:stCondLst>
                                  <p:childTnLst>
                                    <p:set>
                                      <p:cBhvr>
                                        <p:cTn id="37" dur="1" fill="hold">
                                          <p:stCondLst>
                                            <p:cond delay="0"/>
                                          </p:stCondLst>
                                        </p:cTn>
                                        <p:tgtEl>
                                          <p:spTgt spid="104"/>
                                        </p:tgtEl>
                                        <p:attrNameLst>
                                          <p:attrName>style.visibility</p:attrName>
                                        </p:attrNameLst>
                                      </p:cBhvr>
                                      <p:to>
                                        <p:strVal val="visible"/>
                                      </p:to>
                                    </p:set>
                                    <p:animEffect transition="in" filter="barn(inHorizontal)">
                                      <p:cBhvr>
                                        <p:cTn id="38" dur="500"/>
                                        <p:tgtEl>
                                          <p:spTgt spid="104"/>
                                        </p:tgtEl>
                                      </p:cBhvr>
                                    </p:animEffect>
                                  </p:childTnLst>
                                </p:cTn>
                              </p:par>
                            </p:childTnLst>
                          </p:cTn>
                        </p:par>
                        <p:par>
                          <p:cTn id="39" fill="hold">
                            <p:stCondLst>
                              <p:cond delay="500"/>
                            </p:stCondLst>
                            <p:childTnLst>
                              <p:par>
                                <p:cTn id="40" presetID="17" presetClass="entr" presetSubtype="2" fill="hold" nodeType="afterEffect">
                                  <p:stCondLst>
                                    <p:cond delay="0"/>
                                  </p:stCondLst>
                                  <p:childTnLst>
                                    <p:set>
                                      <p:cBhvr>
                                        <p:cTn id="41" dur="1" fill="hold">
                                          <p:stCondLst>
                                            <p:cond delay="0"/>
                                          </p:stCondLst>
                                        </p:cTn>
                                        <p:tgtEl>
                                          <p:spTgt spid="120"/>
                                        </p:tgtEl>
                                        <p:attrNameLst>
                                          <p:attrName>style.visibility</p:attrName>
                                        </p:attrNameLst>
                                      </p:cBhvr>
                                      <p:to>
                                        <p:strVal val="visible"/>
                                      </p:to>
                                    </p:set>
                                    <p:anim calcmode="lin" valueType="num">
                                      <p:cBhvr>
                                        <p:cTn id="42" dur="500" fill="hold"/>
                                        <p:tgtEl>
                                          <p:spTgt spid="120"/>
                                        </p:tgtEl>
                                        <p:attrNameLst>
                                          <p:attrName>ppt_x</p:attrName>
                                        </p:attrNameLst>
                                      </p:cBhvr>
                                      <p:tavLst>
                                        <p:tav tm="0">
                                          <p:val>
                                            <p:strVal val="#ppt_x+#ppt_w/2"/>
                                          </p:val>
                                        </p:tav>
                                        <p:tav tm="100000">
                                          <p:val>
                                            <p:strVal val="#ppt_x"/>
                                          </p:val>
                                        </p:tav>
                                      </p:tavLst>
                                    </p:anim>
                                    <p:anim calcmode="lin" valueType="num">
                                      <p:cBhvr>
                                        <p:cTn id="43" dur="500" fill="hold"/>
                                        <p:tgtEl>
                                          <p:spTgt spid="120"/>
                                        </p:tgtEl>
                                        <p:attrNameLst>
                                          <p:attrName>ppt_y</p:attrName>
                                        </p:attrNameLst>
                                      </p:cBhvr>
                                      <p:tavLst>
                                        <p:tav tm="0">
                                          <p:val>
                                            <p:strVal val="#ppt_y"/>
                                          </p:val>
                                        </p:tav>
                                        <p:tav tm="100000">
                                          <p:val>
                                            <p:strVal val="#ppt_y"/>
                                          </p:val>
                                        </p:tav>
                                      </p:tavLst>
                                    </p:anim>
                                    <p:anim calcmode="lin" valueType="num">
                                      <p:cBhvr>
                                        <p:cTn id="44" dur="500" fill="hold"/>
                                        <p:tgtEl>
                                          <p:spTgt spid="120"/>
                                        </p:tgtEl>
                                        <p:attrNameLst>
                                          <p:attrName>ppt_w</p:attrName>
                                        </p:attrNameLst>
                                      </p:cBhvr>
                                      <p:tavLst>
                                        <p:tav tm="0">
                                          <p:val>
                                            <p:fltVal val="0"/>
                                          </p:val>
                                        </p:tav>
                                        <p:tav tm="100000">
                                          <p:val>
                                            <p:strVal val="#ppt_w"/>
                                          </p:val>
                                        </p:tav>
                                      </p:tavLst>
                                    </p:anim>
                                    <p:anim calcmode="lin" valueType="num">
                                      <p:cBhvr>
                                        <p:cTn id="45" dur="500" fill="hold"/>
                                        <p:tgtEl>
                                          <p:spTgt spid="120"/>
                                        </p:tgtEl>
                                        <p:attrNameLst>
                                          <p:attrName>ppt_h</p:attrName>
                                        </p:attrNameLst>
                                      </p:cBhvr>
                                      <p:tavLst>
                                        <p:tav tm="0">
                                          <p:val>
                                            <p:strVal val="#ppt_h"/>
                                          </p:val>
                                        </p:tav>
                                        <p:tav tm="100000">
                                          <p:val>
                                            <p:strVal val="#ppt_h"/>
                                          </p:val>
                                        </p:tav>
                                      </p:tavLst>
                                    </p:anim>
                                  </p:childTnLst>
                                </p:cTn>
                              </p:par>
                              <p:par>
                                <p:cTn id="46" presetID="17" presetClass="entr" presetSubtype="8" fill="hold" nodeType="withEffect">
                                  <p:stCondLst>
                                    <p:cond delay="0"/>
                                  </p:stCondLst>
                                  <p:childTnLst>
                                    <p:set>
                                      <p:cBhvr>
                                        <p:cTn id="47" dur="1" fill="hold">
                                          <p:stCondLst>
                                            <p:cond delay="0"/>
                                          </p:stCondLst>
                                        </p:cTn>
                                        <p:tgtEl>
                                          <p:spTgt spid="124"/>
                                        </p:tgtEl>
                                        <p:attrNameLst>
                                          <p:attrName>style.visibility</p:attrName>
                                        </p:attrNameLst>
                                      </p:cBhvr>
                                      <p:to>
                                        <p:strVal val="visible"/>
                                      </p:to>
                                    </p:set>
                                    <p:anim calcmode="lin" valueType="num">
                                      <p:cBhvr>
                                        <p:cTn id="48" dur="500" fill="hold"/>
                                        <p:tgtEl>
                                          <p:spTgt spid="124"/>
                                        </p:tgtEl>
                                        <p:attrNameLst>
                                          <p:attrName>ppt_x</p:attrName>
                                        </p:attrNameLst>
                                      </p:cBhvr>
                                      <p:tavLst>
                                        <p:tav tm="0">
                                          <p:val>
                                            <p:strVal val="#ppt_x-#ppt_w/2"/>
                                          </p:val>
                                        </p:tav>
                                        <p:tav tm="100000">
                                          <p:val>
                                            <p:strVal val="#ppt_x"/>
                                          </p:val>
                                        </p:tav>
                                      </p:tavLst>
                                    </p:anim>
                                    <p:anim calcmode="lin" valueType="num">
                                      <p:cBhvr>
                                        <p:cTn id="49" dur="500" fill="hold"/>
                                        <p:tgtEl>
                                          <p:spTgt spid="124"/>
                                        </p:tgtEl>
                                        <p:attrNameLst>
                                          <p:attrName>ppt_y</p:attrName>
                                        </p:attrNameLst>
                                      </p:cBhvr>
                                      <p:tavLst>
                                        <p:tav tm="0">
                                          <p:val>
                                            <p:strVal val="#ppt_y"/>
                                          </p:val>
                                        </p:tav>
                                        <p:tav tm="100000">
                                          <p:val>
                                            <p:strVal val="#ppt_y"/>
                                          </p:val>
                                        </p:tav>
                                      </p:tavLst>
                                    </p:anim>
                                    <p:anim calcmode="lin" valueType="num">
                                      <p:cBhvr>
                                        <p:cTn id="50" dur="500" fill="hold"/>
                                        <p:tgtEl>
                                          <p:spTgt spid="124"/>
                                        </p:tgtEl>
                                        <p:attrNameLst>
                                          <p:attrName>ppt_w</p:attrName>
                                        </p:attrNameLst>
                                      </p:cBhvr>
                                      <p:tavLst>
                                        <p:tav tm="0">
                                          <p:val>
                                            <p:fltVal val="0"/>
                                          </p:val>
                                        </p:tav>
                                        <p:tav tm="100000">
                                          <p:val>
                                            <p:strVal val="#ppt_w"/>
                                          </p:val>
                                        </p:tav>
                                      </p:tavLst>
                                    </p:anim>
                                    <p:anim calcmode="lin" valueType="num">
                                      <p:cBhvr>
                                        <p:cTn id="51" dur="500" fill="hold"/>
                                        <p:tgtEl>
                                          <p:spTgt spid="124"/>
                                        </p:tgtEl>
                                        <p:attrNameLst>
                                          <p:attrName>ppt_h</p:attrName>
                                        </p:attrNameLst>
                                      </p:cBhvr>
                                      <p:tavLst>
                                        <p:tav tm="0">
                                          <p:val>
                                            <p:strVal val="#ppt_h"/>
                                          </p:val>
                                        </p:tav>
                                        <p:tav tm="100000">
                                          <p:val>
                                            <p:strVal val="#ppt_h"/>
                                          </p:val>
                                        </p:tav>
                                      </p:tavLst>
                                    </p:anim>
                                  </p:childTnLst>
                                </p:cTn>
                              </p:par>
                              <p:par>
                                <p:cTn id="52" presetID="16" presetClass="entr" presetSubtype="37" fill="hold" grpId="0" nodeType="withEffect">
                                  <p:stCondLst>
                                    <p:cond delay="0"/>
                                  </p:stCondLst>
                                  <p:childTnLst>
                                    <p:set>
                                      <p:cBhvr>
                                        <p:cTn id="53" dur="1" fill="hold">
                                          <p:stCondLst>
                                            <p:cond delay="0"/>
                                          </p:stCondLst>
                                        </p:cTn>
                                        <p:tgtEl>
                                          <p:spTgt spid="111"/>
                                        </p:tgtEl>
                                        <p:attrNameLst>
                                          <p:attrName>style.visibility</p:attrName>
                                        </p:attrNameLst>
                                      </p:cBhvr>
                                      <p:to>
                                        <p:strVal val="visible"/>
                                      </p:to>
                                    </p:set>
                                    <p:animEffect transition="in" filter="barn(outVertical)">
                                      <p:cBhvr>
                                        <p:cTn id="54" dur="500"/>
                                        <p:tgtEl>
                                          <p:spTgt spid="11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6" fill="hold" nodeType="clickEffect">
                                  <p:stCondLst>
                                    <p:cond delay="0"/>
                                  </p:stCondLst>
                                  <p:childTnLst>
                                    <p:set>
                                      <p:cBhvr>
                                        <p:cTn id="58" dur="1" fill="hold">
                                          <p:stCondLst>
                                            <p:cond delay="0"/>
                                          </p:stCondLst>
                                        </p:cTn>
                                        <p:tgtEl>
                                          <p:spTgt spid="103"/>
                                        </p:tgtEl>
                                        <p:attrNameLst>
                                          <p:attrName>style.visibility</p:attrName>
                                        </p:attrNameLst>
                                      </p:cBhvr>
                                      <p:to>
                                        <p:strVal val="visible"/>
                                      </p:to>
                                    </p:set>
                                    <p:animEffect transition="in" filter="barn(inHorizontal)">
                                      <p:cBhvr>
                                        <p:cTn id="59" dur="500"/>
                                        <p:tgtEl>
                                          <p:spTgt spid="103"/>
                                        </p:tgtEl>
                                      </p:cBhvr>
                                    </p:animEffect>
                                  </p:childTnLst>
                                </p:cTn>
                              </p:par>
                              <p:par>
                                <p:cTn id="60" presetID="1" presetClass="entr" presetSubtype="0" fill="hold" grpId="0" nodeType="withEffect">
                                  <p:stCondLst>
                                    <p:cond delay="500"/>
                                  </p:stCondLst>
                                  <p:childTnLst>
                                    <p:set>
                                      <p:cBhvr>
                                        <p:cTn id="61" dur="1" fill="hold">
                                          <p:stCondLst>
                                            <p:cond delay="0"/>
                                          </p:stCondLst>
                                        </p:cTn>
                                        <p:tgtEl>
                                          <p:spTgt spid="113"/>
                                        </p:tgtEl>
                                        <p:attrNameLst>
                                          <p:attrName>style.visibility</p:attrName>
                                        </p:attrNameLst>
                                      </p:cBhvr>
                                      <p:to>
                                        <p:strVal val="visible"/>
                                      </p:to>
                                    </p:set>
                                  </p:childTnLst>
                                </p:cTn>
                              </p:par>
                              <p:par>
                                <p:cTn id="62" presetID="1" presetClass="entr" presetSubtype="0" fill="hold" nodeType="withEffect">
                                  <p:stCondLst>
                                    <p:cond delay="500"/>
                                  </p:stCondLst>
                                  <p:childTnLst>
                                    <p:set>
                                      <p:cBhvr>
                                        <p:cTn id="63" dur="1" fill="hold">
                                          <p:stCondLst>
                                            <p:cond delay="0"/>
                                          </p:stCondLst>
                                        </p:cTn>
                                        <p:tgtEl>
                                          <p:spTgt spid="96"/>
                                        </p:tgtEl>
                                        <p:attrNameLst>
                                          <p:attrName>style.visibility</p:attrName>
                                        </p:attrNameLst>
                                      </p:cBhvr>
                                      <p:to>
                                        <p:strVal val="visible"/>
                                      </p:to>
                                    </p:set>
                                  </p:childTnLst>
                                </p:cTn>
                              </p:par>
                            </p:childTnLst>
                          </p:cTn>
                        </p:par>
                        <p:par>
                          <p:cTn id="64" fill="hold">
                            <p:stCondLst>
                              <p:cond delay="500"/>
                            </p:stCondLst>
                            <p:childTnLst>
                              <p:par>
                                <p:cTn id="65" presetID="53" presetClass="entr" presetSubtype="16" fill="hold" grpId="0" nodeType="afterEffect">
                                  <p:stCondLst>
                                    <p:cond delay="0"/>
                                  </p:stCondLst>
                                  <p:childTnLst>
                                    <p:set>
                                      <p:cBhvr>
                                        <p:cTn id="66" dur="1" fill="hold">
                                          <p:stCondLst>
                                            <p:cond delay="0"/>
                                          </p:stCondLst>
                                        </p:cTn>
                                        <p:tgtEl>
                                          <p:spTgt spid="116"/>
                                        </p:tgtEl>
                                        <p:attrNameLst>
                                          <p:attrName>style.visibility</p:attrName>
                                        </p:attrNameLst>
                                      </p:cBhvr>
                                      <p:to>
                                        <p:strVal val="visible"/>
                                      </p:to>
                                    </p:set>
                                    <p:anim calcmode="lin" valueType="num">
                                      <p:cBhvr>
                                        <p:cTn id="67" dur="500" fill="hold"/>
                                        <p:tgtEl>
                                          <p:spTgt spid="116"/>
                                        </p:tgtEl>
                                        <p:attrNameLst>
                                          <p:attrName>ppt_w</p:attrName>
                                        </p:attrNameLst>
                                      </p:cBhvr>
                                      <p:tavLst>
                                        <p:tav tm="0">
                                          <p:val>
                                            <p:fltVal val="0"/>
                                          </p:val>
                                        </p:tav>
                                        <p:tav tm="100000">
                                          <p:val>
                                            <p:strVal val="#ppt_w"/>
                                          </p:val>
                                        </p:tav>
                                      </p:tavLst>
                                    </p:anim>
                                    <p:anim calcmode="lin" valueType="num">
                                      <p:cBhvr>
                                        <p:cTn id="68" dur="500" fill="hold"/>
                                        <p:tgtEl>
                                          <p:spTgt spid="116"/>
                                        </p:tgtEl>
                                        <p:attrNameLst>
                                          <p:attrName>ppt_h</p:attrName>
                                        </p:attrNameLst>
                                      </p:cBhvr>
                                      <p:tavLst>
                                        <p:tav tm="0">
                                          <p:val>
                                            <p:fltVal val="0"/>
                                          </p:val>
                                        </p:tav>
                                        <p:tav tm="100000">
                                          <p:val>
                                            <p:strVal val="#ppt_h"/>
                                          </p:val>
                                        </p:tav>
                                      </p:tavLst>
                                    </p:anim>
                                    <p:animEffect transition="in" filter="fade">
                                      <p:cBhvr>
                                        <p:cTn id="69" dur="500"/>
                                        <p:tgtEl>
                                          <p:spTgt spid="116"/>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85"/>
                                        </p:tgtEl>
                                        <p:attrNameLst>
                                          <p:attrName>style.visibility</p:attrName>
                                        </p:attrNameLst>
                                      </p:cBhvr>
                                      <p:to>
                                        <p:strVal val="visible"/>
                                      </p:to>
                                    </p:set>
                                    <p:anim calcmode="lin" valueType="num">
                                      <p:cBhvr>
                                        <p:cTn id="72" dur="500" fill="hold"/>
                                        <p:tgtEl>
                                          <p:spTgt spid="85"/>
                                        </p:tgtEl>
                                        <p:attrNameLst>
                                          <p:attrName>ppt_w</p:attrName>
                                        </p:attrNameLst>
                                      </p:cBhvr>
                                      <p:tavLst>
                                        <p:tav tm="0">
                                          <p:val>
                                            <p:fltVal val="0"/>
                                          </p:val>
                                        </p:tav>
                                        <p:tav tm="100000">
                                          <p:val>
                                            <p:strVal val="#ppt_w"/>
                                          </p:val>
                                        </p:tav>
                                      </p:tavLst>
                                    </p:anim>
                                    <p:anim calcmode="lin" valueType="num">
                                      <p:cBhvr>
                                        <p:cTn id="73" dur="500" fill="hold"/>
                                        <p:tgtEl>
                                          <p:spTgt spid="85"/>
                                        </p:tgtEl>
                                        <p:attrNameLst>
                                          <p:attrName>ppt_h</p:attrName>
                                        </p:attrNameLst>
                                      </p:cBhvr>
                                      <p:tavLst>
                                        <p:tav tm="0">
                                          <p:val>
                                            <p:fltVal val="0"/>
                                          </p:val>
                                        </p:tav>
                                        <p:tav tm="100000">
                                          <p:val>
                                            <p:strVal val="#ppt_h"/>
                                          </p:val>
                                        </p:tav>
                                      </p:tavLst>
                                    </p:anim>
                                    <p:animEffect transition="in" filter="fade">
                                      <p:cBhvr>
                                        <p:cTn id="74" dur="500"/>
                                        <p:tgtEl>
                                          <p:spTgt spid="85"/>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1" nodeType="clickEffect">
                                  <p:stCondLst>
                                    <p:cond delay="0"/>
                                  </p:stCondLst>
                                  <p:childTnLst>
                                    <p:animMotion origin="layout" path="M -4.16667E-6 -4.44444E-6 L -4.16667E-6 0.25 " pathEditMode="relative" rAng="0" ptsTypes="AA">
                                      <p:cBhvr>
                                        <p:cTn id="78" dur="1000" fill="hold"/>
                                        <p:tgtEl>
                                          <p:spTgt spid="116"/>
                                        </p:tgtEl>
                                        <p:attrNameLst>
                                          <p:attrName>ppt_x</p:attrName>
                                          <p:attrName>ppt_y</p:attrName>
                                        </p:attrNameLst>
                                      </p:cBhvr>
                                      <p:rCtr x="0" y="12500"/>
                                    </p:animMotion>
                                  </p:childTnLst>
                                </p:cTn>
                              </p:par>
                              <p:par>
                                <p:cTn id="79" presetID="22" presetClass="entr" presetSubtype="1" fill="hold" grpId="0" nodeType="withEffect">
                                  <p:stCondLst>
                                    <p:cond delay="0"/>
                                  </p:stCondLst>
                                  <p:childTnLst>
                                    <p:set>
                                      <p:cBhvr>
                                        <p:cTn id="80" dur="1" fill="hold">
                                          <p:stCondLst>
                                            <p:cond delay="0"/>
                                          </p:stCondLst>
                                        </p:cTn>
                                        <p:tgtEl>
                                          <p:spTgt spid="115"/>
                                        </p:tgtEl>
                                        <p:attrNameLst>
                                          <p:attrName>style.visibility</p:attrName>
                                        </p:attrNameLst>
                                      </p:cBhvr>
                                      <p:to>
                                        <p:strVal val="visible"/>
                                      </p:to>
                                    </p:set>
                                    <p:animEffect transition="in" filter="wipe(up)">
                                      <p:cBhvr>
                                        <p:cTn id="81" dur="500"/>
                                        <p:tgtEl>
                                          <p:spTgt spid="115"/>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114"/>
                                        </p:tgtEl>
                                        <p:attrNameLst>
                                          <p:attrName>style.visibility</p:attrName>
                                        </p:attrNameLst>
                                      </p:cBhvr>
                                      <p:to>
                                        <p:strVal val="visible"/>
                                      </p:to>
                                    </p:set>
                                    <p:animEffect transition="in" filter="wipe(up)">
                                      <p:cBhvr>
                                        <p:cTn id="84"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114" grpId="0"/>
      <p:bldP spid="27" grpId="0" animBg="1"/>
      <p:bldP spid="46" grpId="0" animBg="1"/>
      <p:bldP spid="47" grpId="0" animBg="1"/>
      <p:bldP spid="50" grpId="0" animBg="1"/>
      <p:bldP spid="57" grpId="0" animBg="1"/>
      <p:bldP spid="111" grpId="0" animBg="1"/>
      <p:bldP spid="118" grpId="0" animBg="1"/>
      <p:bldP spid="119" grpId="0" animBg="1"/>
      <p:bldP spid="113" grpId="0" animBg="1"/>
      <p:bldP spid="115" grpId="0" animBg="1"/>
      <p:bldP spid="116" grpId="0"/>
      <p:bldP spid="116"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C5064ABD-FDC4-4767-8056-C424B5B5AFAD}"/>
              </a:ext>
            </a:extLst>
          </p:cNvPr>
          <p:cNvGrpSpPr/>
          <p:nvPr/>
        </p:nvGrpSpPr>
        <p:grpSpPr>
          <a:xfrm>
            <a:off x="442973" y="1892797"/>
            <a:ext cx="3915034" cy="3317507"/>
            <a:chOff x="346721" y="1911696"/>
            <a:chExt cx="3915034" cy="3575349"/>
          </a:xfrm>
        </p:grpSpPr>
        <p:sp>
          <p:nvSpPr>
            <p:cNvPr id="11" name="Freeform: Shape 10">
              <a:extLst>
                <a:ext uri="{FF2B5EF4-FFF2-40B4-BE49-F238E27FC236}">
                  <a16:creationId xmlns:a16="http://schemas.microsoft.com/office/drawing/2014/main" id="{35428DF4-1AA0-4854-8AA9-EC33CFB19944}"/>
                </a:ext>
              </a:extLst>
            </p:cNvPr>
            <p:cNvSpPr/>
            <p:nvPr/>
          </p:nvSpPr>
          <p:spPr>
            <a:xfrm>
              <a:off x="346721" y="1911696"/>
              <a:ext cx="3765587" cy="3575349"/>
            </a:xfrm>
            <a:custGeom>
              <a:avLst/>
              <a:gdLst>
                <a:gd name="connsiteX0" fmla="*/ 338213 w 3370849"/>
                <a:gd name="connsiteY0" fmla="*/ 0 h 3221073"/>
                <a:gd name="connsiteX1" fmla="*/ 3032636 w 3370849"/>
                <a:gd name="connsiteY1" fmla="*/ 0 h 3221073"/>
                <a:gd name="connsiteX2" fmla="*/ 3370849 w 3370849"/>
                <a:gd name="connsiteY2" fmla="*/ 338213 h 3221073"/>
                <a:gd name="connsiteX3" fmla="*/ 3370849 w 3370849"/>
                <a:gd name="connsiteY3" fmla="*/ 3221073 h 3221073"/>
                <a:gd name="connsiteX4" fmla="*/ 3370849 w 3370849"/>
                <a:gd name="connsiteY4" fmla="*/ 3221073 h 3221073"/>
                <a:gd name="connsiteX5" fmla="*/ 0 w 3370849"/>
                <a:gd name="connsiteY5" fmla="*/ 3221073 h 3221073"/>
                <a:gd name="connsiteX6" fmla="*/ 0 w 3370849"/>
                <a:gd name="connsiteY6" fmla="*/ 3221073 h 3221073"/>
                <a:gd name="connsiteX7" fmla="*/ 0 w 3370849"/>
                <a:gd name="connsiteY7" fmla="*/ 338213 h 3221073"/>
                <a:gd name="connsiteX8" fmla="*/ 338213 w 3370849"/>
                <a:gd name="connsiteY8" fmla="*/ 0 h 322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0849" h="3221073">
                  <a:moveTo>
                    <a:pt x="3032636" y="3221073"/>
                  </a:moveTo>
                  <a:lnTo>
                    <a:pt x="338213" y="3221073"/>
                  </a:lnTo>
                  <a:cubicBezTo>
                    <a:pt x="151423" y="3221073"/>
                    <a:pt x="0" y="3069650"/>
                    <a:pt x="0" y="2882860"/>
                  </a:cubicBezTo>
                  <a:lnTo>
                    <a:pt x="0" y="0"/>
                  </a:lnTo>
                  <a:lnTo>
                    <a:pt x="0" y="0"/>
                  </a:lnTo>
                  <a:lnTo>
                    <a:pt x="3370849" y="0"/>
                  </a:lnTo>
                  <a:lnTo>
                    <a:pt x="3370849" y="0"/>
                  </a:lnTo>
                  <a:lnTo>
                    <a:pt x="3370849" y="2882860"/>
                  </a:lnTo>
                  <a:cubicBezTo>
                    <a:pt x="3370849" y="3069650"/>
                    <a:pt x="3219426" y="3221073"/>
                    <a:pt x="3032636" y="3221073"/>
                  </a:cubicBezTo>
                  <a:close/>
                </a:path>
              </a:pathLst>
            </a:custGeom>
            <a:ln>
              <a:solidFill>
                <a:schemeClr val="accent2">
                  <a:lumMod val="75000"/>
                </a:schemeClr>
              </a:solidFill>
            </a:ln>
          </p:spPr>
          <p:style>
            <a:lnRef idx="0">
              <a:schemeClr val="accent4">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561339" tIns="462280" rIns="561339" bIns="561339" numCol="1" spcCol="1270" anchor="t" anchorCtr="0">
              <a:noAutofit/>
            </a:bodyPr>
            <a:lstStyle/>
            <a:p>
              <a:pPr marL="0" lvl="0" indent="0" algn="ctr" defTabSz="2889250">
                <a:lnSpc>
                  <a:spcPct val="90000"/>
                </a:lnSpc>
                <a:spcBef>
                  <a:spcPct val="0"/>
                </a:spcBef>
                <a:spcAft>
                  <a:spcPct val="35000"/>
                </a:spcAft>
                <a:buNone/>
              </a:pPr>
              <a:endParaRPr lang="en-PH" sz="6500" kern="1200" dirty="0"/>
            </a:p>
          </p:txBody>
        </p:sp>
        <p:sp>
          <p:nvSpPr>
            <p:cNvPr id="20" name="Text Box 28">
              <a:extLst>
                <a:ext uri="{FF2B5EF4-FFF2-40B4-BE49-F238E27FC236}">
                  <a16:creationId xmlns:a16="http://schemas.microsoft.com/office/drawing/2014/main" id="{3B527011-5A8F-4702-9D47-1EFA275AF759}"/>
                </a:ext>
              </a:extLst>
            </p:cNvPr>
            <p:cNvSpPr txBox="1">
              <a:spLocks noChangeArrowheads="1"/>
            </p:cNvSpPr>
            <p:nvPr/>
          </p:nvSpPr>
          <p:spPr bwMode="auto">
            <a:xfrm>
              <a:off x="401221" y="2103191"/>
              <a:ext cx="3860534" cy="3323608"/>
            </a:xfrm>
            <a:prstGeom prst="rect">
              <a:avLst/>
            </a:prstGeom>
            <a:noFill/>
            <a:ln w="19050">
              <a:noFill/>
              <a:miter lim="800000"/>
              <a:headEnd/>
              <a:tailEnd/>
            </a:ln>
            <a:effectLst/>
          </p:spPr>
          <p:txBody>
            <a:bodyPr wrap="square">
              <a:spAutoFit/>
            </a:bodyPr>
            <a:lstStyle/>
            <a:p>
              <a:pPr marL="171450" marR="0" lvl="0" indent="-171450" algn="l" defTabSz="914400" rtl="0" eaLnBrk="1" fontAlgn="auto" latinLnBrk="0" hangingPunct="1">
                <a:lnSpc>
                  <a:spcPct val="90000"/>
                </a:lnSpc>
                <a:buClr>
                  <a:schemeClr val="accent2">
                    <a:lumMod val="75000"/>
                  </a:schemeClr>
                </a:buClr>
                <a:buSzTx/>
                <a:buFont typeface="Wingdings" pitchFamily="2" charset="2"/>
                <a:buChar char="ü"/>
                <a:tabLst/>
                <a:defRPr/>
              </a:pPr>
              <a:r>
                <a:rPr kumimoji="0" lang="en-US" i="0" u="none" strike="noStrike" kern="1200" cap="none" spc="0" normalizeH="0" baseline="0" noProof="0" dirty="0">
                  <a:ln>
                    <a:noFill/>
                  </a:ln>
                  <a:solidFill>
                    <a:schemeClr val="accent2">
                      <a:lumMod val="75000"/>
                    </a:schemeClr>
                  </a:solidFill>
                  <a:effectLst/>
                  <a:uLnTx/>
                  <a:uFillTx/>
                  <a:latin typeface="Calibri" panose="020F0502020204030204"/>
                </a:rPr>
                <a:t>Bio-Geo-Physical Resources including key ecosystems and EGS</a:t>
              </a:r>
            </a:p>
            <a:p>
              <a:pPr marL="171450" marR="0" lvl="0" indent="-171450" algn="l" defTabSz="914400" rtl="0" eaLnBrk="1" fontAlgn="auto" latinLnBrk="0" hangingPunct="1">
                <a:lnSpc>
                  <a:spcPct val="90000"/>
                </a:lnSpc>
                <a:buClr>
                  <a:schemeClr val="accent2">
                    <a:lumMod val="75000"/>
                  </a:schemeClr>
                </a:buClr>
                <a:buSzTx/>
                <a:buFont typeface="Wingdings" pitchFamily="2" charset="2"/>
                <a:buChar char="ü"/>
                <a:tabLst/>
                <a:defRPr/>
              </a:pPr>
              <a:r>
                <a:rPr lang="en-US" dirty="0">
                  <a:solidFill>
                    <a:schemeClr val="accent2">
                      <a:lumMod val="75000"/>
                    </a:schemeClr>
                  </a:solidFill>
                  <a:latin typeface="Calibri" panose="020F0502020204030204"/>
                </a:rPr>
                <a:t>Climate </a:t>
              </a:r>
              <a:endParaRPr kumimoji="0" lang="en-US" i="0" u="none" strike="noStrike" kern="1200" cap="none" spc="0" normalizeH="0" baseline="0" noProof="0" dirty="0">
                <a:ln>
                  <a:noFill/>
                </a:ln>
                <a:solidFill>
                  <a:schemeClr val="accent2">
                    <a:lumMod val="75000"/>
                  </a:schemeClr>
                </a:solidFill>
                <a:effectLst/>
                <a:uLnTx/>
                <a:uFillTx/>
                <a:latin typeface="Calibri" panose="020F0502020204030204"/>
              </a:endParaRPr>
            </a:p>
            <a:p>
              <a:pPr marL="171450" marR="0" lvl="0" indent="-171450" algn="l" defTabSz="914400" rtl="0" eaLnBrk="1" fontAlgn="auto" latinLnBrk="0" hangingPunct="1">
                <a:lnSpc>
                  <a:spcPct val="90000"/>
                </a:lnSpc>
                <a:buClr>
                  <a:schemeClr val="accent2">
                    <a:lumMod val="75000"/>
                  </a:schemeClr>
                </a:buClr>
                <a:buSzTx/>
                <a:buFont typeface="Wingdings" pitchFamily="2" charset="2"/>
                <a:buChar char="ü"/>
                <a:tabLst/>
                <a:defRPr/>
              </a:pPr>
              <a:r>
                <a:rPr kumimoji="0" lang="en-PH" i="0" u="none" strike="noStrike" kern="1200" cap="none" spc="0" normalizeH="0" baseline="0" noProof="0" dirty="0">
                  <a:ln>
                    <a:noFill/>
                  </a:ln>
                  <a:solidFill>
                    <a:schemeClr val="accent2">
                      <a:lumMod val="75000"/>
                    </a:schemeClr>
                  </a:solidFill>
                  <a:effectLst/>
                  <a:uLnTx/>
                  <a:uFillTx/>
                  <a:latin typeface="Calibri" panose="020F0502020204030204"/>
                </a:rPr>
                <a:t>Policies, Institutions, and Governance</a:t>
              </a:r>
            </a:p>
            <a:p>
              <a:pPr marL="171450" marR="0" lvl="0" indent="-171450" algn="l" defTabSz="914400" rtl="0" eaLnBrk="1" fontAlgn="auto" latinLnBrk="0" hangingPunct="1">
                <a:lnSpc>
                  <a:spcPct val="90000"/>
                </a:lnSpc>
                <a:buClr>
                  <a:schemeClr val="accent2">
                    <a:lumMod val="75000"/>
                  </a:schemeClr>
                </a:buClr>
                <a:buSzTx/>
                <a:buFont typeface="Wingdings" pitchFamily="2" charset="2"/>
                <a:buChar char="ü"/>
                <a:tabLst/>
                <a:defRPr/>
              </a:pPr>
              <a:r>
                <a:rPr lang="en-PH" dirty="0">
                  <a:solidFill>
                    <a:schemeClr val="accent2">
                      <a:lumMod val="75000"/>
                    </a:schemeClr>
                  </a:solidFill>
                  <a:latin typeface="Calibri" panose="020F0502020204030204"/>
                </a:rPr>
                <a:t>Land and Sea Uses and Resource Uses including EGS</a:t>
              </a:r>
              <a:endParaRPr kumimoji="0" lang="en-PH" i="0" u="none" strike="noStrike" kern="1200" cap="none" spc="0" normalizeH="0" baseline="0" noProof="0" dirty="0">
                <a:ln>
                  <a:noFill/>
                </a:ln>
                <a:solidFill>
                  <a:schemeClr val="accent2">
                    <a:lumMod val="75000"/>
                  </a:schemeClr>
                </a:solidFill>
                <a:effectLst/>
                <a:uLnTx/>
                <a:uFillTx/>
                <a:latin typeface="Calibri" panose="020F0502020204030204"/>
              </a:endParaRPr>
            </a:p>
            <a:p>
              <a:pPr marL="171450" marR="0" lvl="0" indent="-171450" algn="l" defTabSz="914400" rtl="0" eaLnBrk="1" fontAlgn="auto" latinLnBrk="0" hangingPunct="1">
                <a:lnSpc>
                  <a:spcPct val="90000"/>
                </a:lnSpc>
                <a:buClr>
                  <a:schemeClr val="accent2">
                    <a:lumMod val="75000"/>
                  </a:schemeClr>
                </a:buClr>
                <a:buSzTx/>
                <a:buFont typeface="Wingdings" pitchFamily="2" charset="2"/>
                <a:buChar char="ü"/>
                <a:tabLst/>
                <a:defRPr/>
              </a:pPr>
              <a:r>
                <a:rPr kumimoji="0" lang="en-US" b="1" i="0" u="none" strike="noStrike" kern="1200" cap="none" spc="0" normalizeH="0" baseline="0" noProof="0" dirty="0">
                  <a:ln>
                    <a:noFill/>
                  </a:ln>
                  <a:solidFill>
                    <a:schemeClr val="accent2">
                      <a:lumMod val="75000"/>
                    </a:schemeClr>
                  </a:solidFill>
                  <a:effectLst/>
                  <a:uLnTx/>
                  <a:uFillTx/>
                  <a:latin typeface="Calibri" panose="020F0502020204030204"/>
                </a:rPr>
                <a:t>Demography</a:t>
              </a:r>
            </a:p>
            <a:p>
              <a:pPr marL="171450" marR="0" lvl="0" indent="-171450" algn="l" defTabSz="914400" rtl="0" eaLnBrk="1" fontAlgn="auto" latinLnBrk="0" hangingPunct="1">
                <a:lnSpc>
                  <a:spcPct val="90000"/>
                </a:lnSpc>
                <a:buClr>
                  <a:schemeClr val="accent2">
                    <a:lumMod val="75000"/>
                  </a:schemeClr>
                </a:buClr>
                <a:buSzTx/>
                <a:buFont typeface="Wingdings" pitchFamily="2" charset="2"/>
                <a:buChar char="ü"/>
                <a:tabLst/>
                <a:defRPr/>
              </a:pPr>
              <a:r>
                <a:rPr kumimoji="0" lang="en-PH" b="1" i="0" u="none" strike="noStrike" kern="1200" cap="none" spc="0" normalizeH="0" baseline="0" noProof="0" dirty="0">
                  <a:ln>
                    <a:noFill/>
                  </a:ln>
                  <a:solidFill>
                    <a:schemeClr val="accent2">
                      <a:lumMod val="75000"/>
                    </a:schemeClr>
                  </a:solidFill>
                  <a:effectLst/>
                  <a:uLnTx/>
                  <a:uFillTx/>
                  <a:latin typeface="Calibri" panose="020F0502020204030204"/>
                </a:rPr>
                <a:t>Economy</a:t>
              </a:r>
              <a:endParaRPr kumimoji="0" lang="en-US" b="1" i="0" u="none" strike="noStrike" kern="1200" cap="none" spc="0" normalizeH="0" baseline="0" noProof="0" dirty="0">
                <a:ln>
                  <a:noFill/>
                </a:ln>
                <a:solidFill>
                  <a:schemeClr val="accent2">
                    <a:lumMod val="75000"/>
                  </a:schemeClr>
                </a:solidFill>
                <a:effectLst/>
                <a:uLnTx/>
                <a:uFillTx/>
                <a:latin typeface="Calibri" panose="020F0502020204030204"/>
              </a:endParaRPr>
            </a:p>
            <a:p>
              <a:pPr marL="171450" marR="0" lvl="0" indent="-171450" algn="l" defTabSz="914400" rtl="0" eaLnBrk="1" fontAlgn="auto" latinLnBrk="0" hangingPunct="1">
                <a:lnSpc>
                  <a:spcPct val="90000"/>
                </a:lnSpc>
                <a:buClr>
                  <a:schemeClr val="accent2">
                    <a:lumMod val="75000"/>
                  </a:schemeClr>
                </a:buClr>
                <a:buSzTx/>
                <a:buFont typeface="Wingdings" pitchFamily="2" charset="2"/>
                <a:buChar char="ü"/>
                <a:tabLst/>
                <a:defRPr/>
              </a:pPr>
              <a:r>
                <a:rPr kumimoji="0" lang="en-US" b="1" i="0" u="none" strike="noStrike" kern="1200" cap="none" spc="0" normalizeH="0" baseline="0" noProof="0" dirty="0">
                  <a:ln>
                    <a:noFill/>
                  </a:ln>
                  <a:solidFill>
                    <a:schemeClr val="accent2">
                      <a:lumMod val="75000"/>
                    </a:schemeClr>
                  </a:solidFill>
                  <a:effectLst/>
                  <a:uLnTx/>
                  <a:uFillTx/>
                  <a:latin typeface="Calibri" panose="020F0502020204030204"/>
                </a:rPr>
                <a:t>Infrastructure support </a:t>
              </a:r>
            </a:p>
            <a:p>
              <a:pPr marL="171450" marR="0" lvl="0" indent="-171450" algn="l" defTabSz="914400" rtl="0" eaLnBrk="1" fontAlgn="auto" latinLnBrk="0" hangingPunct="1">
                <a:lnSpc>
                  <a:spcPct val="90000"/>
                </a:lnSpc>
                <a:buClr>
                  <a:schemeClr val="accent2">
                    <a:lumMod val="75000"/>
                  </a:schemeClr>
                </a:buClr>
                <a:buSzTx/>
                <a:buFont typeface="Wingdings" pitchFamily="2" charset="2"/>
                <a:buChar char="ü"/>
                <a:tabLst/>
                <a:defRPr/>
              </a:pPr>
              <a:r>
                <a:rPr kumimoji="0" lang="en-US" b="1" i="0" u="none" strike="noStrike" kern="1200" cap="none" spc="0" normalizeH="0" baseline="0" noProof="0" dirty="0">
                  <a:ln>
                    <a:noFill/>
                  </a:ln>
                  <a:solidFill>
                    <a:schemeClr val="accent2">
                      <a:lumMod val="75000"/>
                    </a:schemeClr>
                  </a:solidFill>
                  <a:effectLst/>
                  <a:uLnTx/>
                  <a:uFillTx/>
                  <a:latin typeface="Calibri" panose="020F0502020204030204"/>
                </a:rPr>
                <a:t>Social services support</a:t>
              </a:r>
              <a:endParaRPr lang="en-US" b="1" dirty="0">
                <a:solidFill>
                  <a:schemeClr val="accent2">
                    <a:lumMod val="75000"/>
                  </a:schemeClr>
                </a:solidFill>
                <a:latin typeface="Calibri" panose="020F0502020204030204"/>
              </a:endParaRPr>
            </a:p>
            <a:p>
              <a:pPr marL="171450" marR="0" lvl="0" indent="-171450" algn="l" defTabSz="914400" rtl="0" eaLnBrk="1" fontAlgn="auto" latinLnBrk="0" hangingPunct="1">
                <a:lnSpc>
                  <a:spcPct val="90000"/>
                </a:lnSpc>
                <a:buClr>
                  <a:schemeClr val="accent2">
                    <a:lumMod val="75000"/>
                  </a:schemeClr>
                </a:buClr>
                <a:buSzTx/>
                <a:buFont typeface="Wingdings" pitchFamily="2" charset="2"/>
                <a:buChar char="ü"/>
                <a:tabLst/>
                <a:defRPr/>
              </a:pPr>
              <a:r>
                <a:rPr kumimoji="0" lang="en-US" b="1" i="0" u="none" strike="noStrike" kern="1200" cap="none" spc="0" normalizeH="0" baseline="0" noProof="0" dirty="0">
                  <a:ln>
                    <a:noFill/>
                  </a:ln>
                  <a:solidFill>
                    <a:schemeClr val="accent2">
                      <a:lumMod val="75000"/>
                    </a:schemeClr>
                  </a:solidFill>
                  <a:effectLst/>
                  <a:uLnTx/>
                  <a:uFillTx/>
                  <a:latin typeface="Calibri" panose="020F0502020204030204"/>
                </a:rPr>
                <a:t>Implementation</a:t>
              </a:r>
              <a:r>
                <a:rPr kumimoji="0" lang="en-US" b="1" i="0" u="none" strike="noStrike" kern="1200" cap="none" spc="0" normalizeH="0" noProof="0" dirty="0">
                  <a:ln>
                    <a:noFill/>
                  </a:ln>
                  <a:solidFill>
                    <a:schemeClr val="accent2">
                      <a:lumMod val="75000"/>
                    </a:schemeClr>
                  </a:solidFill>
                  <a:effectLst/>
                  <a:uLnTx/>
                  <a:uFillTx/>
                  <a:latin typeface="Calibri" panose="020F0502020204030204"/>
                </a:rPr>
                <a:t> arrangements and protocols</a:t>
              </a:r>
              <a:endParaRPr kumimoji="0" lang="en-US" b="1" i="0" u="none" strike="noStrike" kern="1200" cap="none" spc="0" normalizeH="0" baseline="0" noProof="0" dirty="0">
                <a:ln>
                  <a:noFill/>
                </a:ln>
                <a:solidFill>
                  <a:schemeClr val="accent2">
                    <a:lumMod val="75000"/>
                  </a:schemeClr>
                </a:solidFill>
                <a:effectLst/>
                <a:uLnTx/>
                <a:uFillTx/>
                <a:latin typeface="Calibri" panose="020F0502020204030204"/>
              </a:endParaRPr>
            </a:p>
          </p:txBody>
        </p:sp>
      </p:grpSp>
      <p:sp>
        <p:nvSpPr>
          <p:cNvPr id="15" name="Freeform: Shape 14">
            <a:extLst>
              <a:ext uri="{FF2B5EF4-FFF2-40B4-BE49-F238E27FC236}">
                <a16:creationId xmlns:a16="http://schemas.microsoft.com/office/drawing/2014/main" id="{9120A3BA-0B34-4FA8-A667-15F8EB8076C4}"/>
              </a:ext>
            </a:extLst>
          </p:cNvPr>
          <p:cNvSpPr/>
          <p:nvPr/>
        </p:nvSpPr>
        <p:spPr>
          <a:xfrm>
            <a:off x="8499727" y="1892795"/>
            <a:ext cx="3321375" cy="2803169"/>
          </a:xfrm>
          <a:custGeom>
            <a:avLst/>
            <a:gdLst>
              <a:gd name="connsiteX0" fmla="*/ 338213 w 3370849"/>
              <a:gd name="connsiteY0" fmla="*/ 0 h 3221073"/>
              <a:gd name="connsiteX1" fmla="*/ 3032636 w 3370849"/>
              <a:gd name="connsiteY1" fmla="*/ 0 h 3221073"/>
              <a:gd name="connsiteX2" fmla="*/ 3370849 w 3370849"/>
              <a:gd name="connsiteY2" fmla="*/ 338213 h 3221073"/>
              <a:gd name="connsiteX3" fmla="*/ 3370849 w 3370849"/>
              <a:gd name="connsiteY3" fmla="*/ 3221073 h 3221073"/>
              <a:gd name="connsiteX4" fmla="*/ 3370849 w 3370849"/>
              <a:gd name="connsiteY4" fmla="*/ 3221073 h 3221073"/>
              <a:gd name="connsiteX5" fmla="*/ 0 w 3370849"/>
              <a:gd name="connsiteY5" fmla="*/ 3221073 h 3221073"/>
              <a:gd name="connsiteX6" fmla="*/ 0 w 3370849"/>
              <a:gd name="connsiteY6" fmla="*/ 3221073 h 3221073"/>
              <a:gd name="connsiteX7" fmla="*/ 0 w 3370849"/>
              <a:gd name="connsiteY7" fmla="*/ 338213 h 3221073"/>
              <a:gd name="connsiteX8" fmla="*/ 338213 w 3370849"/>
              <a:gd name="connsiteY8" fmla="*/ 0 h 322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0849" h="3221073">
                <a:moveTo>
                  <a:pt x="3032636" y="3221073"/>
                </a:moveTo>
                <a:lnTo>
                  <a:pt x="338213" y="3221073"/>
                </a:lnTo>
                <a:cubicBezTo>
                  <a:pt x="151423" y="3221073"/>
                  <a:pt x="0" y="3069650"/>
                  <a:pt x="0" y="2882860"/>
                </a:cubicBezTo>
                <a:lnTo>
                  <a:pt x="0" y="0"/>
                </a:lnTo>
                <a:lnTo>
                  <a:pt x="0" y="0"/>
                </a:lnTo>
                <a:lnTo>
                  <a:pt x="3370849" y="0"/>
                </a:lnTo>
                <a:lnTo>
                  <a:pt x="3370849" y="0"/>
                </a:lnTo>
                <a:lnTo>
                  <a:pt x="3370849" y="2882860"/>
                </a:lnTo>
                <a:cubicBezTo>
                  <a:pt x="3370849" y="3069650"/>
                  <a:pt x="3219426" y="3221073"/>
                  <a:pt x="3032636" y="3221073"/>
                </a:cubicBezTo>
                <a:close/>
              </a:path>
            </a:pathLst>
          </a:custGeom>
          <a:ln>
            <a:solidFill>
              <a:schemeClr val="accent1">
                <a:lumMod val="75000"/>
              </a:schemeClr>
            </a:solidFill>
          </a:ln>
        </p:spPr>
        <p:style>
          <a:lnRef idx="0">
            <a:schemeClr val="accent4">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561339" tIns="462281" rIns="561339" bIns="561339" numCol="1" spcCol="1270" anchor="t" anchorCtr="0">
            <a:noAutofit/>
          </a:bodyPr>
          <a:lstStyle/>
          <a:p>
            <a:pPr marL="0" lvl="0" indent="0" algn="ctr" defTabSz="2889250">
              <a:lnSpc>
                <a:spcPct val="90000"/>
              </a:lnSpc>
              <a:spcBef>
                <a:spcPct val="0"/>
              </a:spcBef>
              <a:spcAft>
                <a:spcPct val="35000"/>
              </a:spcAft>
              <a:buNone/>
            </a:pPr>
            <a:endParaRPr lang="en-PH" sz="6500" kern="1200" dirty="0"/>
          </a:p>
        </p:txBody>
      </p:sp>
      <p:grpSp>
        <p:nvGrpSpPr>
          <p:cNvPr id="32" name="Group 31">
            <a:extLst>
              <a:ext uri="{FF2B5EF4-FFF2-40B4-BE49-F238E27FC236}">
                <a16:creationId xmlns:a16="http://schemas.microsoft.com/office/drawing/2014/main" id="{37292D17-9D0D-44F6-A73E-554F6D81C6F2}"/>
              </a:ext>
            </a:extLst>
          </p:cNvPr>
          <p:cNvGrpSpPr/>
          <p:nvPr/>
        </p:nvGrpSpPr>
        <p:grpSpPr>
          <a:xfrm>
            <a:off x="4529769" y="1575516"/>
            <a:ext cx="3655317" cy="5072026"/>
            <a:chOff x="4411215" y="1594416"/>
            <a:chExt cx="3655317" cy="5072026"/>
          </a:xfrm>
        </p:grpSpPr>
        <p:sp>
          <p:nvSpPr>
            <p:cNvPr id="13" name="Freeform: Shape 12">
              <a:extLst>
                <a:ext uri="{FF2B5EF4-FFF2-40B4-BE49-F238E27FC236}">
                  <a16:creationId xmlns:a16="http://schemas.microsoft.com/office/drawing/2014/main" id="{6C294A21-CFCC-4016-9D02-CE7354CC5D0F}"/>
                </a:ext>
              </a:extLst>
            </p:cNvPr>
            <p:cNvSpPr/>
            <p:nvPr/>
          </p:nvSpPr>
          <p:spPr>
            <a:xfrm>
              <a:off x="4411215" y="2055095"/>
              <a:ext cx="3655317" cy="4168239"/>
            </a:xfrm>
            <a:custGeom>
              <a:avLst/>
              <a:gdLst>
                <a:gd name="connsiteX0" fmla="*/ 338213 w 3370849"/>
                <a:gd name="connsiteY0" fmla="*/ 0 h 3221073"/>
                <a:gd name="connsiteX1" fmla="*/ 3032636 w 3370849"/>
                <a:gd name="connsiteY1" fmla="*/ 0 h 3221073"/>
                <a:gd name="connsiteX2" fmla="*/ 3370849 w 3370849"/>
                <a:gd name="connsiteY2" fmla="*/ 338213 h 3221073"/>
                <a:gd name="connsiteX3" fmla="*/ 3370849 w 3370849"/>
                <a:gd name="connsiteY3" fmla="*/ 3221073 h 3221073"/>
                <a:gd name="connsiteX4" fmla="*/ 3370849 w 3370849"/>
                <a:gd name="connsiteY4" fmla="*/ 3221073 h 3221073"/>
                <a:gd name="connsiteX5" fmla="*/ 0 w 3370849"/>
                <a:gd name="connsiteY5" fmla="*/ 3221073 h 3221073"/>
                <a:gd name="connsiteX6" fmla="*/ 0 w 3370849"/>
                <a:gd name="connsiteY6" fmla="*/ 3221073 h 3221073"/>
                <a:gd name="connsiteX7" fmla="*/ 0 w 3370849"/>
                <a:gd name="connsiteY7" fmla="*/ 338213 h 3221073"/>
                <a:gd name="connsiteX8" fmla="*/ 338213 w 3370849"/>
                <a:gd name="connsiteY8" fmla="*/ 0 h 322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0849" h="3221073">
                  <a:moveTo>
                    <a:pt x="3032636" y="3221073"/>
                  </a:moveTo>
                  <a:lnTo>
                    <a:pt x="338213" y="3221073"/>
                  </a:lnTo>
                  <a:cubicBezTo>
                    <a:pt x="151423" y="3221073"/>
                    <a:pt x="0" y="3069650"/>
                    <a:pt x="0" y="2882860"/>
                  </a:cubicBezTo>
                  <a:lnTo>
                    <a:pt x="0" y="0"/>
                  </a:lnTo>
                  <a:lnTo>
                    <a:pt x="0" y="0"/>
                  </a:lnTo>
                  <a:lnTo>
                    <a:pt x="3370849" y="0"/>
                  </a:lnTo>
                  <a:lnTo>
                    <a:pt x="3370849" y="0"/>
                  </a:lnTo>
                  <a:lnTo>
                    <a:pt x="3370849" y="2882860"/>
                  </a:lnTo>
                  <a:cubicBezTo>
                    <a:pt x="3370849" y="3069650"/>
                    <a:pt x="3219426" y="3221073"/>
                    <a:pt x="3032636" y="3221073"/>
                  </a:cubicBezTo>
                  <a:close/>
                </a:path>
              </a:pathLst>
            </a:custGeom>
            <a:ln>
              <a:solidFill>
                <a:schemeClr val="accent4">
                  <a:lumMod val="75000"/>
                </a:schemeClr>
              </a:solidFill>
            </a:ln>
          </p:spPr>
          <p:style>
            <a:lnRef idx="0">
              <a:schemeClr val="accent4">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561339" tIns="462281" rIns="561340" bIns="561339" numCol="1" spcCol="1270" anchor="t" anchorCtr="0">
              <a:noAutofit/>
            </a:bodyPr>
            <a:lstStyle/>
            <a:p>
              <a:pPr marL="0" lvl="0" indent="0" algn="ctr" defTabSz="2889250">
                <a:lnSpc>
                  <a:spcPct val="90000"/>
                </a:lnSpc>
                <a:spcBef>
                  <a:spcPct val="0"/>
                </a:spcBef>
                <a:spcAft>
                  <a:spcPct val="35000"/>
                </a:spcAft>
                <a:buNone/>
              </a:pPr>
              <a:endParaRPr lang="en-PH" sz="6500" kern="1200" dirty="0"/>
            </a:p>
          </p:txBody>
        </p:sp>
        <p:sp>
          <p:nvSpPr>
            <p:cNvPr id="21" name="Rectangle 20">
              <a:extLst>
                <a:ext uri="{FF2B5EF4-FFF2-40B4-BE49-F238E27FC236}">
                  <a16:creationId xmlns:a16="http://schemas.microsoft.com/office/drawing/2014/main" id="{F80E0124-9A2C-408F-AA1B-2C74764B0608}"/>
                </a:ext>
              </a:extLst>
            </p:cNvPr>
            <p:cNvSpPr/>
            <p:nvPr/>
          </p:nvSpPr>
          <p:spPr>
            <a:xfrm>
              <a:off x="4480223" y="1594416"/>
              <a:ext cx="3548729" cy="5072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90000"/>
                </a:lnSpc>
                <a:buClr>
                  <a:schemeClr val="accent4">
                    <a:lumMod val="75000"/>
                  </a:schemeClr>
                </a:buClr>
                <a:buSzTx/>
                <a:buFont typeface="+mj-lt"/>
                <a:buAutoNum type="arabicPeriod"/>
                <a:tabLst/>
                <a:defRPr/>
              </a:pPr>
              <a:r>
                <a:rPr lang="en-US" dirty="0">
                  <a:solidFill>
                    <a:schemeClr val="accent4">
                      <a:lumMod val="75000"/>
                    </a:schemeClr>
                  </a:solidFill>
                  <a:latin typeface="Calibri" panose="020F0502020204030204"/>
                </a:rPr>
                <a:t>Communication, Advocacy, and Behavior Change Campaigns</a:t>
              </a:r>
            </a:p>
            <a:p>
              <a:pPr marL="342900" marR="0" lvl="0" indent="-342900" algn="l" defTabSz="914400" rtl="0" eaLnBrk="1" fontAlgn="auto" latinLnBrk="0" hangingPunct="1">
                <a:lnSpc>
                  <a:spcPct val="90000"/>
                </a:lnSpc>
                <a:buClr>
                  <a:schemeClr val="accent4">
                    <a:lumMod val="75000"/>
                  </a:schemeClr>
                </a:buClr>
                <a:buSzTx/>
                <a:buFont typeface="+mj-lt"/>
                <a:buAutoNum type="arabicPeriod"/>
                <a:tabLst/>
                <a:defRPr/>
              </a:pPr>
              <a:r>
                <a:rPr lang="en-US" dirty="0">
                  <a:solidFill>
                    <a:schemeClr val="accent4">
                      <a:lumMod val="75000"/>
                    </a:schemeClr>
                  </a:solidFill>
                  <a:latin typeface="Calibri" panose="020F0502020204030204"/>
                </a:rPr>
                <a:t>Policy and Program Improvements</a:t>
              </a:r>
            </a:p>
            <a:p>
              <a:pPr marL="342900" marR="0" lvl="0" indent="-342900" algn="l" defTabSz="914400" rtl="0" eaLnBrk="1" fontAlgn="auto" latinLnBrk="0" hangingPunct="1">
                <a:lnSpc>
                  <a:spcPct val="90000"/>
                </a:lnSpc>
                <a:buClr>
                  <a:schemeClr val="accent4">
                    <a:lumMod val="75000"/>
                  </a:schemeClr>
                </a:buClr>
                <a:buSzTx/>
                <a:buFont typeface="+mj-lt"/>
                <a:buAutoNum type="arabicPeriod"/>
                <a:tabLst/>
                <a:defRPr/>
              </a:pPr>
              <a:r>
                <a:rPr lang="en-US" dirty="0">
                  <a:solidFill>
                    <a:schemeClr val="accent4">
                      <a:lumMod val="75000"/>
                    </a:schemeClr>
                  </a:solidFill>
                  <a:latin typeface="Calibri" panose="020F0502020204030204"/>
                </a:rPr>
                <a:t>ENR Technical Strategies</a:t>
              </a:r>
            </a:p>
            <a:p>
              <a:pPr marL="342900" marR="0" lvl="0" indent="-342900" algn="l" defTabSz="914400" rtl="0" eaLnBrk="1" fontAlgn="auto" latinLnBrk="0" hangingPunct="1">
                <a:lnSpc>
                  <a:spcPct val="90000"/>
                </a:lnSpc>
                <a:buClr>
                  <a:schemeClr val="accent4">
                    <a:lumMod val="75000"/>
                  </a:schemeClr>
                </a:buClr>
                <a:buSzTx/>
                <a:buFont typeface="+mj-lt"/>
                <a:buAutoNum type="arabicPeriod"/>
                <a:tabLst/>
                <a:defRPr/>
              </a:pPr>
              <a:r>
                <a:rPr lang="en-US" dirty="0">
                  <a:solidFill>
                    <a:schemeClr val="accent4">
                      <a:lumMod val="75000"/>
                    </a:schemeClr>
                  </a:solidFill>
                  <a:latin typeface="Calibri" panose="020F0502020204030204"/>
                </a:rPr>
                <a:t>Regulation and Enforcement</a:t>
              </a:r>
            </a:p>
            <a:p>
              <a:pPr marL="342900" marR="0" lvl="0" indent="-342900" algn="l" defTabSz="914400" rtl="0" eaLnBrk="1" fontAlgn="auto" latinLnBrk="0" hangingPunct="1">
                <a:lnSpc>
                  <a:spcPct val="90000"/>
                </a:lnSpc>
                <a:buClr>
                  <a:schemeClr val="accent4">
                    <a:lumMod val="75000"/>
                  </a:schemeClr>
                </a:buClr>
                <a:buSzTx/>
                <a:buFont typeface="+mj-lt"/>
                <a:buAutoNum type="arabicPeriod"/>
                <a:tabLst/>
                <a:defRPr/>
              </a:pPr>
              <a:r>
                <a:rPr lang="en-US" dirty="0">
                  <a:solidFill>
                    <a:schemeClr val="accent4">
                      <a:lumMod val="75000"/>
                    </a:schemeClr>
                  </a:solidFill>
                  <a:latin typeface="Calibri" panose="020F0502020204030204"/>
                </a:rPr>
                <a:t>R &amp;D support</a:t>
              </a:r>
            </a:p>
            <a:p>
              <a:pPr marL="342900" marR="0" lvl="0" indent="-342900" algn="l" defTabSz="914400" rtl="0" eaLnBrk="1" fontAlgn="auto" latinLnBrk="0" hangingPunct="1">
                <a:lnSpc>
                  <a:spcPct val="90000"/>
                </a:lnSpc>
                <a:buClr>
                  <a:schemeClr val="accent4">
                    <a:lumMod val="75000"/>
                  </a:schemeClr>
                </a:buClr>
                <a:buSzTx/>
                <a:buFont typeface="+mj-lt"/>
                <a:buAutoNum type="arabicPeriod"/>
                <a:tabLst/>
                <a:defRPr/>
              </a:pPr>
              <a:r>
                <a:rPr lang="en-US" dirty="0">
                  <a:solidFill>
                    <a:schemeClr val="accent4">
                      <a:lumMod val="75000"/>
                    </a:schemeClr>
                  </a:solidFill>
                  <a:latin typeface="Calibri" panose="020F0502020204030204"/>
                </a:rPr>
                <a:t>Safety Net Support to Strengthen Resiliency</a:t>
              </a:r>
            </a:p>
            <a:p>
              <a:pPr marL="342900" marR="0" lvl="0" indent="-342900" algn="l" defTabSz="914400" rtl="0" eaLnBrk="1" fontAlgn="auto" latinLnBrk="0" hangingPunct="1">
                <a:lnSpc>
                  <a:spcPct val="90000"/>
                </a:lnSpc>
                <a:buClr>
                  <a:schemeClr val="accent4">
                    <a:lumMod val="75000"/>
                  </a:schemeClr>
                </a:buClr>
                <a:buSzTx/>
                <a:buFont typeface="+mj-lt"/>
                <a:buAutoNum type="arabicPeriod"/>
                <a:tabLst/>
                <a:defRPr/>
              </a:pPr>
              <a:r>
                <a:rPr lang="en-US" dirty="0">
                  <a:solidFill>
                    <a:schemeClr val="accent4">
                      <a:lumMod val="75000"/>
                    </a:schemeClr>
                  </a:solidFill>
                  <a:latin typeface="Calibri" panose="020F0502020204030204"/>
                </a:rPr>
                <a:t>Infra and Social Services </a:t>
              </a:r>
              <a:endParaRPr kumimoji="0" lang="en-US" i="0" u="none" strike="noStrike" kern="1200" cap="none" spc="0" normalizeH="0" baseline="0" noProof="0" dirty="0">
                <a:ln>
                  <a:noFill/>
                </a:ln>
                <a:solidFill>
                  <a:schemeClr val="accent4">
                    <a:lumMod val="75000"/>
                  </a:schemeClr>
                </a:solidFill>
                <a:effectLst/>
                <a:uLnTx/>
                <a:uFillTx/>
                <a:latin typeface="Calibri" panose="020F0502020204030204"/>
              </a:endParaRPr>
            </a:p>
            <a:p>
              <a:pPr marL="342900" marR="0" lvl="0" indent="-342900" algn="l" defTabSz="914400" rtl="0" eaLnBrk="1" fontAlgn="auto" latinLnBrk="0" hangingPunct="1">
                <a:lnSpc>
                  <a:spcPct val="90000"/>
                </a:lnSpc>
                <a:buClr>
                  <a:schemeClr val="accent4">
                    <a:lumMod val="75000"/>
                  </a:schemeClr>
                </a:buClr>
                <a:buSzTx/>
                <a:buFont typeface="+mj-lt"/>
                <a:buAutoNum type="arabicPeriod"/>
                <a:tabLst/>
                <a:defRPr/>
              </a:pPr>
              <a:r>
                <a:rPr lang="en-US" dirty="0">
                  <a:solidFill>
                    <a:schemeClr val="accent4">
                      <a:lumMod val="75000"/>
                    </a:schemeClr>
                  </a:solidFill>
                  <a:latin typeface="Calibri" panose="020F0502020204030204"/>
                </a:rPr>
                <a:t>Database and M&amp;E system</a:t>
              </a:r>
              <a:endParaRPr kumimoji="0" lang="en-US" i="0" u="none" strike="noStrike" kern="1200" cap="none" spc="0" normalizeH="0" baseline="0" noProof="0" dirty="0">
                <a:ln>
                  <a:noFill/>
                </a:ln>
                <a:solidFill>
                  <a:schemeClr val="accent4">
                    <a:lumMod val="75000"/>
                  </a:schemeClr>
                </a:solidFill>
                <a:effectLst/>
                <a:uLnTx/>
                <a:uFillTx/>
                <a:latin typeface="Calibri" panose="020F0502020204030204"/>
              </a:endParaRPr>
            </a:p>
            <a:p>
              <a:pPr marL="342900" marR="0" lvl="0" indent="-342900" algn="l" defTabSz="914400" rtl="0" eaLnBrk="1" fontAlgn="auto" latinLnBrk="0" hangingPunct="1">
                <a:lnSpc>
                  <a:spcPct val="90000"/>
                </a:lnSpc>
                <a:buClr>
                  <a:schemeClr val="accent4">
                    <a:lumMod val="75000"/>
                  </a:schemeClr>
                </a:buClr>
                <a:buSzTx/>
                <a:buFont typeface="+mj-lt"/>
                <a:buAutoNum type="arabicPeriod"/>
                <a:tabLst/>
                <a:defRPr/>
              </a:pPr>
              <a:r>
                <a:rPr kumimoji="0" lang="en-US" i="0" u="none" strike="noStrike" kern="1200" cap="none" spc="0" normalizeH="0" baseline="0" noProof="0" dirty="0">
                  <a:ln>
                    <a:noFill/>
                  </a:ln>
                  <a:solidFill>
                    <a:schemeClr val="accent4">
                      <a:lumMod val="75000"/>
                    </a:schemeClr>
                  </a:solidFill>
                  <a:effectLst/>
                  <a:uLnTx/>
                  <a:uFillTx/>
                  <a:latin typeface="Calibri" panose="020F0502020204030204"/>
                </a:rPr>
                <a:t>Coordination, implementation arrangement and protocols</a:t>
              </a:r>
            </a:p>
            <a:p>
              <a:pPr marL="342900" marR="0" lvl="0" indent="-342900" algn="l" defTabSz="914400" rtl="0" eaLnBrk="1" fontAlgn="auto" latinLnBrk="0" hangingPunct="1">
                <a:lnSpc>
                  <a:spcPct val="90000"/>
                </a:lnSpc>
                <a:buClr>
                  <a:schemeClr val="accent4">
                    <a:lumMod val="75000"/>
                  </a:schemeClr>
                </a:buClr>
                <a:buSzTx/>
                <a:buFont typeface="+mj-lt"/>
                <a:buAutoNum type="arabicPeriod"/>
                <a:tabLst/>
                <a:defRPr/>
              </a:pPr>
              <a:r>
                <a:rPr kumimoji="0" lang="en-US" i="0" u="none" strike="noStrike" kern="1200" cap="none" spc="0" normalizeH="0" baseline="0" noProof="0" dirty="0">
                  <a:ln>
                    <a:noFill/>
                  </a:ln>
                  <a:solidFill>
                    <a:schemeClr val="accent4">
                      <a:lumMod val="75000"/>
                    </a:schemeClr>
                  </a:solidFill>
                  <a:effectLst/>
                  <a:uLnTx/>
                  <a:uFillTx/>
                  <a:latin typeface="Calibri" panose="020F0502020204030204"/>
                </a:rPr>
                <a:t>Total cost </a:t>
              </a:r>
              <a:r>
                <a:rPr kumimoji="0" lang="en-US" i="0" u="none" strike="noStrike" kern="1200" cap="none" spc="0" normalizeH="0" noProof="0" dirty="0">
                  <a:ln>
                    <a:noFill/>
                  </a:ln>
                  <a:solidFill>
                    <a:schemeClr val="accent4">
                      <a:lumMod val="75000"/>
                    </a:schemeClr>
                  </a:solidFill>
                  <a:effectLst/>
                  <a:uLnTx/>
                  <a:uFillTx/>
                  <a:latin typeface="Calibri" panose="020F0502020204030204"/>
                </a:rPr>
                <a:t> and sources of f</a:t>
              </a:r>
              <a:r>
                <a:rPr kumimoji="0" lang="en-US" i="0" u="none" strike="noStrike" kern="1200" cap="none" spc="0" normalizeH="0" baseline="0" noProof="0" dirty="0">
                  <a:ln>
                    <a:noFill/>
                  </a:ln>
                  <a:solidFill>
                    <a:schemeClr val="accent4">
                      <a:lumMod val="75000"/>
                    </a:schemeClr>
                  </a:solidFill>
                  <a:effectLst/>
                  <a:uLnTx/>
                  <a:uFillTx/>
                  <a:latin typeface="Calibri" panose="020F0502020204030204"/>
                </a:rPr>
                <a:t>inancing</a:t>
              </a:r>
            </a:p>
            <a:p>
              <a:pPr marR="0" lvl="0" algn="l" defTabSz="914400" rtl="0" eaLnBrk="1" fontAlgn="auto" latinLnBrk="0" hangingPunct="1">
                <a:lnSpc>
                  <a:spcPct val="90000"/>
                </a:lnSpc>
                <a:buClr>
                  <a:srgbClr val="FF0000"/>
                </a:buClr>
                <a:buSzTx/>
                <a:tabLst/>
                <a:defRPr/>
              </a:pPr>
              <a:endParaRPr kumimoji="0" lang="en-US" b="1" i="0" u="none" strike="noStrike" kern="1200" cap="none" spc="0" normalizeH="0" baseline="0" noProof="0" dirty="0">
                <a:ln>
                  <a:noFill/>
                </a:ln>
                <a:solidFill>
                  <a:prstClr val="black"/>
                </a:solidFill>
                <a:effectLst/>
                <a:uLnTx/>
                <a:uFillTx/>
                <a:latin typeface="Calibri" panose="020F0502020204030204"/>
              </a:endParaRPr>
            </a:p>
          </p:txBody>
        </p:sp>
      </p:grpSp>
      <p:sp>
        <p:nvSpPr>
          <p:cNvPr id="9" name="Rectangle: Rounded Corners 8">
            <a:extLst>
              <a:ext uri="{FF2B5EF4-FFF2-40B4-BE49-F238E27FC236}">
                <a16:creationId xmlns:a16="http://schemas.microsoft.com/office/drawing/2014/main" id="{5862A55A-2471-492E-80AD-EEAEA6D9CD96}"/>
              </a:ext>
            </a:extLst>
          </p:cNvPr>
          <p:cNvSpPr/>
          <p:nvPr/>
        </p:nvSpPr>
        <p:spPr>
          <a:xfrm>
            <a:off x="270079" y="790793"/>
            <a:ext cx="11674257" cy="1269627"/>
          </a:xfrm>
          <a:prstGeom prst="roundRect">
            <a:avLst>
              <a:gd name="adj" fmla="val 10000"/>
            </a:avLst>
          </a:prstGeom>
          <a:ln>
            <a:solidFill>
              <a:schemeClr val="tx2">
                <a:alpha val="90000"/>
              </a:schemeClr>
            </a:solidFill>
          </a:ln>
        </p:spPr>
        <p:style>
          <a:lnRef idx="1">
            <a:schemeClr val="accent4">
              <a:alpha val="90000"/>
              <a:hueOff val="0"/>
              <a:satOff val="0"/>
              <a:lumOff val="0"/>
              <a:alphaOff val="0"/>
            </a:schemeClr>
          </a:lnRef>
          <a:fillRef idx="1">
            <a:schemeClr val="lt1">
              <a:alpha val="90000"/>
              <a:tint val="40000"/>
              <a:hueOff val="0"/>
              <a:satOff val="0"/>
              <a:lumOff val="0"/>
              <a:alphaOff val="0"/>
            </a:schemeClr>
          </a:fillRef>
          <a:effectRef idx="2">
            <a:schemeClr val="lt1">
              <a:alpha val="90000"/>
              <a:tint val="40000"/>
              <a:hueOff val="0"/>
              <a:satOff val="0"/>
              <a:lumOff val="0"/>
              <a:alphaOff val="0"/>
            </a:schemeClr>
          </a:effectRef>
          <a:fontRef idx="minor">
            <a:schemeClr val="dk1">
              <a:hueOff val="0"/>
              <a:satOff val="0"/>
              <a:lumOff val="0"/>
              <a:alphaOff val="0"/>
            </a:schemeClr>
          </a:fontRef>
        </p:style>
      </p:sp>
      <p:grpSp>
        <p:nvGrpSpPr>
          <p:cNvPr id="36" name="Group 35">
            <a:extLst>
              <a:ext uri="{FF2B5EF4-FFF2-40B4-BE49-F238E27FC236}">
                <a16:creationId xmlns:a16="http://schemas.microsoft.com/office/drawing/2014/main" id="{C9F60ECE-E641-4B24-B0DD-9A0AEF934994}"/>
              </a:ext>
            </a:extLst>
          </p:cNvPr>
          <p:cNvGrpSpPr/>
          <p:nvPr/>
        </p:nvGrpSpPr>
        <p:grpSpPr>
          <a:xfrm>
            <a:off x="442973" y="951947"/>
            <a:ext cx="3804045" cy="958161"/>
            <a:chOff x="456991" y="933269"/>
            <a:chExt cx="3558269" cy="958161"/>
          </a:xfrm>
        </p:grpSpPr>
        <p:sp>
          <p:nvSpPr>
            <p:cNvPr id="10" name="Rectangle: Rounded Corners 9">
              <a:extLst>
                <a:ext uri="{FF2B5EF4-FFF2-40B4-BE49-F238E27FC236}">
                  <a16:creationId xmlns:a16="http://schemas.microsoft.com/office/drawing/2014/main" id="{E6378813-E94C-478B-AB39-C5ED57F4C247}"/>
                </a:ext>
              </a:extLst>
            </p:cNvPr>
            <p:cNvSpPr/>
            <p:nvPr/>
          </p:nvSpPr>
          <p:spPr>
            <a:xfrm>
              <a:off x="456991" y="933269"/>
              <a:ext cx="3558269" cy="958161"/>
            </a:xfrm>
            <a:prstGeom prst="roundRect">
              <a:avLst>
                <a:gd name="adj" fmla="val 10000"/>
              </a:avLst>
            </a:prstGeom>
            <a:solidFill>
              <a:schemeClr val="accent2"/>
            </a:solidFill>
          </p:spPr>
          <p:style>
            <a:lnRef idx="0">
              <a:schemeClr val="accent4">
                <a:shade val="80000"/>
                <a:hueOff val="0"/>
                <a:satOff val="0"/>
                <a:lumOff val="0"/>
                <a:alphaOff val="0"/>
              </a:schemeClr>
            </a:lnRef>
            <a:fillRef idx="1">
              <a:schemeClr val="accent4">
                <a:tint val="40000"/>
                <a:hueOff val="0"/>
                <a:satOff val="0"/>
                <a:lumOff val="0"/>
                <a:alphaOff val="0"/>
              </a:schemeClr>
            </a:fillRef>
            <a:effectRef idx="3">
              <a:schemeClr val="accent4">
                <a:tint val="40000"/>
                <a:hueOff val="0"/>
                <a:satOff val="0"/>
                <a:lumOff val="0"/>
                <a:alphaOff val="0"/>
              </a:schemeClr>
            </a:effectRef>
            <a:fontRef idx="minor">
              <a:schemeClr val="lt1">
                <a:hueOff val="0"/>
                <a:satOff val="0"/>
                <a:lumOff val="0"/>
                <a:alphaOff val="0"/>
              </a:schemeClr>
            </a:fontRef>
          </p:style>
        </p:sp>
        <p:sp>
          <p:nvSpPr>
            <p:cNvPr id="16" name="Text Box 3">
              <a:extLst>
                <a:ext uri="{FF2B5EF4-FFF2-40B4-BE49-F238E27FC236}">
                  <a16:creationId xmlns:a16="http://schemas.microsoft.com/office/drawing/2014/main" id="{2D4E227D-0AD2-40FA-A8DC-9F22C703BBD1}"/>
                </a:ext>
              </a:extLst>
            </p:cNvPr>
            <p:cNvSpPr txBox="1">
              <a:spLocks noChangeArrowheads="1"/>
            </p:cNvSpPr>
            <p:nvPr/>
          </p:nvSpPr>
          <p:spPr bwMode="auto">
            <a:xfrm>
              <a:off x="504728" y="1035612"/>
              <a:ext cx="3449260" cy="701731"/>
            </a:xfrm>
            <a:prstGeom prst="rect">
              <a:avLst/>
            </a:prstGeom>
            <a:noFill/>
            <a:ln w="12700">
              <a:noFill/>
              <a:miter lim="800000"/>
              <a:headEnd/>
              <a:tailEnd/>
            </a:ln>
            <a:effectLst/>
          </p:spPr>
          <p:txBody>
            <a:bodyPr wrap="square">
              <a:spAutoFit/>
            </a:bodyPr>
            <a:lstStyle/>
            <a:p>
              <a:pPr marL="342900" marR="0" lvl="0" indent="-342900" algn="ctr" defTabSz="914400" rtl="0" eaLnBrk="1" fontAlgn="auto" latinLnBrk="0" hangingPunct="1">
                <a:lnSpc>
                  <a:spcPct val="9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Where are we now?</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PH" sz="2000" b="1" i="0" u="none" strike="noStrike" kern="1200" cap="none" spc="0" normalizeH="0" baseline="0" noProof="0" dirty="0">
                  <a:ln>
                    <a:noFill/>
                  </a:ln>
                  <a:solidFill>
                    <a:schemeClr val="bg1"/>
                  </a:solidFill>
                  <a:effectLst/>
                  <a:uLnTx/>
                  <a:uFillTx/>
                  <a:latin typeface="Calibri" panose="020F0502020204030204"/>
                  <a:ea typeface="+mn-ea"/>
                  <a:cs typeface="+mn-cs"/>
                </a:rPr>
                <a:t>(Analysis of Existing Situation)</a:t>
              </a:r>
              <a:endParaRPr kumimoji="0" lang="en-US" sz="20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DD2D0B7F-33C8-4F6C-ADF9-232BCC968945}"/>
              </a:ext>
            </a:extLst>
          </p:cNvPr>
          <p:cNvGrpSpPr/>
          <p:nvPr/>
        </p:nvGrpSpPr>
        <p:grpSpPr>
          <a:xfrm>
            <a:off x="8337494" y="951947"/>
            <a:ext cx="3684643" cy="958161"/>
            <a:chOff x="8241242" y="933269"/>
            <a:chExt cx="3684643" cy="958161"/>
          </a:xfrm>
        </p:grpSpPr>
        <p:sp>
          <p:nvSpPr>
            <p:cNvPr id="14" name="Rectangle: Rounded Corners 13">
              <a:extLst>
                <a:ext uri="{FF2B5EF4-FFF2-40B4-BE49-F238E27FC236}">
                  <a16:creationId xmlns:a16="http://schemas.microsoft.com/office/drawing/2014/main" id="{2E200CA5-6EE4-4353-8290-DD134457147D}"/>
                </a:ext>
              </a:extLst>
            </p:cNvPr>
            <p:cNvSpPr/>
            <p:nvPr/>
          </p:nvSpPr>
          <p:spPr>
            <a:xfrm>
              <a:off x="8336324" y="933269"/>
              <a:ext cx="3388526" cy="958161"/>
            </a:xfrm>
            <a:prstGeom prst="roundRect">
              <a:avLst>
                <a:gd name="adj" fmla="val 10000"/>
              </a:avLst>
            </a:prstGeom>
            <a:solidFill>
              <a:schemeClr val="accent1"/>
            </a:solidFill>
          </p:spPr>
          <p:style>
            <a:lnRef idx="0">
              <a:schemeClr val="accent4">
                <a:shade val="80000"/>
                <a:hueOff val="0"/>
                <a:satOff val="0"/>
                <a:lumOff val="0"/>
                <a:alphaOff val="0"/>
              </a:schemeClr>
            </a:lnRef>
            <a:fillRef idx="1">
              <a:schemeClr val="accent4">
                <a:tint val="40000"/>
                <a:hueOff val="0"/>
                <a:satOff val="0"/>
                <a:lumOff val="0"/>
                <a:alphaOff val="0"/>
              </a:schemeClr>
            </a:fillRef>
            <a:effectRef idx="3">
              <a:schemeClr val="accent4">
                <a:tint val="40000"/>
                <a:hueOff val="0"/>
                <a:satOff val="0"/>
                <a:lumOff val="0"/>
                <a:alphaOff val="0"/>
              </a:schemeClr>
            </a:effectRef>
            <a:fontRef idx="minor">
              <a:schemeClr val="lt1">
                <a:hueOff val="0"/>
                <a:satOff val="0"/>
                <a:lumOff val="0"/>
                <a:alphaOff val="0"/>
              </a:schemeClr>
            </a:fontRef>
          </p:style>
        </p:sp>
        <p:sp>
          <p:nvSpPr>
            <p:cNvPr id="17" name="Text Box 4">
              <a:extLst>
                <a:ext uri="{FF2B5EF4-FFF2-40B4-BE49-F238E27FC236}">
                  <a16:creationId xmlns:a16="http://schemas.microsoft.com/office/drawing/2014/main" id="{FBEFF8DC-AC97-4E54-9E1B-94BB170F00D5}"/>
                </a:ext>
              </a:extLst>
            </p:cNvPr>
            <p:cNvSpPr txBox="1">
              <a:spLocks noChangeArrowheads="1"/>
            </p:cNvSpPr>
            <p:nvPr/>
          </p:nvSpPr>
          <p:spPr bwMode="auto">
            <a:xfrm>
              <a:off x="8241242" y="1045759"/>
              <a:ext cx="3684643" cy="757130"/>
            </a:xfrm>
            <a:prstGeom prst="rect">
              <a:avLst/>
            </a:prstGeom>
            <a:noFill/>
            <a:ln w="12700">
              <a:noFill/>
              <a:miter lim="800000"/>
              <a:headEnd/>
              <a:tailEnd/>
            </a:ln>
            <a:effectLst/>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150" normalizeH="0" baseline="0" noProof="0" dirty="0">
                  <a:ln>
                    <a:noFill/>
                  </a:ln>
                  <a:solidFill>
                    <a:schemeClr val="bg1"/>
                  </a:solidFill>
                  <a:effectLst/>
                  <a:uLnTx/>
                  <a:uFillTx/>
                  <a:latin typeface="Calibri" panose="020F0502020204030204"/>
                  <a:ea typeface="+mn-ea"/>
                  <a:cs typeface="+mn-cs"/>
                </a:rPr>
                <a:t>2. Where do we want to go?</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PH" sz="2000" b="1" i="0" u="none" strike="noStrike" kern="1200" cap="none" spc="0" normalizeH="0" baseline="0" noProof="0" dirty="0">
                  <a:ln>
                    <a:noFill/>
                  </a:ln>
                  <a:solidFill>
                    <a:schemeClr val="bg1"/>
                  </a:solidFill>
                  <a:effectLst/>
                  <a:uLnTx/>
                  <a:uFillTx/>
                  <a:latin typeface="Calibri" panose="020F0502020204030204"/>
                  <a:ea typeface="+mn-ea"/>
                  <a:cs typeface="+mn-cs"/>
                </a:rPr>
                <a:t>(Envisioned Future – VMGO</a:t>
              </a:r>
              <a:r>
                <a:rPr kumimoji="0" lang="en-PH" sz="2400" b="1" i="0" u="none" strike="noStrike" kern="1200" cap="none" spc="0" normalizeH="0" baseline="0" noProof="0" dirty="0">
                  <a:ln>
                    <a:noFill/>
                  </a:ln>
                  <a:solidFill>
                    <a:schemeClr val="bg1"/>
                  </a:solidFill>
                  <a:effectLst/>
                  <a:uLnTx/>
                  <a:uFillTx/>
                  <a:latin typeface="Calibri" panose="020F0502020204030204"/>
                  <a:ea typeface="+mn-ea"/>
                  <a:cs typeface="+mn-cs"/>
                </a:rPr>
                <a:t>)</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grpSp>
      <p:sp>
        <p:nvSpPr>
          <p:cNvPr id="12" name="Rectangle: Rounded Corners 11">
            <a:extLst>
              <a:ext uri="{FF2B5EF4-FFF2-40B4-BE49-F238E27FC236}">
                <a16:creationId xmlns:a16="http://schemas.microsoft.com/office/drawing/2014/main" id="{E0109F59-4A92-4BDF-AE3E-04AB7949F968}"/>
              </a:ext>
            </a:extLst>
          </p:cNvPr>
          <p:cNvSpPr/>
          <p:nvPr/>
        </p:nvSpPr>
        <p:spPr>
          <a:xfrm>
            <a:off x="4470616" y="951947"/>
            <a:ext cx="3764574" cy="958161"/>
          </a:xfrm>
          <a:prstGeom prst="roundRect">
            <a:avLst>
              <a:gd name="adj" fmla="val 10000"/>
            </a:avLst>
          </a:prstGeom>
          <a:solidFill>
            <a:schemeClr val="accent4"/>
          </a:solidFill>
        </p:spPr>
        <p:style>
          <a:lnRef idx="0">
            <a:schemeClr val="accent4">
              <a:shade val="80000"/>
              <a:hueOff val="0"/>
              <a:satOff val="0"/>
              <a:lumOff val="0"/>
              <a:alphaOff val="0"/>
            </a:schemeClr>
          </a:lnRef>
          <a:fillRef idx="1">
            <a:schemeClr val="accent4">
              <a:tint val="40000"/>
              <a:hueOff val="0"/>
              <a:satOff val="0"/>
              <a:lumOff val="0"/>
              <a:alphaOff val="0"/>
            </a:schemeClr>
          </a:fillRef>
          <a:effectRef idx="3">
            <a:schemeClr val="accent4">
              <a:tint val="40000"/>
              <a:hueOff val="0"/>
              <a:satOff val="0"/>
              <a:lumOff val="0"/>
              <a:alphaOff val="0"/>
            </a:schemeClr>
          </a:effectRef>
          <a:fontRef idx="minor">
            <a:schemeClr val="lt1">
              <a:hueOff val="0"/>
              <a:satOff val="0"/>
              <a:lumOff val="0"/>
              <a:alphaOff val="0"/>
            </a:schemeClr>
          </a:fontRef>
        </p:style>
      </p:sp>
      <p:sp>
        <p:nvSpPr>
          <p:cNvPr id="22" name="Rectangle 2">
            <a:extLst>
              <a:ext uri="{FF2B5EF4-FFF2-40B4-BE49-F238E27FC236}">
                <a16:creationId xmlns:a16="http://schemas.microsoft.com/office/drawing/2014/main" id="{10BCBC11-0D0E-45AE-8027-CFF5F39DF74E}"/>
              </a:ext>
            </a:extLst>
          </p:cNvPr>
          <p:cNvSpPr>
            <a:spLocks noGrp="1" noChangeArrowheads="1"/>
          </p:cNvSpPr>
          <p:nvPr>
            <p:ph type="title"/>
          </p:nvPr>
        </p:nvSpPr>
        <p:spPr>
          <a:xfrm>
            <a:off x="0" y="68380"/>
            <a:ext cx="12191999" cy="659050"/>
          </a:xfrm>
          <a:noFill/>
          <a:ln>
            <a:noFill/>
          </a:ln>
        </p:spPr>
        <p:style>
          <a:lnRef idx="1">
            <a:schemeClr val="accent4"/>
          </a:lnRef>
          <a:fillRef idx="2">
            <a:schemeClr val="accent4"/>
          </a:fillRef>
          <a:effectRef idx="1">
            <a:schemeClr val="accent4"/>
          </a:effectRef>
          <a:fontRef idx="minor">
            <a:schemeClr val="dk1"/>
          </a:fontRef>
        </p:style>
        <p:txBody>
          <a:bodyPr>
            <a:noAutofit/>
          </a:bodyPr>
          <a:lstStyle/>
          <a:p>
            <a:pPr algn="ctr"/>
            <a:r>
              <a:rPr lang="en-US" sz="2600" b="1" dirty="0">
                <a:solidFill>
                  <a:schemeClr val="tx2"/>
                </a:solidFill>
                <a:latin typeface="Gill Sans MT" panose="020B0502020104020203" pitchFamily="34" charset="0"/>
              </a:rPr>
              <a:t>Planning for R2R Mainstreaming – local, sub-national, national, sub-regional</a:t>
            </a:r>
          </a:p>
        </p:txBody>
      </p:sp>
      <p:grpSp>
        <p:nvGrpSpPr>
          <p:cNvPr id="31" name="Group 30">
            <a:extLst>
              <a:ext uri="{FF2B5EF4-FFF2-40B4-BE49-F238E27FC236}">
                <a16:creationId xmlns:a16="http://schemas.microsoft.com/office/drawing/2014/main" id="{AF388471-F53B-4040-9252-FB1608C48E6C}"/>
              </a:ext>
            </a:extLst>
          </p:cNvPr>
          <p:cNvGrpSpPr/>
          <p:nvPr/>
        </p:nvGrpSpPr>
        <p:grpSpPr>
          <a:xfrm>
            <a:off x="297157" y="5235296"/>
            <a:ext cx="2200266" cy="1079606"/>
            <a:chOff x="304419" y="5556110"/>
            <a:chExt cx="2065608" cy="1079606"/>
          </a:xfrm>
        </p:grpSpPr>
        <p:sp>
          <p:nvSpPr>
            <p:cNvPr id="25" name="Freeform: Shape 24">
              <a:extLst>
                <a:ext uri="{FF2B5EF4-FFF2-40B4-BE49-F238E27FC236}">
                  <a16:creationId xmlns:a16="http://schemas.microsoft.com/office/drawing/2014/main" id="{D253BED7-EAFF-4CF2-9874-B0320A7FAD08}"/>
                </a:ext>
              </a:extLst>
            </p:cNvPr>
            <p:cNvSpPr/>
            <p:nvPr/>
          </p:nvSpPr>
          <p:spPr>
            <a:xfrm>
              <a:off x="447756" y="5606097"/>
              <a:ext cx="1827048" cy="923014"/>
            </a:xfrm>
            <a:custGeom>
              <a:avLst/>
              <a:gdLst>
                <a:gd name="connsiteX0" fmla="*/ 338213 w 3370849"/>
                <a:gd name="connsiteY0" fmla="*/ 0 h 3221073"/>
                <a:gd name="connsiteX1" fmla="*/ 3032636 w 3370849"/>
                <a:gd name="connsiteY1" fmla="*/ 0 h 3221073"/>
                <a:gd name="connsiteX2" fmla="*/ 3370849 w 3370849"/>
                <a:gd name="connsiteY2" fmla="*/ 338213 h 3221073"/>
                <a:gd name="connsiteX3" fmla="*/ 3370849 w 3370849"/>
                <a:gd name="connsiteY3" fmla="*/ 3221073 h 3221073"/>
                <a:gd name="connsiteX4" fmla="*/ 3370849 w 3370849"/>
                <a:gd name="connsiteY4" fmla="*/ 3221073 h 3221073"/>
                <a:gd name="connsiteX5" fmla="*/ 0 w 3370849"/>
                <a:gd name="connsiteY5" fmla="*/ 3221073 h 3221073"/>
                <a:gd name="connsiteX6" fmla="*/ 0 w 3370849"/>
                <a:gd name="connsiteY6" fmla="*/ 3221073 h 3221073"/>
                <a:gd name="connsiteX7" fmla="*/ 0 w 3370849"/>
                <a:gd name="connsiteY7" fmla="*/ 338213 h 3221073"/>
                <a:gd name="connsiteX8" fmla="*/ 338213 w 3370849"/>
                <a:gd name="connsiteY8" fmla="*/ 0 h 322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0849" h="3221073">
                  <a:moveTo>
                    <a:pt x="3032636" y="3221073"/>
                  </a:moveTo>
                  <a:lnTo>
                    <a:pt x="338213" y="3221073"/>
                  </a:lnTo>
                  <a:cubicBezTo>
                    <a:pt x="151423" y="3221073"/>
                    <a:pt x="0" y="3069650"/>
                    <a:pt x="0" y="2882860"/>
                  </a:cubicBezTo>
                  <a:lnTo>
                    <a:pt x="0" y="0"/>
                  </a:lnTo>
                  <a:lnTo>
                    <a:pt x="0" y="0"/>
                  </a:lnTo>
                  <a:lnTo>
                    <a:pt x="3370849" y="0"/>
                  </a:lnTo>
                  <a:lnTo>
                    <a:pt x="3370849" y="0"/>
                  </a:lnTo>
                  <a:lnTo>
                    <a:pt x="3370849" y="2882860"/>
                  </a:lnTo>
                  <a:cubicBezTo>
                    <a:pt x="3370849" y="3069650"/>
                    <a:pt x="3219426" y="3221073"/>
                    <a:pt x="3032636" y="3221073"/>
                  </a:cubicBezTo>
                  <a:close/>
                </a:path>
              </a:pathLst>
            </a:custGeom>
            <a:ln>
              <a:solidFill>
                <a:schemeClr val="accent2">
                  <a:lumMod val="75000"/>
                </a:schemeClr>
              </a:solidFill>
            </a:ln>
          </p:spPr>
          <p:style>
            <a:lnRef idx="0">
              <a:schemeClr val="accent4">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561339" tIns="462281" rIns="561339" bIns="561339" numCol="1" spcCol="1270" anchor="t" anchorCtr="0">
              <a:noAutofit/>
            </a:bodyPr>
            <a:lstStyle/>
            <a:p>
              <a:pPr marL="0" lvl="0" indent="0" algn="ctr" defTabSz="2889250">
                <a:lnSpc>
                  <a:spcPct val="90000"/>
                </a:lnSpc>
                <a:spcBef>
                  <a:spcPct val="0"/>
                </a:spcBef>
                <a:spcAft>
                  <a:spcPct val="35000"/>
                </a:spcAft>
                <a:buNone/>
              </a:pPr>
              <a:endParaRPr lang="en-PH" sz="6500" kern="1200" dirty="0"/>
            </a:p>
          </p:txBody>
        </p:sp>
        <p:sp>
          <p:nvSpPr>
            <p:cNvPr id="28" name="Rectangle 27">
              <a:extLst>
                <a:ext uri="{FF2B5EF4-FFF2-40B4-BE49-F238E27FC236}">
                  <a16:creationId xmlns:a16="http://schemas.microsoft.com/office/drawing/2014/main" id="{31530942-5ECD-4BDC-A39E-49BB52401781}"/>
                </a:ext>
              </a:extLst>
            </p:cNvPr>
            <p:cNvSpPr/>
            <p:nvPr/>
          </p:nvSpPr>
          <p:spPr>
            <a:xfrm>
              <a:off x="304419" y="5556110"/>
              <a:ext cx="2065608" cy="10796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n-PH" dirty="0">
                  <a:solidFill>
                    <a:schemeClr val="accent2">
                      <a:lumMod val="75000"/>
                    </a:schemeClr>
                  </a:solidFill>
                  <a:latin typeface="Gill Sans MT" panose="020B0502020104020203" pitchFamily="34" charset="77"/>
                </a:rPr>
                <a:t>Threats, Issues related to Enabling Environment, Constraints</a:t>
              </a:r>
            </a:p>
          </p:txBody>
        </p:sp>
      </p:grpSp>
      <p:grpSp>
        <p:nvGrpSpPr>
          <p:cNvPr id="30" name="Group 29">
            <a:extLst>
              <a:ext uri="{FF2B5EF4-FFF2-40B4-BE49-F238E27FC236}">
                <a16:creationId xmlns:a16="http://schemas.microsoft.com/office/drawing/2014/main" id="{426B1B76-6AF3-4E01-9305-D1C971201C6B}"/>
              </a:ext>
            </a:extLst>
          </p:cNvPr>
          <p:cNvGrpSpPr/>
          <p:nvPr/>
        </p:nvGrpSpPr>
        <p:grpSpPr>
          <a:xfrm>
            <a:off x="2310422" y="5236122"/>
            <a:ext cx="2065608" cy="1079606"/>
            <a:chOff x="2128702" y="5531058"/>
            <a:chExt cx="2065608" cy="1079606"/>
          </a:xfrm>
        </p:grpSpPr>
        <p:sp>
          <p:nvSpPr>
            <p:cNvPr id="26" name="Freeform: Shape 25">
              <a:extLst>
                <a:ext uri="{FF2B5EF4-FFF2-40B4-BE49-F238E27FC236}">
                  <a16:creationId xmlns:a16="http://schemas.microsoft.com/office/drawing/2014/main" id="{337A3FBA-8D88-4FFF-A5D6-67C75F3B1FDB}"/>
                </a:ext>
              </a:extLst>
            </p:cNvPr>
            <p:cNvSpPr/>
            <p:nvPr/>
          </p:nvSpPr>
          <p:spPr>
            <a:xfrm>
              <a:off x="2315703" y="5593650"/>
              <a:ext cx="1710823" cy="923014"/>
            </a:xfrm>
            <a:custGeom>
              <a:avLst/>
              <a:gdLst>
                <a:gd name="connsiteX0" fmla="*/ 338213 w 3370849"/>
                <a:gd name="connsiteY0" fmla="*/ 0 h 3221073"/>
                <a:gd name="connsiteX1" fmla="*/ 3032636 w 3370849"/>
                <a:gd name="connsiteY1" fmla="*/ 0 h 3221073"/>
                <a:gd name="connsiteX2" fmla="*/ 3370849 w 3370849"/>
                <a:gd name="connsiteY2" fmla="*/ 338213 h 3221073"/>
                <a:gd name="connsiteX3" fmla="*/ 3370849 w 3370849"/>
                <a:gd name="connsiteY3" fmla="*/ 3221073 h 3221073"/>
                <a:gd name="connsiteX4" fmla="*/ 3370849 w 3370849"/>
                <a:gd name="connsiteY4" fmla="*/ 3221073 h 3221073"/>
                <a:gd name="connsiteX5" fmla="*/ 0 w 3370849"/>
                <a:gd name="connsiteY5" fmla="*/ 3221073 h 3221073"/>
                <a:gd name="connsiteX6" fmla="*/ 0 w 3370849"/>
                <a:gd name="connsiteY6" fmla="*/ 3221073 h 3221073"/>
                <a:gd name="connsiteX7" fmla="*/ 0 w 3370849"/>
                <a:gd name="connsiteY7" fmla="*/ 338213 h 3221073"/>
                <a:gd name="connsiteX8" fmla="*/ 338213 w 3370849"/>
                <a:gd name="connsiteY8" fmla="*/ 0 h 322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0849" h="3221073">
                  <a:moveTo>
                    <a:pt x="3032636" y="3221073"/>
                  </a:moveTo>
                  <a:lnTo>
                    <a:pt x="338213" y="3221073"/>
                  </a:lnTo>
                  <a:cubicBezTo>
                    <a:pt x="151423" y="3221073"/>
                    <a:pt x="0" y="3069650"/>
                    <a:pt x="0" y="2882860"/>
                  </a:cubicBezTo>
                  <a:lnTo>
                    <a:pt x="0" y="0"/>
                  </a:lnTo>
                  <a:lnTo>
                    <a:pt x="0" y="0"/>
                  </a:lnTo>
                  <a:lnTo>
                    <a:pt x="3370849" y="0"/>
                  </a:lnTo>
                  <a:lnTo>
                    <a:pt x="3370849" y="0"/>
                  </a:lnTo>
                  <a:lnTo>
                    <a:pt x="3370849" y="2882860"/>
                  </a:lnTo>
                  <a:cubicBezTo>
                    <a:pt x="3370849" y="3069650"/>
                    <a:pt x="3219426" y="3221073"/>
                    <a:pt x="3032636" y="3221073"/>
                  </a:cubicBezTo>
                  <a:close/>
                </a:path>
              </a:pathLst>
            </a:custGeom>
            <a:ln>
              <a:solidFill>
                <a:schemeClr val="accent2">
                  <a:lumMod val="75000"/>
                </a:schemeClr>
              </a:solidFill>
            </a:ln>
          </p:spPr>
          <p:style>
            <a:lnRef idx="0">
              <a:schemeClr val="accent4">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561339" tIns="462281" rIns="561339" bIns="561339" numCol="1" spcCol="1270" anchor="t" anchorCtr="0">
              <a:noAutofit/>
            </a:bodyPr>
            <a:lstStyle/>
            <a:p>
              <a:pPr marL="0" lvl="0" indent="0" algn="ctr" defTabSz="2889250">
                <a:lnSpc>
                  <a:spcPct val="90000"/>
                </a:lnSpc>
                <a:spcBef>
                  <a:spcPct val="0"/>
                </a:spcBef>
                <a:spcAft>
                  <a:spcPct val="35000"/>
                </a:spcAft>
                <a:buNone/>
              </a:pPr>
              <a:endParaRPr lang="en-PH" sz="6500" kern="1200" dirty="0">
                <a:solidFill>
                  <a:schemeClr val="accent2">
                    <a:lumMod val="75000"/>
                  </a:schemeClr>
                </a:solidFill>
              </a:endParaRPr>
            </a:p>
          </p:txBody>
        </p:sp>
        <p:sp>
          <p:nvSpPr>
            <p:cNvPr id="29" name="Rectangle 28">
              <a:extLst>
                <a:ext uri="{FF2B5EF4-FFF2-40B4-BE49-F238E27FC236}">
                  <a16:creationId xmlns:a16="http://schemas.microsoft.com/office/drawing/2014/main" id="{AAEC25F8-B161-4ABF-BC99-DAAD3ACC80C9}"/>
                </a:ext>
              </a:extLst>
            </p:cNvPr>
            <p:cNvSpPr/>
            <p:nvPr/>
          </p:nvSpPr>
          <p:spPr>
            <a:xfrm>
              <a:off x="2128702" y="5531058"/>
              <a:ext cx="2065608" cy="10796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n-PH" dirty="0">
                  <a:solidFill>
                    <a:schemeClr val="accent2">
                      <a:lumMod val="75000"/>
                    </a:schemeClr>
                  </a:solidFill>
                  <a:latin typeface="Gill Sans MT" panose="020B0502020104020203" pitchFamily="34" charset="77"/>
                </a:rPr>
                <a:t>Opportunities               and Comparative Advantages</a:t>
              </a:r>
            </a:p>
          </p:txBody>
        </p:sp>
      </p:grpSp>
      <p:sp>
        <p:nvSpPr>
          <p:cNvPr id="19" name="Text Box 8">
            <a:extLst>
              <a:ext uri="{FF2B5EF4-FFF2-40B4-BE49-F238E27FC236}">
                <a16:creationId xmlns:a16="http://schemas.microsoft.com/office/drawing/2014/main" id="{5F16F7EA-A4A6-4698-A360-F71B67A24C93}"/>
              </a:ext>
            </a:extLst>
          </p:cNvPr>
          <p:cNvSpPr txBox="1">
            <a:spLocks noChangeArrowheads="1"/>
          </p:cNvSpPr>
          <p:nvPr/>
        </p:nvSpPr>
        <p:spPr bwMode="auto">
          <a:xfrm>
            <a:off x="8506296" y="2076834"/>
            <a:ext cx="3314806" cy="2585323"/>
          </a:xfrm>
          <a:prstGeom prst="rect">
            <a:avLst/>
          </a:prstGeom>
          <a:noFill/>
          <a:ln w="9525">
            <a:noFill/>
            <a:miter lim="800000"/>
            <a:headEnd/>
            <a:tailEnd/>
          </a:ln>
          <a:effectLst/>
        </p:spPr>
        <p:txBody>
          <a:bodyPr wrap="square">
            <a:spAutoFit/>
          </a:bodyPr>
          <a:lstStyle/>
          <a:p>
            <a:pPr marL="180975" marR="0" lvl="0" indent="-180975" algn="l" defTabSz="914400" rtl="0" eaLnBrk="1" fontAlgn="auto" latinLnBrk="0" hangingPunct="1">
              <a:lnSpc>
                <a:spcPct val="90000"/>
              </a:lnSpc>
              <a:buClr>
                <a:schemeClr val="accent1">
                  <a:lumMod val="75000"/>
                </a:schemeClr>
              </a:buClr>
              <a:buSzTx/>
              <a:buFont typeface="Arial" panose="020B0604020202020204" pitchFamily="34" charset="0"/>
              <a:buChar char="•"/>
              <a:tabLst/>
              <a:defRPr/>
            </a:pPr>
            <a:r>
              <a:rPr kumimoji="0" lang="en-US" b="1" i="0" u="none" strike="noStrike" kern="1200" cap="none" spc="0" normalizeH="0" baseline="0" noProof="0" dirty="0">
                <a:ln>
                  <a:noFill/>
                </a:ln>
                <a:solidFill>
                  <a:schemeClr val="accent1">
                    <a:lumMod val="75000"/>
                  </a:schemeClr>
                </a:solidFill>
                <a:effectLst/>
                <a:uLnTx/>
                <a:uFillTx/>
                <a:latin typeface="Calibri" panose="020F0502020204030204"/>
              </a:rPr>
              <a:t>Vision </a:t>
            </a:r>
          </a:p>
          <a:p>
            <a:pPr marL="449263" lvl="1" indent="-268288">
              <a:lnSpc>
                <a:spcPct val="90000"/>
              </a:lnSpc>
              <a:buClr>
                <a:schemeClr val="accent1">
                  <a:lumMod val="75000"/>
                </a:schemeClr>
              </a:buClr>
              <a:buFont typeface="Wingdings" panose="05000000000000000000" pitchFamily="2" charset="2"/>
              <a:buChar char="ü"/>
              <a:defRPr/>
            </a:pPr>
            <a:r>
              <a:rPr lang="en-US" dirty="0">
                <a:solidFill>
                  <a:schemeClr val="accent1">
                    <a:lumMod val="75000"/>
                  </a:schemeClr>
                </a:solidFill>
                <a:latin typeface="Calibri" panose="020F0502020204030204"/>
              </a:rPr>
              <a:t>R2R Coverage </a:t>
            </a:r>
          </a:p>
          <a:p>
            <a:pPr marL="449263" lvl="1" indent="-268288">
              <a:lnSpc>
                <a:spcPct val="90000"/>
              </a:lnSpc>
              <a:buClr>
                <a:schemeClr val="accent1">
                  <a:lumMod val="75000"/>
                </a:schemeClr>
              </a:buClr>
              <a:buFont typeface="Wingdings" panose="05000000000000000000" pitchFamily="2" charset="2"/>
              <a:buChar char="ü"/>
              <a:defRPr/>
            </a:pPr>
            <a:r>
              <a:rPr lang="en-US" dirty="0">
                <a:solidFill>
                  <a:schemeClr val="accent1">
                    <a:lumMod val="75000"/>
                  </a:schemeClr>
                </a:solidFill>
                <a:latin typeface="Calibri" panose="020F0502020204030204"/>
              </a:rPr>
              <a:t>Ecosystems and EGS</a:t>
            </a:r>
          </a:p>
          <a:p>
            <a:pPr marL="449263" lvl="1" indent="-268288">
              <a:lnSpc>
                <a:spcPct val="90000"/>
              </a:lnSpc>
              <a:buClr>
                <a:schemeClr val="accent1">
                  <a:lumMod val="75000"/>
                </a:schemeClr>
              </a:buClr>
              <a:buFont typeface="Wingdings" panose="05000000000000000000" pitchFamily="2" charset="2"/>
              <a:buChar char="ü"/>
              <a:defRPr/>
            </a:pPr>
            <a:r>
              <a:rPr lang="en-US" dirty="0">
                <a:solidFill>
                  <a:schemeClr val="accent1">
                    <a:lumMod val="75000"/>
                  </a:schemeClr>
                </a:solidFill>
                <a:latin typeface="Calibri" panose="020F0502020204030204"/>
              </a:rPr>
              <a:t>Communities</a:t>
            </a:r>
          </a:p>
          <a:p>
            <a:pPr marL="449263" lvl="1" indent="-268288">
              <a:lnSpc>
                <a:spcPct val="90000"/>
              </a:lnSpc>
              <a:buClr>
                <a:schemeClr val="accent1">
                  <a:lumMod val="75000"/>
                </a:schemeClr>
              </a:buClr>
              <a:buFont typeface="Wingdings" panose="05000000000000000000" pitchFamily="2" charset="2"/>
              <a:buChar char="ü"/>
              <a:defRPr/>
            </a:pPr>
            <a:r>
              <a:rPr lang="en-US" dirty="0">
                <a:solidFill>
                  <a:schemeClr val="accent1">
                    <a:lumMod val="75000"/>
                  </a:schemeClr>
                </a:solidFill>
                <a:latin typeface="Calibri" panose="020F0502020204030204"/>
              </a:rPr>
              <a:t>Policies and Governance Systems</a:t>
            </a:r>
          </a:p>
          <a:p>
            <a:pPr marL="449263" lvl="1" indent="-268288">
              <a:lnSpc>
                <a:spcPct val="90000"/>
              </a:lnSpc>
              <a:buClr>
                <a:schemeClr val="accent1">
                  <a:lumMod val="75000"/>
                </a:schemeClr>
              </a:buClr>
              <a:buFont typeface="Wingdings" panose="05000000000000000000" pitchFamily="2" charset="2"/>
              <a:buChar char="ü"/>
              <a:defRPr/>
            </a:pPr>
            <a:r>
              <a:rPr lang="en-US" dirty="0">
                <a:solidFill>
                  <a:schemeClr val="accent1">
                    <a:lumMod val="75000"/>
                  </a:schemeClr>
                </a:solidFill>
                <a:latin typeface="Calibri" panose="020F0502020204030204"/>
              </a:rPr>
              <a:t>Economy</a:t>
            </a:r>
          </a:p>
          <a:p>
            <a:pPr marL="180975" marR="0" lvl="0" indent="-180975" algn="l" defTabSz="914400" rtl="0" eaLnBrk="1" fontAlgn="auto" latinLnBrk="0" hangingPunct="1">
              <a:lnSpc>
                <a:spcPct val="90000"/>
              </a:lnSpc>
              <a:buClr>
                <a:schemeClr val="accent1">
                  <a:lumMod val="75000"/>
                </a:schemeClr>
              </a:buClr>
              <a:buSzTx/>
              <a:buFont typeface="Arial" panose="020B0604020202020204" pitchFamily="34" charset="0"/>
              <a:buChar char="•"/>
              <a:tabLst/>
              <a:defRPr/>
            </a:pPr>
            <a:r>
              <a:rPr kumimoji="0" lang="en-US" b="1" i="0" u="none" strike="noStrike" kern="1200" cap="none" spc="0" normalizeH="0" baseline="0" noProof="0" dirty="0">
                <a:ln>
                  <a:noFill/>
                </a:ln>
                <a:solidFill>
                  <a:schemeClr val="accent1">
                    <a:lumMod val="75000"/>
                  </a:schemeClr>
                </a:solidFill>
                <a:effectLst/>
                <a:uLnTx/>
                <a:uFillTx/>
                <a:latin typeface="Calibri" panose="020F0502020204030204"/>
              </a:rPr>
              <a:t>Mission</a:t>
            </a:r>
            <a:r>
              <a:rPr kumimoji="0" lang="en-US" b="0" i="0" u="none" strike="noStrike" kern="1200" cap="none" spc="0" normalizeH="0" baseline="0" noProof="0" dirty="0">
                <a:ln>
                  <a:noFill/>
                </a:ln>
                <a:solidFill>
                  <a:schemeClr val="accent1">
                    <a:lumMod val="75000"/>
                  </a:schemeClr>
                </a:solidFill>
                <a:effectLst/>
                <a:uLnTx/>
                <a:uFillTx/>
                <a:latin typeface="Calibri" panose="020F0502020204030204"/>
              </a:rPr>
              <a:t> – What will we do for whom and with whom?</a:t>
            </a:r>
          </a:p>
          <a:p>
            <a:pPr marL="180975" marR="0" lvl="0" indent="-180975" algn="l" defTabSz="914400" rtl="0" eaLnBrk="1" fontAlgn="auto" latinLnBrk="0" hangingPunct="1">
              <a:lnSpc>
                <a:spcPct val="90000"/>
              </a:lnSpc>
              <a:buClr>
                <a:schemeClr val="accent1">
                  <a:lumMod val="75000"/>
                </a:schemeClr>
              </a:buClr>
              <a:buSzTx/>
              <a:buFont typeface="Arial" panose="020B0604020202020204" pitchFamily="34" charset="0"/>
              <a:buChar char="•"/>
              <a:tabLst/>
              <a:defRPr/>
            </a:pPr>
            <a:r>
              <a:rPr kumimoji="0" lang="en-US" b="1" i="0" u="none" strike="noStrike" kern="1200" cap="none" spc="0" normalizeH="0" baseline="0" noProof="0" dirty="0">
                <a:ln>
                  <a:noFill/>
                </a:ln>
                <a:solidFill>
                  <a:schemeClr val="accent1">
                    <a:lumMod val="75000"/>
                  </a:schemeClr>
                </a:solidFill>
                <a:effectLst/>
                <a:uLnTx/>
                <a:uFillTx/>
                <a:latin typeface="Calibri" panose="020F0502020204030204"/>
              </a:rPr>
              <a:t>Goals/Objectives </a:t>
            </a:r>
            <a:r>
              <a:rPr kumimoji="0" lang="en-US" b="0" i="0" u="none" strike="noStrike" kern="1200" cap="none" spc="0" normalizeH="0" baseline="0" noProof="0" dirty="0">
                <a:ln>
                  <a:noFill/>
                </a:ln>
                <a:solidFill>
                  <a:schemeClr val="accent1">
                    <a:lumMod val="75000"/>
                  </a:schemeClr>
                </a:solidFill>
                <a:effectLst/>
                <a:uLnTx/>
                <a:uFillTx/>
                <a:latin typeface="Calibri" panose="020F0502020204030204"/>
              </a:rPr>
              <a:t>– SMART</a:t>
            </a:r>
          </a:p>
        </p:txBody>
      </p:sp>
      <p:grpSp>
        <p:nvGrpSpPr>
          <p:cNvPr id="38" name="Group 37">
            <a:extLst>
              <a:ext uri="{FF2B5EF4-FFF2-40B4-BE49-F238E27FC236}">
                <a16:creationId xmlns:a16="http://schemas.microsoft.com/office/drawing/2014/main" id="{D6E7F0C5-328C-41BC-99C4-943A970F8B72}"/>
              </a:ext>
            </a:extLst>
          </p:cNvPr>
          <p:cNvGrpSpPr/>
          <p:nvPr/>
        </p:nvGrpSpPr>
        <p:grpSpPr>
          <a:xfrm>
            <a:off x="8385751" y="4819015"/>
            <a:ext cx="3636084" cy="1385426"/>
            <a:chOff x="8206754" y="933269"/>
            <a:chExt cx="3684643" cy="958161"/>
          </a:xfrm>
        </p:grpSpPr>
        <p:sp>
          <p:nvSpPr>
            <p:cNvPr id="39" name="Rectangle: Rounded Corners 38">
              <a:extLst>
                <a:ext uri="{FF2B5EF4-FFF2-40B4-BE49-F238E27FC236}">
                  <a16:creationId xmlns:a16="http://schemas.microsoft.com/office/drawing/2014/main" id="{4093594B-AF6F-4A33-91BD-CAE286E466DC}"/>
                </a:ext>
              </a:extLst>
            </p:cNvPr>
            <p:cNvSpPr/>
            <p:nvPr/>
          </p:nvSpPr>
          <p:spPr>
            <a:xfrm>
              <a:off x="8336324" y="933269"/>
              <a:ext cx="3388526" cy="958161"/>
            </a:xfrm>
            <a:prstGeom prst="roundRect">
              <a:avLst>
                <a:gd name="adj" fmla="val 10000"/>
              </a:avLst>
            </a:prstGeom>
            <a:solidFill>
              <a:schemeClr val="accent6">
                <a:lumMod val="75000"/>
              </a:schemeClr>
            </a:solidFill>
          </p:spPr>
          <p:style>
            <a:lnRef idx="0">
              <a:schemeClr val="accent4">
                <a:shade val="80000"/>
                <a:hueOff val="0"/>
                <a:satOff val="0"/>
                <a:lumOff val="0"/>
                <a:alphaOff val="0"/>
              </a:schemeClr>
            </a:lnRef>
            <a:fillRef idx="1">
              <a:schemeClr val="accent4">
                <a:tint val="40000"/>
                <a:hueOff val="0"/>
                <a:satOff val="0"/>
                <a:lumOff val="0"/>
                <a:alphaOff val="0"/>
              </a:schemeClr>
            </a:fillRef>
            <a:effectRef idx="3">
              <a:schemeClr val="accent4">
                <a:tint val="40000"/>
                <a:hueOff val="0"/>
                <a:satOff val="0"/>
                <a:lumOff val="0"/>
                <a:alphaOff val="0"/>
              </a:schemeClr>
            </a:effectRef>
            <a:fontRef idx="minor">
              <a:schemeClr val="lt1">
                <a:hueOff val="0"/>
                <a:satOff val="0"/>
                <a:lumOff val="0"/>
                <a:alphaOff val="0"/>
              </a:schemeClr>
            </a:fontRef>
          </p:style>
        </p:sp>
        <p:sp>
          <p:nvSpPr>
            <p:cNvPr id="40" name="Text Box 4">
              <a:extLst>
                <a:ext uri="{FF2B5EF4-FFF2-40B4-BE49-F238E27FC236}">
                  <a16:creationId xmlns:a16="http://schemas.microsoft.com/office/drawing/2014/main" id="{2DABCA3B-1EF2-4B7C-B5DF-95D69BD21F57}"/>
                </a:ext>
              </a:extLst>
            </p:cNvPr>
            <p:cNvSpPr txBox="1">
              <a:spLocks noChangeArrowheads="1"/>
            </p:cNvSpPr>
            <p:nvPr/>
          </p:nvSpPr>
          <p:spPr bwMode="auto">
            <a:xfrm>
              <a:off x="8206754" y="982230"/>
              <a:ext cx="3684643" cy="868462"/>
            </a:xfrm>
            <a:prstGeom prst="rect">
              <a:avLst/>
            </a:prstGeom>
            <a:noFill/>
            <a:ln w="12700">
              <a:noFill/>
              <a:miter lim="800000"/>
              <a:headEnd/>
              <a:tailEnd/>
            </a:ln>
            <a:effectLst/>
          </p:spPr>
          <p:txBody>
            <a:bodyPr wrap="square">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    4</a:t>
              </a:r>
              <a:r>
                <a:rPr kumimoji="0" lang="en-US" b="1"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schemeClr val="bg1"/>
                  </a:solidFill>
                  <a:effectLst/>
                  <a:uLnTx/>
                  <a:uFillTx/>
                  <a:latin typeface="Calibri" panose="020F0502020204030204"/>
                  <a:ea typeface="+mn-ea"/>
                  <a:cs typeface="+mn-cs"/>
                </a:rPr>
                <a:t>What are the key</a:t>
              </a:r>
              <a:r>
                <a:rPr kumimoji="0" lang="en-US" sz="2000" b="1" i="0" u="none" strike="noStrike" kern="1200" cap="none" spc="0" normalizeH="0" noProof="0" dirty="0">
                  <a:ln>
                    <a:noFill/>
                  </a:ln>
                  <a:solidFill>
                    <a:schemeClr val="bg1"/>
                  </a:solidFill>
                  <a:effectLst/>
                  <a:uLnTx/>
                  <a:uFillTx/>
                  <a:latin typeface="Calibri" panose="020F0502020204030204"/>
                  <a:ea typeface="+mn-ea"/>
                  <a:cs typeface="+mn-cs"/>
                </a:rPr>
                <a: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noProof="0" dirty="0">
                  <a:ln>
                    <a:noFill/>
                  </a:ln>
                  <a:solidFill>
                    <a:schemeClr val="bg1"/>
                  </a:solidFill>
                  <a:effectLst/>
                  <a:uLnTx/>
                  <a:uFillTx/>
                  <a:latin typeface="Calibri" panose="020F0502020204030204"/>
                  <a:ea typeface="+mn-ea"/>
                  <a:cs typeface="+mn-cs"/>
                </a:rPr>
                <a:t>performance indicators  to measure, analyze,  recommend, learn from, and report?</a:t>
              </a:r>
              <a:endParaRPr kumimoji="0" lang="en-US" sz="20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grpSp>
      <p:cxnSp>
        <p:nvCxnSpPr>
          <p:cNvPr id="44" name="Straight Arrow Connector 43">
            <a:extLst>
              <a:ext uri="{FF2B5EF4-FFF2-40B4-BE49-F238E27FC236}">
                <a16:creationId xmlns:a16="http://schemas.microsoft.com/office/drawing/2014/main" id="{DE5C875B-7A1B-42A3-ACDE-A64244DE4529}"/>
              </a:ext>
            </a:extLst>
          </p:cNvPr>
          <p:cNvCxnSpPr>
            <a:cxnSpLocks/>
          </p:cNvCxnSpPr>
          <p:nvPr/>
        </p:nvCxnSpPr>
        <p:spPr>
          <a:xfrm>
            <a:off x="4367402" y="1454315"/>
            <a:ext cx="4170043" cy="0"/>
          </a:xfrm>
          <a:prstGeom prst="straightConnector1">
            <a:avLst/>
          </a:prstGeom>
          <a:ln w="635000">
            <a:solidFill>
              <a:schemeClr val="bg2">
                <a:lumMod val="9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18" name="Text Box 5">
            <a:extLst>
              <a:ext uri="{FF2B5EF4-FFF2-40B4-BE49-F238E27FC236}">
                <a16:creationId xmlns:a16="http://schemas.microsoft.com/office/drawing/2014/main" id="{B44DB09F-4E61-44E2-9E14-8E6AEA77CFCC}"/>
              </a:ext>
            </a:extLst>
          </p:cNvPr>
          <p:cNvSpPr txBox="1">
            <a:spLocks noChangeArrowheads="1"/>
          </p:cNvSpPr>
          <p:nvPr/>
        </p:nvSpPr>
        <p:spPr bwMode="auto">
          <a:xfrm>
            <a:off x="4624477" y="1064437"/>
            <a:ext cx="3487814" cy="757130"/>
          </a:xfrm>
          <a:prstGeom prst="rect">
            <a:avLst/>
          </a:prstGeom>
          <a:noFill/>
          <a:ln w="12700">
            <a:noFill/>
            <a:miter lim="800000"/>
            <a:headEnd/>
            <a:tailEnd/>
          </a:ln>
          <a:effectLst/>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3. How do we get there? </a:t>
            </a:r>
            <a:r>
              <a:rPr kumimoji="0" lang="en-US" sz="2000" b="1" i="0" u="none" strike="noStrike" kern="1200" cap="none" spc="0" normalizeH="0" baseline="0" noProof="0" dirty="0">
                <a:ln>
                  <a:noFill/>
                </a:ln>
                <a:effectLst/>
                <a:uLnTx/>
                <a:uFillTx/>
                <a:latin typeface="Calibri" panose="020F0502020204030204"/>
                <a:ea typeface="+mn-ea"/>
                <a:cs typeface="+mn-cs"/>
              </a:rPr>
              <a:t>(Strategies</a:t>
            </a:r>
            <a:r>
              <a:rPr kumimoji="0" lang="en-US" sz="2400" b="1" i="0" u="none" strike="noStrike" kern="1200" cap="none" spc="0" normalizeH="0" baseline="0" noProof="0" dirty="0">
                <a:ln>
                  <a:noFill/>
                </a:ln>
                <a:effectLst/>
                <a:uLnTx/>
                <a:uFillTx/>
                <a:latin typeface="Calibri" panose="020F0502020204030204"/>
                <a:ea typeface="+mn-ea"/>
                <a:cs typeface="+mn-cs"/>
              </a:rPr>
              <a:t>)</a:t>
            </a:r>
          </a:p>
        </p:txBody>
      </p:sp>
      <p:sp>
        <p:nvSpPr>
          <p:cNvPr id="41" name="Arrow: Right 9">
            <a:extLst>
              <a:ext uri="{FF2B5EF4-FFF2-40B4-BE49-F238E27FC236}">
                <a16:creationId xmlns:a16="http://schemas.microsoft.com/office/drawing/2014/main" id="{CFE1429B-D728-4D4A-944E-6F113525EF11}"/>
              </a:ext>
            </a:extLst>
          </p:cNvPr>
          <p:cNvSpPr/>
          <p:nvPr/>
        </p:nvSpPr>
        <p:spPr>
          <a:xfrm>
            <a:off x="4102684" y="1280948"/>
            <a:ext cx="562008" cy="475073"/>
          </a:xfrm>
          <a:prstGeom prst="rightArrow">
            <a:avLst>
              <a:gd name="adj1" fmla="val 36857"/>
              <a:gd name="adj2" fmla="val 50000"/>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46" name="Arrow: Right 9">
            <a:extLst>
              <a:ext uri="{FF2B5EF4-FFF2-40B4-BE49-F238E27FC236}">
                <a16:creationId xmlns:a16="http://schemas.microsoft.com/office/drawing/2014/main" id="{F9121C4F-C815-41FF-BF70-F1361E53E662}"/>
              </a:ext>
            </a:extLst>
          </p:cNvPr>
          <p:cNvSpPr/>
          <p:nvPr/>
        </p:nvSpPr>
        <p:spPr>
          <a:xfrm>
            <a:off x="8079437" y="1306801"/>
            <a:ext cx="562008" cy="475073"/>
          </a:xfrm>
          <a:prstGeom prst="rightArrow">
            <a:avLst>
              <a:gd name="adj1" fmla="val 36857"/>
              <a:gd name="adj2" fmla="val 50000"/>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47" name="Arrow: Right 9">
            <a:extLst>
              <a:ext uri="{FF2B5EF4-FFF2-40B4-BE49-F238E27FC236}">
                <a16:creationId xmlns:a16="http://schemas.microsoft.com/office/drawing/2014/main" id="{74947A88-8339-4F9C-B49C-76D280D9C72D}"/>
              </a:ext>
            </a:extLst>
          </p:cNvPr>
          <p:cNvSpPr/>
          <p:nvPr/>
        </p:nvSpPr>
        <p:spPr>
          <a:xfrm>
            <a:off x="8031321" y="3028972"/>
            <a:ext cx="562008" cy="475073"/>
          </a:xfrm>
          <a:prstGeom prst="rightArrow">
            <a:avLst>
              <a:gd name="adj1" fmla="val 36857"/>
              <a:gd name="adj2" fmla="val 50000"/>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48" name="Arrow: Right 9">
            <a:extLst>
              <a:ext uri="{FF2B5EF4-FFF2-40B4-BE49-F238E27FC236}">
                <a16:creationId xmlns:a16="http://schemas.microsoft.com/office/drawing/2014/main" id="{04641558-DF2F-4CFE-832A-E68022DFEE1B}"/>
              </a:ext>
            </a:extLst>
          </p:cNvPr>
          <p:cNvSpPr/>
          <p:nvPr/>
        </p:nvSpPr>
        <p:spPr>
          <a:xfrm>
            <a:off x="8044731" y="5126133"/>
            <a:ext cx="562008" cy="475073"/>
          </a:xfrm>
          <a:prstGeom prst="rightArrow">
            <a:avLst>
              <a:gd name="adj1" fmla="val 36857"/>
              <a:gd name="adj2" fmla="val 50000"/>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49" name="Arrow: Up-Down 48">
            <a:extLst>
              <a:ext uri="{FF2B5EF4-FFF2-40B4-BE49-F238E27FC236}">
                <a16:creationId xmlns:a16="http://schemas.microsoft.com/office/drawing/2014/main" id="{FE6C6205-6713-442D-A8D6-10382843BF13}"/>
              </a:ext>
            </a:extLst>
          </p:cNvPr>
          <p:cNvSpPr/>
          <p:nvPr/>
        </p:nvSpPr>
        <p:spPr>
          <a:xfrm>
            <a:off x="11238756" y="4411292"/>
            <a:ext cx="483227" cy="698383"/>
          </a:xfrm>
          <a:prstGeom prst="upDownArrow">
            <a:avLst>
              <a:gd name="adj1" fmla="val 40917"/>
              <a:gd name="adj2" fmla="val 50000"/>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Tree>
    <p:extLst>
      <p:ext uri="{BB962C8B-B14F-4D97-AF65-F5344CB8AC3E}">
        <p14:creationId xmlns:p14="http://schemas.microsoft.com/office/powerpoint/2010/main" val="1867441702"/>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out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left)">
                                      <p:cBhvr>
                                        <p:cTn id="17" dur="500"/>
                                        <p:tgtEl>
                                          <p:spTgt spid="4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44"/>
                                        </p:tgtEl>
                                        <p:attrNameLst>
                                          <p:attrName>style.visibility</p:attrName>
                                        </p:attrNameLst>
                                      </p:cBhvr>
                                      <p:to>
                                        <p:strVal val="hidden"/>
                                      </p:to>
                                    </p:set>
                                  </p:childTnLst>
                                </p:cTn>
                              </p:par>
                              <p:par>
                                <p:cTn id="25" presetID="16" presetClass="entr" presetSubtype="21"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3" presetClass="emph" presetSubtype="2" fill="hold" grpId="1" nodeType="withEffect">
                                  <p:stCondLst>
                                    <p:cond delay="0"/>
                                  </p:stCondLst>
                                  <p:childTnLst>
                                    <p:animClr clrSpc="rgb" dir="cw">
                                      <p:cBhvr override="childStyle">
                                        <p:cTn id="29" dur="500" fill="hold"/>
                                        <p:tgtEl>
                                          <p:spTgt spid="18"/>
                                        </p:tgtEl>
                                        <p:attrNameLst>
                                          <p:attrName>style.color</p:attrName>
                                        </p:attrNameLst>
                                      </p:cBhvr>
                                      <p:to>
                                        <a:srgbClr val="FFFFFF"/>
                                      </p:to>
                                    </p:animClr>
                                  </p:childTnLst>
                                </p:cTn>
                              </p:par>
                              <p:par>
                                <p:cTn id="30" presetID="1" presetClass="entr" presetSubtype="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childTnLst>
                                </p:cTn>
                              </p:par>
                            </p:childTnLst>
                          </p:cTn>
                        </p:par>
                        <p:par>
                          <p:cTn id="34" fill="hold">
                            <p:stCondLst>
                              <p:cond delay="500"/>
                            </p:stCondLst>
                            <p:childTnLst>
                              <p:par>
                                <p:cTn id="35" presetID="16" presetClass="entr" presetSubtype="42"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out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up)">
                                      <p:cBhvr>
                                        <p:cTn id="42" dur="500"/>
                                        <p:tgtEl>
                                          <p:spTgt spid="37"/>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up)">
                                      <p:cBhvr>
                                        <p:cTn id="46" dur="500"/>
                                        <p:tgtEl>
                                          <p:spTgt spid="31"/>
                                        </p:tgtEl>
                                      </p:cBhvr>
                                    </p:animEffect>
                                  </p:childTnLst>
                                </p:cTn>
                              </p:par>
                              <p:par>
                                <p:cTn id="47" presetID="22" presetClass="entr" presetSubtype="1"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up)">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wipe(up)">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up)">
                                      <p:cBhvr>
                                        <p:cTn id="59" dur="500"/>
                                        <p:tgtEl>
                                          <p:spTgt spid="15"/>
                                        </p:tgtEl>
                                      </p:cBhvr>
                                    </p:animEffect>
                                  </p:childTnLst>
                                </p:cTn>
                              </p:par>
                              <p:par>
                                <p:cTn id="60" presetID="1"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6" presetClass="entr" presetSubtype="37" fill="hold" nodeType="click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barn(outVertical)">
                                      <p:cBhvr>
                                        <p:cTn id="68" dur="500"/>
                                        <p:tgtEl>
                                          <p:spTgt spid="38"/>
                                        </p:tgtEl>
                                      </p:cBhvr>
                                    </p:animEffect>
                                  </p:childTnLst>
                                </p:cTn>
                              </p:par>
                              <p:par>
                                <p:cTn id="69" presetID="1"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par>
                                <p:cTn id="71" presetID="16" presetClass="entr" presetSubtype="42"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animEffect transition="in" filter="barn(outHorizontal)">
                                      <p:cBhvr>
                                        <p:cTn id="7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p:bldP spid="18" grpId="0"/>
      <p:bldP spid="18" grpId="1"/>
      <p:bldP spid="41" grpId="0" animBg="1"/>
      <p:bldP spid="46" grpId="0" animBg="1"/>
      <p:bldP spid="47" grpId="0" animBg="1"/>
      <p:bldP spid="48" grpId="0" animBg="1"/>
      <p:bldP spid="49"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653852-3843-4355-A69E-22D8A779F970}"/>
              </a:ext>
            </a:extLst>
          </p:cNvPr>
          <p:cNvPicPr>
            <a:picLocks noChangeAspect="1"/>
          </p:cNvPicPr>
          <p:nvPr/>
        </p:nvPicPr>
        <p:blipFill rotWithShape="1">
          <a:blip r:embed="rId2">
            <a:extLst>
              <a:ext uri="{28A0092B-C50C-407E-A947-70E740481C1C}">
                <a14:useLocalDpi xmlns:a14="http://schemas.microsoft.com/office/drawing/2010/main" val="0"/>
              </a:ext>
            </a:extLst>
          </a:blip>
          <a:srcRect r="5817"/>
          <a:stretch/>
        </p:blipFill>
        <p:spPr>
          <a:xfrm>
            <a:off x="123571" y="703009"/>
            <a:ext cx="12121974" cy="5213591"/>
          </a:xfrm>
          <a:prstGeom prst="rect">
            <a:avLst/>
          </a:prstGeom>
        </p:spPr>
      </p:pic>
      <p:sp>
        <p:nvSpPr>
          <p:cNvPr id="9" name="Title 1">
            <a:extLst>
              <a:ext uri="{FF2B5EF4-FFF2-40B4-BE49-F238E27FC236}">
                <a16:creationId xmlns:a16="http://schemas.microsoft.com/office/drawing/2014/main" id="{D3D572CC-E526-40C4-B849-D709AA1A9D4D}"/>
              </a:ext>
            </a:extLst>
          </p:cNvPr>
          <p:cNvSpPr txBox="1">
            <a:spLocks/>
          </p:cNvSpPr>
          <p:nvPr/>
        </p:nvSpPr>
        <p:spPr>
          <a:xfrm>
            <a:off x="185356" y="-298709"/>
            <a:ext cx="11775988" cy="876300"/>
          </a:xfrm>
          <a:prstGeom prst="rect">
            <a:avLst/>
          </a:prstGeom>
          <a:solidFill>
            <a:srgbClr val="FFFF00"/>
          </a:solidFill>
          <a:ln>
            <a:solidFill>
              <a:schemeClr val="tx1"/>
            </a:solidFill>
          </a:ln>
        </p:spPr>
        <p:txBody>
          <a:bodyPr vert="horz" lIns="91440" tIns="45720" rIns="91440" bIns="45720" rtlCol="0" anchor="b">
            <a:no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algn="ctr"/>
            <a:r>
              <a:rPr lang="en-US" sz="3000" b="1" dirty="0">
                <a:solidFill>
                  <a:schemeClr val="tx2"/>
                </a:solidFill>
                <a:latin typeface="Gill Sans MT" panose="020B0502020104020203" pitchFamily="34" charset="77"/>
              </a:rPr>
              <a:t>Implement the R2R Mainstreaming Framework at Selected Level</a:t>
            </a:r>
          </a:p>
        </p:txBody>
      </p:sp>
      <p:sp>
        <p:nvSpPr>
          <p:cNvPr id="11" name="Pentagon 10">
            <a:extLst>
              <a:ext uri="{FF2B5EF4-FFF2-40B4-BE49-F238E27FC236}">
                <a16:creationId xmlns:a16="http://schemas.microsoft.com/office/drawing/2014/main" id="{58E5BBF3-9CAB-4ADF-AEF3-74B0BDF36D3E}"/>
              </a:ext>
            </a:extLst>
          </p:cNvPr>
          <p:cNvSpPr/>
          <p:nvPr/>
        </p:nvSpPr>
        <p:spPr>
          <a:xfrm>
            <a:off x="-144379" y="5807242"/>
            <a:ext cx="144379" cy="45719"/>
          </a:xfrm>
          <a:prstGeom prst="pentagon">
            <a:avLst/>
          </a:prstGeom>
          <a:solidFill>
            <a:schemeClr val="tx2">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8" name="Up Arrow Callout 3">
            <a:extLst>
              <a:ext uri="{FF2B5EF4-FFF2-40B4-BE49-F238E27FC236}">
                <a16:creationId xmlns:a16="http://schemas.microsoft.com/office/drawing/2014/main" id="{C9363941-821F-4FE4-AA96-AACDA29C642E}"/>
              </a:ext>
            </a:extLst>
          </p:cNvPr>
          <p:cNvSpPr/>
          <p:nvPr/>
        </p:nvSpPr>
        <p:spPr>
          <a:xfrm>
            <a:off x="1124465" y="5238498"/>
            <a:ext cx="10379676" cy="1619502"/>
          </a:xfrm>
          <a:prstGeom prst="upArrowCallout">
            <a:avLst>
              <a:gd name="adj1" fmla="val 26318"/>
              <a:gd name="adj2" fmla="val 25000"/>
              <a:gd name="adj3" fmla="val 25000"/>
              <a:gd name="adj4" fmla="val 6168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2"/>
                </a:solidFill>
                <a:latin typeface="Gill Sans MT" panose="020B0502020104020203" pitchFamily="34" charset="77"/>
              </a:rPr>
              <a:t>R2R Implementation at Selected Level                                                      </a:t>
            </a:r>
            <a:r>
              <a:rPr lang="en-US" sz="2800" dirty="0">
                <a:solidFill>
                  <a:schemeClr val="tx2"/>
                </a:solidFill>
                <a:latin typeface="Gill Sans MT" panose="020B0502020104020203" pitchFamily="34" charset="77"/>
              </a:rPr>
              <a:t>– local, sub-national, national, sub-regional</a:t>
            </a:r>
            <a:endParaRPr lang="en-US" sz="3200" dirty="0">
              <a:solidFill>
                <a:schemeClr val="tx2"/>
              </a:solidFill>
              <a:latin typeface="Gill Sans MT" panose="020B0502020104020203" pitchFamily="34" charset="77"/>
            </a:endParaRPr>
          </a:p>
        </p:txBody>
      </p:sp>
    </p:spTree>
    <p:extLst>
      <p:ext uri="{BB962C8B-B14F-4D97-AF65-F5344CB8AC3E}">
        <p14:creationId xmlns:p14="http://schemas.microsoft.com/office/powerpoint/2010/main" val="36028919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stretch>
            <a:fillRect/>
          </a:stretch>
        </p:blipFill>
        <p:spPr>
          <a:xfrm>
            <a:off x="4826000" y="148281"/>
            <a:ext cx="6876920" cy="6808573"/>
          </a:xfrm>
          <a:prstGeom prst="rect">
            <a:avLst/>
          </a:prstGeom>
        </p:spPr>
      </p:pic>
      <p:pic>
        <p:nvPicPr>
          <p:cNvPr id="4" name="Picture 3">
            <a:extLst>
              <a:ext uri="{FF2B5EF4-FFF2-40B4-BE49-F238E27FC236}">
                <a16:creationId xmlns:a16="http://schemas.microsoft.com/office/drawing/2014/main" id="{6A3CD9CD-D7F4-43CF-BB40-609BAABD96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833" y="0"/>
            <a:ext cx="3390900" cy="4965648"/>
          </a:xfrm>
          <a:prstGeom prst="rect">
            <a:avLst/>
          </a:prstGeom>
        </p:spPr>
      </p:pic>
      <p:sp>
        <p:nvSpPr>
          <p:cNvPr id="2" name="Title 1"/>
          <p:cNvSpPr>
            <a:spLocks noGrp="1"/>
          </p:cNvSpPr>
          <p:nvPr>
            <p:ph type="title"/>
          </p:nvPr>
        </p:nvSpPr>
        <p:spPr>
          <a:xfrm>
            <a:off x="235423" y="4965648"/>
            <a:ext cx="4387720" cy="1892352"/>
          </a:xfrm>
          <a:solidFill>
            <a:srgbClr val="FFFF00"/>
          </a:solidFill>
        </p:spPr>
        <p:txBody>
          <a:bodyPr>
            <a:normAutofit/>
          </a:bodyPr>
          <a:lstStyle/>
          <a:p>
            <a:pPr algn="ctr"/>
            <a:r>
              <a:rPr lang="en-US" b="1" dirty="0">
                <a:solidFill>
                  <a:schemeClr val="tx2"/>
                </a:solidFill>
                <a:latin typeface="Gill Sans MT" panose="020B0502020104020203" pitchFamily="34" charset="77"/>
              </a:rPr>
              <a:t>The TIME is NOW for R2R Mainstreaming</a:t>
            </a:r>
          </a:p>
        </p:txBody>
      </p:sp>
    </p:spTree>
    <p:extLst>
      <p:ext uri="{BB962C8B-B14F-4D97-AF65-F5344CB8AC3E}">
        <p14:creationId xmlns:p14="http://schemas.microsoft.com/office/powerpoint/2010/main" val="143748134"/>
      </p:ext>
    </p:extLst>
  </p:cSld>
  <p:clrMapOvr>
    <a:masterClrMapping/>
  </p:clrMapOvr>
  <mc:AlternateContent xmlns:mc="http://schemas.openxmlformats.org/markup-compatibility/2006" xmlns:p14="http://schemas.microsoft.com/office/powerpoint/2010/main">
    <mc:Choice Requires="p14">
      <p:transition spd="slow" p14:dur="175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D3A55-E0B6-4FE2-A037-9E7FCD8E6347}"/>
              </a:ext>
            </a:extLst>
          </p:cNvPr>
          <p:cNvSpPr>
            <a:spLocks noGrp="1"/>
          </p:cNvSpPr>
          <p:nvPr>
            <p:ph type="title"/>
          </p:nvPr>
        </p:nvSpPr>
        <p:spPr>
          <a:xfrm>
            <a:off x="838200" y="223673"/>
            <a:ext cx="10515600" cy="706057"/>
          </a:xfrm>
          <a:noFill/>
          <a:ln>
            <a:noFill/>
          </a:ln>
        </p:spPr>
        <p:txBody>
          <a:bodyPr>
            <a:normAutofit/>
          </a:bodyPr>
          <a:lstStyle/>
          <a:p>
            <a:pPr algn="ctr"/>
            <a:r>
              <a:rPr lang="en-PH" sz="4000" b="1" dirty="0">
                <a:latin typeface="Gill Sans MT" panose="020B0502020104020203" pitchFamily="34" charset="77"/>
              </a:rPr>
              <a:t>The Team’s Consultancy Approach</a:t>
            </a:r>
            <a:endParaRPr lang="en-PH" sz="4000" b="1" dirty="0">
              <a:latin typeface="Gill Sans MT" panose="020B0502020104020203" pitchFamily="34" charset="0"/>
            </a:endParaRPr>
          </a:p>
        </p:txBody>
      </p:sp>
      <p:grpSp>
        <p:nvGrpSpPr>
          <p:cNvPr id="70" name="Group 69">
            <a:extLst>
              <a:ext uri="{FF2B5EF4-FFF2-40B4-BE49-F238E27FC236}">
                <a16:creationId xmlns:a16="http://schemas.microsoft.com/office/drawing/2014/main" id="{24C51E03-D668-4F89-8B23-0CBFAEE6A8D0}"/>
              </a:ext>
            </a:extLst>
          </p:cNvPr>
          <p:cNvGrpSpPr/>
          <p:nvPr/>
        </p:nvGrpSpPr>
        <p:grpSpPr>
          <a:xfrm>
            <a:off x="331549" y="999494"/>
            <a:ext cx="2885146" cy="4825928"/>
            <a:chOff x="331549" y="999494"/>
            <a:chExt cx="2885146" cy="4825928"/>
          </a:xfrm>
        </p:grpSpPr>
        <p:sp>
          <p:nvSpPr>
            <p:cNvPr id="9" name="Freeform: Shape 8">
              <a:extLst>
                <a:ext uri="{FF2B5EF4-FFF2-40B4-BE49-F238E27FC236}">
                  <a16:creationId xmlns:a16="http://schemas.microsoft.com/office/drawing/2014/main" id="{E9D96630-5B1A-4D2B-9723-4BC9F8768EE4}"/>
                </a:ext>
              </a:extLst>
            </p:cNvPr>
            <p:cNvSpPr/>
            <p:nvPr/>
          </p:nvSpPr>
          <p:spPr>
            <a:xfrm>
              <a:off x="331549" y="999494"/>
              <a:ext cx="2885146" cy="4825928"/>
            </a:xfrm>
            <a:custGeom>
              <a:avLst/>
              <a:gdLst>
                <a:gd name="connsiteX0" fmla="*/ 0 w 3435027"/>
                <a:gd name="connsiteY0" fmla="*/ 343503 h 4825928"/>
                <a:gd name="connsiteX1" fmla="*/ 343503 w 3435027"/>
                <a:gd name="connsiteY1" fmla="*/ 0 h 4825928"/>
                <a:gd name="connsiteX2" fmla="*/ 3091524 w 3435027"/>
                <a:gd name="connsiteY2" fmla="*/ 0 h 4825928"/>
                <a:gd name="connsiteX3" fmla="*/ 3435027 w 3435027"/>
                <a:gd name="connsiteY3" fmla="*/ 343503 h 4825928"/>
                <a:gd name="connsiteX4" fmla="*/ 3435027 w 3435027"/>
                <a:gd name="connsiteY4" fmla="*/ 4482425 h 4825928"/>
                <a:gd name="connsiteX5" fmla="*/ 3091524 w 3435027"/>
                <a:gd name="connsiteY5" fmla="*/ 4825928 h 4825928"/>
                <a:gd name="connsiteX6" fmla="*/ 343503 w 3435027"/>
                <a:gd name="connsiteY6" fmla="*/ 4825928 h 4825928"/>
                <a:gd name="connsiteX7" fmla="*/ 0 w 3435027"/>
                <a:gd name="connsiteY7" fmla="*/ 4482425 h 4825928"/>
                <a:gd name="connsiteX8" fmla="*/ 0 w 3435027"/>
                <a:gd name="connsiteY8" fmla="*/ 343503 h 482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5027" h="4825928">
                  <a:moveTo>
                    <a:pt x="0" y="343503"/>
                  </a:moveTo>
                  <a:cubicBezTo>
                    <a:pt x="0" y="153792"/>
                    <a:pt x="153792" y="0"/>
                    <a:pt x="343503" y="0"/>
                  </a:cubicBezTo>
                  <a:lnTo>
                    <a:pt x="3091524" y="0"/>
                  </a:lnTo>
                  <a:cubicBezTo>
                    <a:pt x="3281235" y="0"/>
                    <a:pt x="3435027" y="153792"/>
                    <a:pt x="3435027" y="343503"/>
                  </a:cubicBezTo>
                  <a:lnTo>
                    <a:pt x="3435027" y="4482425"/>
                  </a:lnTo>
                  <a:cubicBezTo>
                    <a:pt x="3435027" y="4672136"/>
                    <a:pt x="3281235" y="4825928"/>
                    <a:pt x="3091524" y="4825928"/>
                  </a:cubicBezTo>
                  <a:lnTo>
                    <a:pt x="343503" y="4825928"/>
                  </a:lnTo>
                  <a:cubicBezTo>
                    <a:pt x="153792" y="4825928"/>
                    <a:pt x="0" y="4672136"/>
                    <a:pt x="0" y="4482425"/>
                  </a:cubicBezTo>
                  <a:lnTo>
                    <a:pt x="0" y="34350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462280" tIns="2392651" rIns="462280" bIns="1427466" numCol="1" spcCol="1270" anchor="ctr" anchorCtr="0">
              <a:noAutofit/>
            </a:bodyPr>
            <a:lstStyle/>
            <a:p>
              <a:pPr marL="0" lvl="0" indent="0" algn="ctr" defTabSz="2889250">
                <a:lnSpc>
                  <a:spcPct val="90000"/>
                </a:lnSpc>
                <a:spcBef>
                  <a:spcPct val="0"/>
                </a:spcBef>
                <a:spcAft>
                  <a:spcPct val="35000"/>
                </a:spcAft>
                <a:buNone/>
              </a:pPr>
              <a:endParaRPr lang="en-PH" sz="2400" kern="1200" dirty="0">
                <a:solidFill>
                  <a:schemeClr val="bg1"/>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30BCC376-A287-408B-A1CC-C6DC88EB91FA}"/>
                </a:ext>
              </a:extLst>
            </p:cNvPr>
            <p:cNvSpPr txBox="1"/>
            <p:nvPr/>
          </p:nvSpPr>
          <p:spPr>
            <a:xfrm>
              <a:off x="533995" y="2972540"/>
              <a:ext cx="2429338" cy="2086725"/>
            </a:xfrm>
            <a:prstGeom prst="rect">
              <a:avLst/>
            </a:prstGeom>
            <a:noFill/>
          </p:spPr>
          <p:txBody>
            <a:bodyPr wrap="square">
              <a:spAutoFit/>
            </a:bodyPr>
            <a:lstStyle/>
            <a:p>
              <a:pPr algn="ctr">
                <a:lnSpc>
                  <a:spcPct val="90000"/>
                </a:lnSpc>
              </a:pPr>
              <a:r>
                <a:rPr lang="en-PH" sz="2400" b="1" u="sng" dirty="0">
                  <a:solidFill>
                    <a:schemeClr val="bg1"/>
                  </a:solidFill>
                  <a:latin typeface="Calibri" panose="020F0502020204030204" pitchFamily="34" charset="0"/>
                  <a:cs typeface="Calibri" panose="020F0502020204030204" pitchFamily="34" charset="0"/>
                </a:rPr>
                <a:t>1. </a:t>
              </a:r>
              <a:r>
                <a:rPr lang="en-PH" sz="2400" u="sng" dirty="0">
                  <a:solidFill>
                    <a:schemeClr val="bg1"/>
                  </a:solidFill>
                  <a:latin typeface="Calibri" panose="020F0502020204030204" pitchFamily="34" charset="0"/>
                  <a:cs typeface="Calibri" panose="020F0502020204030204" pitchFamily="34" charset="0"/>
                </a:rPr>
                <a:t>Look</a:t>
              </a:r>
              <a:r>
                <a:rPr lang="en-PH" sz="2400" dirty="0">
                  <a:solidFill>
                    <a:schemeClr val="bg1"/>
                  </a:solidFill>
                  <a:latin typeface="Calibri" panose="020F0502020204030204" pitchFamily="34" charset="0"/>
                  <a:cs typeface="Calibri" panose="020F0502020204030204" pitchFamily="34" charset="0"/>
                </a:rPr>
                <a:t> at some R2R-related frameworks and their key features as “</a:t>
              </a:r>
              <a:r>
                <a:rPr lang="en-PH" sz="2400" b="1" i="1" dirty="0">
                  <a:solidFill>
                    <a:schemeClr val="bg1"/>
                  </a:solidFill>
                  <a:latin typeface="Calibri" panose="020F0502020204030204" pitchFamily="34" charset="0"/>
                  <a:cs typeface="Calibri" panose="020F0502020204030204" pitchFamily="34" charset="0"/>
                </a:rPr>
                <a:t>Lens</a:t>
              </a:r>
              <a:r>
                <a:rPr lang="en-PH" sz="2400" i="1" dirty="0">
                  <a:solidFill>
                    <a:schemeClr val="bg1"/>
                  </a:solidFill>
                  <a:latin typeface="Calibri" panose="020F0502020204030204" pitchFamily="34" charset="0"/>
                  <a:cs typeface="Calibri" panose="020F0502020204030204" pitchFamily="34" charset="0"/>
                </a:rPr>
                <a:t>” in the Review Process.</a:t>
              </a:r>
            </a:p>
          </p:txBody>
        </p:sp>
      </p:grpSp>
      <p:grpSp>
        <p:nvGrpSpPr>
          <p:cNvPr id="71" name="Group 70">
            <a:extLst>
              <a:ext uri="{FF2B5EF4-FFF2-40B4-BE49-F238E27FC236}">
                <a16:creationId xmlns:a16="http://schemas.microsoft.com/office/drawing/2014/main" id="{178588A2-6FA9-4637-8AE7-BFC8A9C2CAB5}"/>
              </a:ext>
            </a:extLst>
          </p:cNvPr>
          <p:cNvGrpSpPr/>
          <p:nvPr/>
        </p:nvGrpSpPr>
        <p:grpSpPr>
          <a:xfrm>
            <a:off x="9044385" y="999494"/>
            <a:ext cx="2885146" cy="4825928"/>
            <a:chOff x="9044385" y="999494"/>
            <a:chExt cx="2885146" cy="4825928"/>
          </a:xfrm>
        </p:grpSpPr>
        <p:sp>
          <p:nvSpPr>
            <p:cNvPr id="13" name="Freeform: Shape 12">
              <a:extLst>
                <a:ext uri="{FF2B5EF4-FFF2-40B4-BE49-F238E27FC236}">
                  <a16:creationId xmlns:a16="http://schemas.microsoft.com/office/drawing/2014/main" id="{2E10A9FB-6F9B-40EF-B3E2-A36FD835382A}"/>
                </a:ext>
              </a:extLst>
            </p:cNvPr>
            <p:cNvSpPr/>
            <p:nvPr/>
          </p:nvSpPr>
          <p:spPr>
            <a:xfrm>
              <a:off x="9044385" y="999494"/>
              <a:ext cx="2885146" cy="4825928"/>
            </a:xfrm>
            <a:custGeom>
              <a:avLst/>
              <a:gdLst>
                <a:gd name="connsiteX0" fmla="*/ 0 w 3435027"/>
                <a:gd name="connsiteY0" fmla="*/ 343503 h 4825928"/>
                <a:gd name="connsiteX1" fmla="*/ 343503 w 3435027"/>
                <a:gd name="connsiteY1" fmla="*/ 0 h 4825928"/>
                <a:gd name="connsiteX2" fmla="*/ 3091524 w 3435027"/>
                <a:gd name="connsiteY2" fmla="*/ 0 h 4825928"/>
                <a:gd name="connsiteX3" fmla="*/ 3435027 w 3435027"/>
                <a:gd name="connsiteY3" fmla="*/ 343503 h 4825928"/>
                <a:gd name="connsiteX4" fmla="*/ 3435027 w 3435027"/>
                <a:gd name="connsiteY4" fmla="*/ 4482425 h 4825928"/>
                <a:gd name="connsiteX5" fmla="*/ 3091524 w 3435027"/>
                <a:gd name="connsiteY5" fmla="*/ 4825928 h 4825928"/>
                <a:gd name="connsiteX6" fmla="*/ 343503 w 3435027"/>
                <a:gd name="connsiteY6" fmla="*/ 4825928 h 4825928"/>
                <a:gd name="connsiteX7" fmla="*/ 0 w 3435027"/>
                <a:gd name="connsiteY7" fmla="*/ 4482425 h 4825928"/>
                <a:gd name="connsiteX8" fmla="*/ 0 w 3435027"/>
                <a:gd name="connsiteY8" fmla="*/ 343503 h 482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5027" h="4825928">
                  <a:moveTo>
                    <a:pt x="0" y="343503"/>
                  </a:moveTo>
                  <a:cubicBezTo>
                    <a:pt x="0" y="153792"/>
                    <a:pt x="153792" y="0"/>
                    <a:pt x="343503" y="0"/>
                  </a:cubicBezTo>
                  <a:lnTo>
                    <a:pt x="3091524" y="0"/>
                  </a:lnTo>
                  <a:cubicBezTo>
                    <a:pt x="3281235" y="0"/>
                    <a:pt x="3435027" y="153792"/>
                    <a:pt x="3435027" y="343503"/>
                  </a:cubicBezTo>
                  <a:lnTo>
                    <a:pt x="3435027" y="4482425"/>
                  </a:lnTo>
                  <a:cubicBezTo>
                    <a:pt x="3435027" y="4672136"/>
                    <a:pt x="3281235" y="4825928"/>
                    <a:pt x="3091524" y="4825928"/>
                  </a:cubicBezTo>
                  <a:lnTo>
                    <a:pt x="343503" y="4825928"/>
                  </a:lnTo>
                  <a:cubicBezTo>
                    <a:pt x="153792" y="4825928"/>
                    <a:pt x="0" y="4672136"/>
                    <a:pt x="0" y="4482425"/>
                  </a:cubicBezTo>
                  <a:lnTo>
                    <a:pt x="0" y="34350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10852724"/>
                <a:satOff val="-24319"/>
                <a:lumOff val="-8628"/>
                <a:alphaOff val="0"/>
              </a:schemeClr>
            </a:fillRef>
            <a:effectRef idx="2">
              <a:schemeClr val="accent2">
                <a:hueOff val="-10852724"/>
                <a:satOff val="-24319"/>
                <a:lumOff val="-8628"/>
                <a:alphaOff val="0"/>
              </a:schemeClr>
            </a:effectRef>
            <a:fontRef idx="minor">
              <a:schemeClr val="lt1"/>
            </a:fontRef>
          </p:style>
          <p:txBody>
            <a:bodyPr spcFirstLastPara="0" vert="horz" wrap="square" lIns="462280" tIns="2392651" rIns="462280" bIns="1427466" numCol="1" spcCol="1270" anchor="ctr" anchorCtr="0">
              <a:noAutofit/>
            </a:bodyPr>
            <a:lstStyle/>
            <a:p>
              <a:pPr marL="0" lvl="0" indent="0" algn="ctr" defTabSz="2889250">
                <a:lnSpc>
                  <a:spcPct val="90000"/>
                </a:lnSpc>
                <a:spcBef>
                  <a:spcPct val="0"/>
                </a:spcBef>
                <a:spcAft>
                  <a:spcPct val="35000"/>
                </a:spcAft>
                <a:buNone/>
              </a:pPr>
              <a:endParaRPr lang="en-PH" sz="2400" kern="1200" dirty="0">
                <a:solidFill>
                  <a:schemeClr val="bg1"/>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93DFB40C-35F7-4ED4-837F-659DCCD3DE0D}"/>
                </a:ext>
              </a:extLst>
            </p:cNvPr>
            <p:cNvSpPr txBox="1"/>
            <p:nvPr/>
          </p:nvSpPr>
          <p:spPr>
            <a:xfrm>
              <a:off x="9165219" y="2984863"/>
              <a:ext cx="2588552" cy="2419124"/>
            </a:xfrm>
            <a:prstGeom prst="rect">
              <a:avLst/>
            </a:prstGeom>
            <a:noFill/>
          </p:spPr>
          <p:txBody>
            <a:bodyPr wrap="square">
              <a:spAutoFit/>
            </a:bodyPr>
            <a:lstStyle/>
            <a:p>
              <a:pPr algn="ctr">
                <a:lnSpc>
                  <a:spcPct val="90000"/>
                </a:lnSpc>
              </a:pPr>
              <a:r>
                <a:rPr lang="en-PH" sz="2400" b="1" u="sng" dirty="0">
                  <a:solidFill>
                    <a:schemeClr val="bg1"/>
                  </a:solidFill>
                  <a:latin typeface="Calibri" panose="020F0502020204030204" pitchFamily="34" charset="0"/>
                  <a:cs typeface="Calibri" panose="020F0502020204030204" pitchFamily="34" charset="0"/>
                </a:rPr>
                <a:t>3.</a:t>
              </a:r>
              <a:r>
                <a:rPr lang="en-PH" sz="2400" u="sng" dirty="0">
                  <a:solidFill>
                    <a:schemeClr val="bg1"/>
                  </a:solidFill>
                  <a:latin typeface="Calibri" panose="020F0502020204030204" pitchFamily="34" charset="0"/>
                  <a:cs typeface="Calibri" panose="020F0502020204030204" pitchFamily="34" charset="0"/>
                </a:rPr>
                <a:t> Offer, for discussion,                       a possible       </a:t>
              </a:r>
              <a:r>
                <a:rPr lang="en-PH" sz="2400" b="1" u="sng" dirty="0">
                  <a:solidFill>
                    <a:schemeClr val="bg1"/>
                  </a:solidFill>
                  <a:latin typeface="Calibri" panose="020F0502020204030204" pitchFamily="34" charset="0"/>
                  <a:cs typeface="Calibri" panose="020F0502020204030204" pitchFamily="34" charset="0"/>
                </a:rPr>
                <a:t>pathway</a:t>
              </a:r>
              <a:r>
                <a:rPr lang="en-PH" sz="2400" u="sng" dirty="0">
                  <a:solidFill>
                    <a:schemeClr val="bg1"/>
                  </a:solidFill>
                  <a:latin typeface="Calibri" panose="020F0502020204030204" pitchFamily="34" charset="0"/>
                  <a:cs typeface="Calibri" panose="020F0502020204030204" pitchFamily="34" charset="0"/>
                </a:rPr>
                <a:t> </a:t>
              </a:r>
              <a:r>
                <a:rPr lang="en-PH" sz="2400" dirty="0">
                  <a:solidFill>
                    <a:schemeClr val="bg1"/>
                  </a:solidFill>
                  <a:latin typeface="Calibri" panose="020F0502020204030204" pitchFamily="34" charset="0"/>
                  <a:cs typeface="Calibri" panose="020F0502020204030204" pitchFamily="34" charset="0"/>
                </a:rPr>
                <a:t>for mainstreaming R2R approach                  in PICs.</a:t>
              </a:r>
            </a:p>
          </p:txBody>
        </p:sp>
      </p:grpSp>
      <p:grpSp>
        <p:nvGrpSpPr>
          <p:cNvPr id="72" name="Group 71">
            <a:extLst>
              <a:ext uri="{FF2B5EF4-FFF2-40B4-BE49-F238E27FC236}">
                <a16:creationId xmlns:a16="http://schemas.microsoft.com/office/drawing/2014/main" id="{67E4F616-237E-417B-9E00-15D37E803CE6}"/>
              </a:ext>
            </a:extLst>
          </p:cNvPr>
          <p:cNvGrpSpPr/>
          <p:nvPr/>
        </p:nvGrpSpPr>
        <p:grpSpPr>
          <a:xfrm>
            <a:off x="3343765" y="999494"/>
            <a:ext cx="5568748" cy="4825928"/>
            <a:chOff x="3343765" y="999494"/>
            <a:chExt cx="5568748" cy="4825928"/>
          </a:xfrm>
        </p:grpSpPr>
        <p:sp>
          <p:nvSpPr>
            <p:cNvPr id="11" name="Freeform: Shape 10">
              <a:extLst>
                <a:ext uri="{FF2B5EF4-FFF2-40B4-BE49-F238E27FC236}">
                  <a16:creationId xmlns:a16="http://schemas.microsoft.com/office/drawing/2014/main" id="{A9A8D67C-830B-47FD-B00C-87F33BB0892B}"/>
                </a:ext>
              </a:extLst>
            </p:cNvPr>
            <p:cNvSpPr/>
            <p:nvPr/>
          </p:nvSpPr>
          <p:spPr>
            <a:xfrm>
              <a:off x="3343765" y="999494"/>
              <a:ext cx="5568748" cy="4825928"/>
            </a:xfrm>
            <a:custGeom>
              <a:avLst/>
              <a:gdLst>
                <a:gd name="connsiteX0" fmla="*/ 0 w 3435027"/>
                <a:gd name="connsiteY0" fmla="*/ 343503 h 4825928"/>
                <a:gd name="connsiteX1" fmla="*/ 343503 w 3435027"/>
                <a:gd name="connsiteY1" fmla="*/ 0 h 4825928"/>
                <a:gd name="connsiteX2" fmla="*/ 3091524 w 3435027"/>
                <a:gd name="connsiteY2" fmla="*/ 0 h 4825928"/>
                <a:gd name="connsiteX3" fmla="*/ 3435027 w 3435027"/>
                <a:gd name="connsiteY3" fmla="*/ 343503 h 4825928"/>
                <a:gd name="connsiteX4" fmla="*/ 3435027 w 3435027"/>
                <a:gd name="connsiteY4" fmla="*/ 4482425 h 4825928"/>
                <a:gd name="connsiteX5" fmla="*/ 3091524 w 3435027"/>
                <a:gd name="connsiteY5" fmla="*/ 4825928 h 4825928"/>
                <a:gd name="connsiteX6" fmla="*/ 343503 w 3435027"/>
                <a:gd name="connsiteY6" fmla="*/ 4825928 h 4825928"/>
                <a:gd name="connsiteX7" fmla="*/ 0 w 3435027"/>
                <a:gd name="connsiteY7" fmla="*/ 4482425 h 4825928"/>
                <a:gd name="connsiteX8" fmla="*/ 0 w 3435027"/>
                <a:gd name="connsiteY8" fmla="*/ 343503 h 482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5027" h="4825928">
                  <a:moveTo>
                    <a:pt x="0" y="343503"/>
                  </a:moveTo>
                  <a:cubicBezTo>
                    <a:pt x="0" y="153792"/>
                    <a:pt x="153792" y="0"/>
                    <a:pt x="343503" y="0"/>
                  </a:cubicBezTo>
                  <a:lnTo>
                    <a:pt x="3091524" y="0"/>
                  </a:lnTo>
                  <a:cubicBezTo>
                    <a:pt x="3281235" y="0"/>
                    <a:pt x="3435027" y="153792"/>
                    <a:pt x="3435027" y="343503"/>
                  </a:cubicBezTo>
                  <a:lnTo>
                    <a:pt x="3435027" y="4482425"/>
                  </a:lnTo>
                  <a:cubicBezTo>
                    <a:pt x="3435027" y="4672136"/>
                    <a:pt x="3281235" y="4825928"/>
                    <a:pt x="3091524" y="4825928"/>
                  </a:cubicBezTo>
                  <a:lnTo>
                    <a:pt x="343503" y="4825928"/>
                  </a:lnTo>
                  <a:cubicBezTo>
                    <a:pt x="153792" y="4825928"/>
                    <a:pt x="0" y="4672136"/>
                    <a:pt x="0" y="4482425"/>
                  </a:cubicBezTo>
                  <a:lnTo>
                    <a:pt x="0" y="34350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5426362"/>
                <a:satOff val="-12160"/>
                <a:lumOff val="-4314"/>
                <a:alphaOff val="0"/>
              </a:schemeClr>
            </a:fillRef>
            <a:effectRef idx="2">
              <a:schemeClr val="accent2">
                <a:hueOff val="-5426362"/>
                <a:satOff val="-12160"/>
                <a:lumOff val="-4314"/>
                <a:alphaOff val="0"/>
              </a:schemeClr>
            </a:effectRef>
            <a:fontRef idx="minor">
              <a:schemeClr val="lt1"/>
            </a:fontRef>
          </p:style>
          <p:txBody>
            <a:bodyPr spcFirstLastPara="0" vert="horz" wrap="square" lIns="462280" tIns="2392651" rIns="462280" bIns="1427466" numCol="1" spcCol="1270" anchor="ctr" anchorCtr="0">
              <a:noAutofit/>
            </a:bodyPr>
            <a:lstStyle/>
            <a:p>
              <a:pPr marL="0" lvl="0" indent="0" algn="ctr" defTabSz="2889250">
                <a:lnSpc>
                  <a:spcPct val="90000"/>
                </a:lnSpc>
                <a:spcBef>
                  <a:spcPct val="0"/>
                </a:spcBef>
                <a:spcAft>
                  <a:spcPct val="35000"/>
                </a:spcAft>
                <a:buNone/>
              </a:pPr>
              <a:endParaRPr lang="en-PH" sz="2400" kern="1200" dirty="0">
                <a:solidFill>
                  <a:schemeClr val="bg1"/>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EB5094AC-A31A-4D34-9FDB-9812BA1146FC}"/>
                </a:ext>
              </a:extLst>
            </p:cNvPr>
            <p:cNvSpPr txBox="1"/>
            <p:nvPr/>
          </p:nvSpPr>
          <p:spPr>
            <a:xfrm>
              <a:off x="3444209" y="2909528"/>
              <a:ext cx="5359646" cy="1089529"/>
            </a:xfrm>
            <a:prstGeom prst="rect">
              <a:avLst/>
            </a:prstGeom>
            <a:noFill/>
          </p:spPr>
          <p:txBody>
            <a:bodyPr wrap="square">
              <a:spAutoFit/>
            </a:bodyPr>
            <a:lstStyle/>
            <a:p>
              <a:pPr algn="ctr">
                <a:lnSpc>
                  <a:spcPct val="90000"/>
                </a:lnSpc>
              </a:pPr>
              <a:r>
                <a:rPr lang="en-PH" sz="2400" b="1" u="sng" dirty="0">
                  <a:solidFill>
                    <a:schemeClr val="bg1"/>
                  </a:solidFill>
                  <a:latin typeface="Calibri" panose="020F0502020204030204" pitchFamily="34" charset="0"/>
                  <a:cs typeface="Calibri" panose="020F0502020204030204" pitchFamily="34" charset="0"/>
                </a:rPr>
                <a:t>2.  </a:t>
              </a:r>
              <a:r>
                <a:rPr lang="en-PH" sz="2400" u="sng" dirty="0">
                  <a:solidFill>
                    <a:schemeClr val="bg1"/>
                  </a:solidFill>
                  <a:latin typeface="Calibri" panose="020F0502020204030204" pitchFamily="34" charset="0"/>
                  <a:cs typeface="Calibri" panose="020F0502020204030204" pitchFamily="34" charset="0"/>
                </a:rPr>
                <a:t>Analyze</a:t>
              </a:r>
              <a:r>
                <a:rPr lang="en-PH" sz="2400" dirty="0">
                  <a:solidFill>
                    <a:schemeClr val="bg1"/>
                  </a:solidFill>
                  <a:latin typeface="Calibri" panose="020F0502020204030204" pitchFamily="34" charset="0"/>
                  <a:cs typeface="Calibri" panose="020F0502020204030204" pitchFamily="34" charset="0"/>
                </a:rPr>
                <a:t> documents related to ”Testing of R2R Mainstreaming,” and conduct Focus Group Discussions  with focus on: </a:t>
              </a:r>
            </a:p>
          </p:txBody>
        </p:sp>
      </p:grpSp>
      <p:grpSp>
        <p:nvGrpSpPr>
          <p:cNvPr id="67" name="Group 66">
            <a:extLst>
              <a:ext uri="{FF2B5EF4-FFF2-40B4-BE49-F238E27FC236}">
                <a16:creationId xmlns:a16="http://schemas.microsoft.com/office/drawing/2014/main" id="{33970CAB-82F1-4182-8080-4307E1185F97}"/>
              </a:ext>
            </a:extLst>
          </p:cNvPr>
          <p:cNvGrpSpPr/>
          <p:nvPr/>
        </p:nvGrpSpPr>
        <p:grpSpPr>
          <a:xfrm>
            <a:off x="957679" y="1289049"/>
            <a:ext cx="1607034" cy="1607034"/>
            <a:chOff x="957679" y="1289049"/>
            <a:chExt cx="1607034" cy="1607034"/>
          </a:xfrm>
        </p:grpSpPr>
        <p:sp>
          <p:nvSpPr>
            <p:cNvPr id="10" name="Oval 9">
              <a:extLst>
                <a:ext uri="{FF2B5EF4-FFF2-40B4-BE49-F238E27FC236}">
                  <a16:creationId xmlns:a16="http://schemas.microsoft.com/office/drawing/2014/main" id="{019E3183-53F1-40DD-92D8-A27889BD5B99}"/>
                </a:ext>
              </a:extLst>
            </p:cNvPr>
            <p:cNvSpPr/>
            <p:nvPr/>
          </p:nvSpPr>
          <p:spPr>
            <a:xfrm>
              <a:off x="957679" y="1289049"/>
              <a:ext cx="1607034" cy="1607034"/>
            </a:xfrm>
            <a:prstGeom prst="ellipse">
              <a:avLst/>
            </a:prstGeom>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hemeClr val="accent2">
                <a:tint val="50000"/>
                <a:hueOff val="0"/>
                <a:satOff val="0"/>
                <a:lumOff val="0"/>
                <a:alphaOff val="0"/>
              </a:schemeClr>
            </a:fillRef>
            <a:effectRef idx="2">
              <a:schemeClr val="accent2">
                <a:tint val="50000"/>
                <a:hueOff val="0"/>
                <a:satOff val="0"/>
                <a:lumOff val="0"/>
                <a:alphaOff val="0"/>
              </a:schemeClr>
            </a:effectRef>
            <a:fontRef idx="minor">
              <a:schemeClr val="lt1">
                <a:hueOff val="0"/>
                <a:satOff val="0"/>
                <a:lumOff val="0"/>
                <a:alphaOff val="0"/>
              </a:schemeClr>
            </a:fontRef>
          </p:style>
        </p:sp>
        <p:pic>
          <p:nvPicPr>
            <p:cNvPr id="37" name="Picture 36">
              <a:extLst>
                <a:ext uri="{FF2B5EF4-FFF2-40B4-BE49-F238E27FC236}">
                  <a16:creationId xmlns:a16="http://schemas.microsoft.com/office/drawing/2014/main" id="{EB96CF88-0D7A-4D91-A81F-DB2EF8638DB4}"/>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b="17739"/>
            <a:stretch/>
          </p:blipFill>
          <p:spPr>
            <a:xfrm>
              <a:off x="1050980" y="1449354"/>
              <a:ext cx="1401134" cy="1152585"/>
            </a:xfrm>
            <a:prstGeom prst="rect">
              <a:avLst/>
            </a:prstGeom>
          </p:spPr>
        </p:pic>
      </p:grpSp>
      <p:grpSp>
        <p:nvGrpSpPr>
          <p:cNvPr id="69" name="Group 68">
            <a:extLst>
              <a:ext uri="{FF2B5EF4-FFF2-40B4-BE49-F238E27FC236}">
                <a16:creationId xmlns:a16="http://schemas.microsoft.com/office/drawing/2014/main" id="{288D5B2B-5328-43CE-9522-DC4A306624E9}"/>
              </a:ext>
            </a:extLst>
          </p:cNvPr>
          <p:cNvGrpSpPr/>
          <p:nvPr/>
        </p:nvGrpSpPr>
        <p:grpSpPr>
          <a:xfrm>
            <a:off x="9600572" y="1289049"/>
            <a:ext cx="1607034" cy="1607034"/>
            <a:chOff x="9600572" y="1289049"/>
            <a:chExt cx="1607034" cy="1607034"/>
          </a:xfrm>
        </p:grpSpPr>
        <p:sp>
          <p:nvSpPr>
            <p:cNvPr id="14" name="Oval 13">
              <a:extLst>
                <a:ext uri="{FF2B5EF4-FFF2-40B4-BE49-F238E27FC236}">
                  <a16:creationId xmlns:a16="http://schemas.microsoft.com/office/drawing/2014/main" id="{99FC3236-7DFE-43A2-A4DE-C1FBCBF4B8C7}"/>
                </a:ext>
              </a:extLst>
            </p:cNvPr>
            <p:cNvSpPr/>
            <p:nvPr/>
          </p:nvSpPr>
          <p:spPr>
            <a:xfrm>
              <a:off x="9600572" y="1289049"/>
              <a:ext cx="1607034" cy="1607034"/>
            </a:xfrm>
            <a:prstGeom prst="ellipse">
              <a:avLst/>
            </a:prstGeom>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hemeClr val="accent2">
                <a:tint val="50000"/>
                <a:hueOff val="-11807805"/>
                <a:satOff val="-21260"/>
                <a:lumOff val="-3322"/>
                <a:alphaOff val="0"/>
              </a:schemeClr>
            </a:fillRef>
            <a:effectRef idx="2">
              <a:schemeClr val="accent2">
                <a:tint val="50000"/>
                <a:hueOff val="-11807805"/>
                <a:satOff val="-21260"/>
                <a:lumOff val="-3322"/>
                <a:alphaOff val="0"/>
              </a:schemeClr>
            </a:effectRef>
            <a:fontRef idx="minor">
              <a:schemeClr val="lt1">
                <a:hueOff val="0"/>
                <a:satOff val="0"/>
                <a:lumOff val="0"/>
                <a:alphaOff val="0"/>
              </a:schemeClr>
            </a:fontRef>
          </p:style>
        </p:sp>
        <p:pic>
          <p:nvPicPr>
            <p:cNvPr id="35" name="Picture 34">
              <a:extLst>
                <a:ext uri="{FF2B5EF4-FFF2-40B4-BE49-F238E27FC236}">
                  <a16:creationId xmlns:a16="http://schemas.microsoft.com/office/drawing/2014/main" id="{03D2A858-B6BA-4FD7-9A82-728E97DB0DF2}"/>
                </a:ext>
              </a:extLst>
            </p:cNvPr>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b="11908"/>
            <a:stretch/>
          </p:blipFill>
          <p:spPr>
            <a:xfrm flipH="1">
              <a:off x="9844288" y="1408833"/>
              <a:ext cx="1322296" cy="1164832"/>
            </a:xfrm>
            <a:prstGeom prst="rect">
              <a:avLst/>
            </a:prstGeom>
          </p:spPr>
        </p:pic>
        <p:pic>
          <p:nvPicPr>
            <p:cNvPr id="39" name="Picture 38">
              <a:extLst>
                <a:ext uri="{FF2B5EF4-FFF2-40B4-BE49-F238E27FC236}">
                  <a16:creationId xmlns:a16="http://schemas.microsoft.com/office/drawing/2014/main" id="{C4A7B0BE-289E-4AAB-B53C-8306C167CABE}"/>
                </a:ext>
              </a:extLst>
            </p:cNvPr>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r="2108" b="23085"/>
            <a:stretch/>
          </p:blipFill>
          <p:spPr>
            <a:xfrm flipH="1">
              <a:off x="10194991" y="1943128"/>
              <a:ext cx="1012615" cy="795620"/>
            </a:xfrm>
            <a:prstGeom prst="rect">
              <a:avLst/>
            </a:prstGeom>
          </p:spPr>
        </p:pic>
      </p:grpSp>
      <p:sp>
        <p:nvSpPr>
          <p:cNvPr id="41" name="TextBox 40">
            <a:extLst>
              <a:ext uri="{FF2B5EF4-FFF2-40B4-BE49-F238E27FC236}">
                <a16:creationId xmlns:a16="http://schemas.microsoft.com/office/drawing/2014/main" id="{DB120114-2024-464F-9FE5-303A977DACEC}"/>
              </a:ext>
            </a:extLst>
          </p:cNvPr>
          <p:cNvSpPr txBox="1"/>
          <p:nvPr/>
        </p:nvSpPr>
        <p:spPr>
          <a:xfrm>
            <a:off x="4480091" y="4040512"/>
            <a:ext cx="4274233" cy="1650324"/>
          </a:xfrm>
          <a:prstGeom prst="rect">
            <a:avLst/>
          </a:prstGeom>
          <a:noFill/>
        </p:spPr>
        <p:txBody>
          <a:bodyPr wrap="square">
            <a:spAutoFit/>
          </a:bodyPr>
          <a:lstStyle/>
          <a:p>
            <a:pPr marL="182563" indent="-182563">
              <a:lnSpc>
                <a:spcPct val="80000"/>
              </a:lnSpc>
              <a:buFont typeface="Arial" panose="020B0604020202020204" pitchFamily="34" charset="0"/>
              <a:buChar char="•"/>
            </a:pPr>
            <a:r>
              <a:rPr lang="en-PH" sz="2200" dirty="0">
                <a:solidFill>
                  <a:schemeClr val="bg1"/>
                </a:solidFill>
                <a:latin typeface="Calibri" panose="020F0502020204030204" pitchFamily="34" charset="0"/>
                <a:cs typeface="Calibri" panose="020F0502020204030204" pitchFamily="34" charset="0"/>
              </a:rPr>
              <a:t>The ‘</a:t>
            </a:r>
            <a:r>
              <a:rPr lang="en-PH" sz="2200" b="1" dirty="0">
                <a:solidFill>
                  <a:schemeClr val="bg1"/>
                </a:solidFill>
                <a:latin typeface="Calibri" panose="020F0502020204030204" pitchFamily="34" charset="0"/>
                <a:cs typeface="Calibri" panose="020F0502020204030204" pitchFamily="34" charset="0"/>
              </a:rPr>
              <a:t>Givens’</a:t>
            </a:r>
            <a:r>
              <a:rPr lang="en-PH" sz="2200" dirty="0">
                <a:solidFill>
                  <a:schemeClr val="bg1"/>
                </a:solidFill>
                <a:latin typeface="Calibri" panose="020F0502020204030204" pitchFamily="34" charset="0"/>
                <a:cs typeface="Calibri" panose="020F0502020204030204" pitchFamily="34" charset="0"/>
              </a:rPr>
              <a:t> in PICs: geo-physical  assets and climatic features;</a:t>
            </a:r>
          </a:p>
          <a:p>
            <a:pPr marL="182563" indent="-182563">
              <a:lnSpc>
                <a:spcPct val="80000"/>
              </a:lnSpc>
              <a:buFont typeface="Arial" panose="020B0604020202020204" pitchFamily="34" charset="0"/>
              <a:buChar char="•"/>
            </a:pPr>
            <a:endParaRPr lang="en-PH" sz="1100" dirty="0">
              <a:solidFill>
                <a:schemeClr val="bg1"/>
              </a:solidFill>
              <a:latin typeface="Calibri" panose="020F0502020204030204" pitchFamily="34" charset="0"/>
              <a:cs typeface="Calibri" panose="020F0502020204030204" pitchFamily="34" charset="0"/>
            </a:endParaRPr>
          </a:p>
          <a:p>
            <a:pPr marL="182563" indent="-182563">
              <a:lnSpc>
                <a:spcPct val="80000"/>
              </a:lnSpc>
              <a:buFont typeface="Arial" panose="020B0604020202020204" pitchFamily="34" charset="0"/>
              <a:buChar char="•"/>
            </a:pPr>
            <a:r>
              <a:rPr lang="en-PH" sz="2200" dirty="0">
                <a:solidFill>
                  <a:schemeClr val="bg1"/>
                </a:solidFill>
                <a:latin typeface="Calibri" panose="020F0502020204030204" pitchFamily="34" charset="0"/>
                <a:cs typeface="Calibri" panose="020F0502020204030204" pitchFamily="34" charset="0"/>
              </a:rPr>
              <a:t>Emerging Key Lessons Learned from testing R2R Mainstreaming,</a:t>
            </a:r>
          </a:p>
          <a:p>
            <a:pPr marL="342900" indent="-342900">
              <a:lnSpc>
                <a:spcPct val="80000"/>
              </a:lnSpc>
              <a:buFont typeface="Arial" panose="020B0604020202020204" pitchFamily="34" charset="0"/>
              <a:buChar char="•"/>
            </a:pPr>
            <a:endParaRPr lang="en-PH" sz="2200" dirty="0">
              <a:solidFill>
                <a:schemeClr val="bg1"/>
              </a:solidFill>
              <a:latin typeface="Calibri" panose="020F0502020204030204" pitchFamily="34" charset="0"/>
              <a:cs typeface="Calibri" panose="020F0502020204030204" pitchFamily="34" charset="0"/>
            </a:endParaRPr>
          </a:p>
        </p:txBody>
      </p:sp>
      <p:grpSp>
        <p:nvGrpSpPr>
          <p:cNvPr id="55" name="Group 54">
            <a:extLst>
              <a:ext uri="{FF2B5EF4-FFF2-40B4-BE49-F238E27FC236}">
                <a16:creationId xmlns:a16="http://schemas.microsoft.com/office/drawing/2014/main" id="{03CC9C5B-A484-4D42-A83B-57244EABAE5B}"/>
              </a:ext>
            </a:extLst>
          </p:cNvPr>
          <p:cNvGrpSpPr/>
          <p:nvPr/>
        </p:nvGrpSpPr>
        <p:grpSpPr>
          <a:xfrm>
            <a:off x="3801484" y="4034478"/>
            <a:ext cx="740587" cy="645638"/>
            <a:chOff x="3898141" y="3907961"/>
            <a:chExt cx="889384" cy="775358"/>
          </a:xfrm>
        </p:grpSpPr>
        <p:sp>
          <p:nvSpPr>
            <p:cNvPr id="53" name="Rectangle 52">
              <a:extLst>
                <a:ext uri="{FF2B5EF4-FFF2-40B4-BE49-F238E27FC236}">
                  <a16:creationId xmlns:a16="http://schemas.microsoft.com/office/drawing/2014/main" id="{7FE3B0CD-0360-4D82-A078-E6A2F30241E6}"/>
                </a:ext>
              </a:extLst>
            </p:cNvPr>
            <p:cNvSpPr/>
            <p:nvPr/>
          </p:nvSpPr>
          <p:spPr>
            <a:xfrm>
              <a:off x="4038480" y="3999057"/>
              <a:ext cx="647180" cy="605659"/>
            </a:xfrm>
            <a:prstGeom prst="rect">
              <a:avLst/>
            </a:prstGeom>
            <a:solidFill>
              <a:srgbClr val="438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pic>
          <p:nvPicPr>
            <p:cNvPr id="47" name="Picture 46">
              <a:extLst>
                <a:ext uri="{FF2B5EF4-FFF2-40B4-BE49-F238E27FC236}">
                  <a16:creationId xmlns:a16="http://schemas.microsoft.com/office/drawing/2014/main" id="{D3799C3B-7989-4FA2-B73A-52F9D8B75DF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rcRect b="12821"/>
            <a:stretch/>
          </p:blipFill>
          <p:spPr>
            <a:xfrm>
              <a:off x="3898141" y="3907961"/>
              <a:ext cx="889384" cy="775358"/>
            </a:xfrm>
            <a:prstGeom prst="rect">
              <a:avLst/>
            </a:prstGeom>
          </p:spPr>
        </p:pic>
      </p:grpSp>
      <p:sp>
        <p:nvSpPr>
          <p:cNvPr id="57" name="TextBox 56">
            <a:extLst>
              <a:ext uri="{FF2B5EF4-FFF2-40B4-BE49-F238E27FC236}">
                <a16:creationId xmlns:a16="http://schemas.microsoft.com/office/drawing/2014/main" id="{58594D74-930B-4CB1-BEA7-239085A874BF}"/>
              </a:ext>
            </a:extLst>
          </p:cNvPr>
          <p:cNvSpPr txBox="1"/>
          <p:nvPr/>
        </p:nvSpPr>
        <p:spPr>
          <a:xfrm>
            <a:off x="415145" y="6221769"/>
            <a:ext cx="1136171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Image Credits: Binoculars by creative stall, </a:t>
            </a:r>
            <a:r>
              <a:rPr kumimoji="0" lang="en-PH" sz="900" b="0" i="0" u="none" strike="noStrike" kern="120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lens by k, </a:t>
            </a:r>
            <a:r>
              <a:rPr kumimoji="0" lang="en-US" sz="900" b="0" i="0" u="none" strike="noStrike" kern="120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map by ecem afacan, draw by chabib ali machbubi, landscape, by </a:t>
            </a:r>
            <a:r>
              <a:rPr kumimoji="0" lang="en-US" sz="900" b="0" i="0" u="sng" strike="noStrike" kern="120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vectors point</a:t>
            </a:r>
            <a:r>
              <a:rPr kumimoji="0" lang="en-US" sz="900" b="0" i="0" u="none" strike="noStrike" kern="120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 </a:t>
            </a:r>
            <a:r>
              <a:rPr kumimoji="0" lang="en-PH" sz="900" b="0" i="0" u="none" strike="noStrike" kern="120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bulb by gregor cresnar, from the Noun Project. </a:t>
            </a:r>
          </a:p>
        </p:txBody>
      </p:sp>
      <p:grpSp>
        <p:nvGrpSpPr>
          <p:cNvPr id="68" name="Group 67">
            <a:extLst>
              <a:ext uri="{FF2B5EF4-FFF2-40B4-BE49-F238E27FC236}">
                <a16:creationId xmlns:a16="http://schemas.microsoft.com/office/drawing/2014/main" id="{3180D316-599A-4906-8E7F-F20059E8A896}"/>
              </a:ext>
            </a:extLst>
          </p:cNvPr>
          <p:cNvGrpSpPr/>
          <p:nvPr/>
        </p:nvGrpSpPr>
        <p:grpSpPr>
          <a:xfrm>
            <a:off x="5399701" y="1289049"/>
            <a:ext cx="1607034" cy="1607034"/>
            <a:chOff x="5399701" y="1289049"/>
            <a:chExt cx="1607034" cy="1607034"/>
          </a:xfrm>
        </p:grpSpPr>
        <p:sp>
          <p:nvSpPr>
            <p:cNvPr id="12" name="Oval 11">
              <a:extLst>
                <a:ext uri="{FF2B5EF4-FFF2-40B4-BE49-F238E27FC236}">
                  <a16:creationId xmlns:a16="http://schemas.microsoft.com/office/drawing/2014/main" id="{1CBC4382-D714-41D3-9DE8-F5FAA92C533E}"/>
                </a:ext>
              </a:extLst>
            </p:cNvPr>
            <p:cNvSpPr/>
            <p:nvPr/>
          </p:nvSpPr>
          <p:spPr>
            <a:xfrm>
              <a:off x="5399701" y="1289049"/>
              <a:ext cx="1607034" cy="1607034"/>
            </a:xfrm>
            <a:prstGeom prst="ellipse">
              <a:avLst/>
            </a:prstGeom>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hemeClr val="accent2">
                <a:tint val="50000"/>
                <a:hueOff val="-5903903"/>
                <a:satOff val="-10630"/>
                <a:lumOff val="-1661"/>
                <a:alphaOff val="0"/>
              </a:schemeClr>
            </a:fillRef>
            <a:effectRef idx="2">
              <a:schemeClr val="accent2">
                <a:tint val="50000"/>
                <a:hueOff val="-5903903"/>
                <a:satOff val="-10630"/>
                <a:lumOff val="-1661"/>
                <a:alphaOff val="0"/>
              </a:schemeClr>
            </a:effectRef>
            <a:fontRef idx="minor">
              <a:schemeClr val="lt1">
                <a:hueOff val="0"/>
                <a:satOff val="0"/>
                <a:lumOff val="0"/>
                <a:alphaOff val="0"/>
              </a:schemeClr>
            </a:fontRef>
          </p:style>
        </p:sp>
        <p:sp>
          <p:nvSpPr>
            <p:cNvPr id="26" name="Flowchart: Multidocument 25">
              <a:extLst>
                <a:ext uri="{FF2B5EF4-FFF2-40B4-BE49-F238E27FC236}">
                  <a16:creationId xmlns:a16="http://schemas.microsoft.com/office/drawing/2014/main" id="{0F3C91E1-9866-450E-A518-855182EE210C}"/>
                </a:ext>
              </a:extLst>
            </p:cNvPr>
            <p:cNvSpPr/>
            <p:nvPr/>
          </p:nvSpPr>
          <p:spPr>
            <a:xfrm flipH="1">
              <a:off x="5723466" y="1583192"/>
              <a:ext cx="649419" cy="948983"/>
            </a:xfrm>
            <a:prstGeom prst="flowChartMultidocument">
              <a:avLst/>
            </a:prstGeom>
            <a:noFill/>
            <a:ln w="28575">
              <a:solidFill>
                <a:srgbClr val="3267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grpSp>
          <p:nvGrpSpPr>
            <p:cNvPr id="31" name="Group 30">
              <a:extLst>
                <a:ext uri="{FF2B5EF4-FFF2-40B4-BE49-F238E27FC236}">
                  <a16:creationId xmlns:a16="http://schemas.microsoft.com/office/drawing/2014/main" id="{DAA9FBB5-E5D3-4539-BB4F-F33BA8AD2D98}"/>
                </a:ext>
              </a:extLst>
            </p:cNvPr>
            <p:cNvGrpSpPr/>
            <p:nvPr/>
          </p:nvGrpSpPr>
          <p:grpSpPr>
            <a:xfrm>
              <a:off x="6036590" y="1824215"/>
              <a:ext cx="570120" cy="573111"/>
              <a:chOff x="7134578" y="1839100"/>
              <a:chExt cx="570120" cy="573111"/>
            </a:xfrm>
          </p:grpSpPr>
          <p:sp>
            <p:nvSpPr>
              <p:cNvPr id="25" name="Oval 24">
                <a:extLst>
                  <a:ext uri="{FF2B5EF4-FFF2-40B4-BE49-F238E27FC236}">
                    <a16:creationId xmlns:a16="http://schemas.microsoft.com/office/drawing/2014/main" id="{8C7E7D17-DA27-4341-969B-CCE476B12943}"/>
                  </a:ext>
                </a:extLst>
              </p:cNvPr>
              <p:cNvSpPr/>
              <p:nvPr/>
            </p:nvSpPr>
            <p:spPr>
              <a:xfrm>
                <a:off x="7134578" y="1839100"/>
                <a:ext cx="463109" cy="489053"/>
              </a:xfrm>
              <a:prstGeom prst="ellipse">
                <a:avLst/>
              </a:prstGeom>
              <a:solidFill>
                <a:srgbClr val="C1D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9" name="Oval 28">
                <a:extLst>
                  <a:ext uri="{FF2B5EF4-FFF2-40B4-BE49-F238E27FC236}">
                    <a16:creationId xmlns:a16="http://schemas.microsoft.com/office/drawing/2014/main" id="{F004C5B5-07E9-4AC8-BF92-8BC07BFE5A2E}"/>
                  </a:ext>
                </a:extLst>
              </p:cNvPr>
              <p:cNvSpPr/>
              <p:nvPr/>
            </p:nvSpPr>
            <p:spPr>
              <a:xfrm>
                <a:off x="7520455" y="2235447"/>
                <a:ext cx="70419" cy="74792"/>
              </a:xfrm>
              <a:prstGeom prst="ellipse">
                <a:avLst/>
              </a:prstGeom>
              <a:solidFill>
                <a:srgbClr val="C1D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30" name="Oval 29">
                <a:extLst>
                  <a:ext uri="{FF2B5EF4-FFF2-40B4-BE49-F238E27FC236}">
                    <a16:creationId xmlns:a16="http://schemas.microsoft.com/office/drawing/2014/main" id="{5590E193-3B21-4CCA-9E65-058A0FC102B1}"/>
                  </a:ext>
                </a:extLst>
              </p:cNvPr>
              <p:cNvSpPr/>
              <p:nvPr/>
            </p:nvSpPr>
            <p:spPr>
              <a:xfrm>
                <a:off x="7535860" y="2262317"/>
                <a:ext cx="168838" cy="149894"/>
              </a:xfrm>
              <a:prstGeom prst="ellipse">
                <a:avLst/>
              </a:prstGeom>
              <a:solidFill>
                <a:srgbClr val="C1D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grpSp>
        <p:pic>
          <p:nvPicPr>
            <p:cNvPr id="58" name="Picture 57">
              <a:extLst>
                <a:ext uri="{FF2B5EF4-FFF2-40B4-BE49-F238E27FC236}">
                  <a16:creationId xmlns:a16="http://schemas.microsoft.com/office/drawing/2014/main" id="{5A074175-6312-4527-B22B-CCBFF2748E1C}"/>
                </a:ext>
              </a:extLst>
            </p:cNvPr>
            <p:cNvPicPr>
              <a:picLocks noChangeAspect="1"/>
            </p:cNvPicPr>
            <p:nvPr/>
          </p:nvPicPr>
          <p:blipFill rotWithShape="1">
            <a:blip r:embed="rId8" cstate="print">
              <a:duotone>
                <a:srgbClr val="4E8542">
                  <a:shade val="45000"/>
                  <a:satMod val="135000"/>
                </a:srgbClr>
                <a:prstClr val="white"/>
              </a:duotone>
              <a:extLst>
                <a:ext uri="{BEBA8EAE-BF5A-486C-A8C5-ECC9F3942E4B}">
                  <a14:imgProps xmlns:a14="http://schemas.microsoft.com/office/drawing/2010/main">
                    <a14:imgLayer r:embed="rId9">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6901" b="14574"/>
            <a:stretch/>
          </p:blipFill>
          <p:spPr>
            <a:xfrm>
              <a:off x="6030234" y="1816466"/>
              <a:ext cx="867633" cy="796118"/>
            </a:xfrm>
            <a:prstGeom prst="rect">
              <a:avLst/>
            </a:prstGeom>
          </p:spPr>
        </p:pic>
      </p:grpSp>
      <p:grpSp>
        <p:nvGrpSpPr>
          <p:cNvPr id="73" name="Group 72">
            <a:extLst>
              <a:ext uri="{FF2B5EF4-FFF2-40B4-BE49-F238E27FC236}">
                <a16:creationId xmlns:a16="http://schemas.microsoft.com/office/drawing/2014/main" id="{E9797D16-4DBE-4350-912F-AB500C470333}"/>
              </a:ext>
            </a:extLst>
          </p:cNvPr>
          <p:cNvGrpSpPr/>
          <p:nvPr/>
        </p:nvGrpSpPr>
        <p:grpSpPr>
          <a:xfrm>
            <a:off x="3801484" y="4765321"/>
            <a:ext cx="740587" cy="645638"/>
            <a:chOff x="3801484" y="4736446"/>
            <a:chExt cx="740587" cy="645638"/>
          </a:xfrm>
        </p:grpSpPr>
        <p:grpSp>
          <p:nvGrpSpPr>
            <p:cNvPr id="50" name="Group 49">
              <a:extLst>
                <a:ext uri="{FF2B5EF4-FFF2-40B4-BE49-F238E27FC236}">
                  <a16:creationId xmlns:a16="http://schemas.microsoft.com/office/drawing/2014/main" id="{EA59136C-0A0D-4C1F-9349-41958565129E}"/>
                </a:ext>
              </a:extLst>
            </p:cNvPr>
            <p:cNvGrpSpPr/>
            <p:nvPr/>
          </p:nvGrpSpPr>
          <p:grpSpPr>
            <a:xfrm>
              <a:off x="3801484" y="4736446"/>
              <a:ext cx="740587" cy="645638"/>
              <a:chOff x="3928148" y="4762734"/>
              <a:chExt cx="889384" cy="775358"/>
            </a:xfrm>
          </p:grpSpPr>
          <p:pic>
            <p:nvPicPr>
              <p:cNvPr id="48" name="Picture 47">
                <a:extLst>
                  <a:ext uri="{FF2B5EF4-FFF2-40B4-BE49-F238E27FC236}">
                    <a16:creationId xmlns:a16="http://schemas.microsoft.com/office/drawing/2014/main" id="{3D7BD2BB-4C01-4225-A632-2E431603C3F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rcRect b="12821"/>
              <a:stretch/>
            </p:blipFill>
            <p:spPr>
              <a:xfrm>
                <a:off x="3928148" y="4762734"/>
                <a:ext cx="889384" cy="775358"/>
              </a:xfrm>
              <a:prstGeom prst="rect">
                <a:avLst/>
              </a:prstGeom>
            </p:spPr>
          </p:pic>
          <p:sp>
            <p:nvSpPr>
              <p:cNvPr id="49" name="Rectangle 48">
                <a:extLst>
                  <a:ext uri="{FF2B5EF4-FFF2-40B4-BE49-F238E27FC236}">
                    <a16:creationId xmlns:a16="http://schemas.microsoft.com/office/drawing/2014/main" id="{85D80B53-449B-4880-A40D-EE42198BE524}"/>
                  </a:ext>
                </a:extLst>
              </p:cNvPr>
              <p:cNvSpPr/>
              <p:nvPr/>
            </p:nvSpPr>
            <p:spPr>
              <a:xfrm>
                <a:off x="4061637" y="4832498"/>
                <a:ext cx="624023" cy="5475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grpSp>
        <p:pic>
          <p:nvPicPr>
            <p:cNvPr id="66" name="Picture 65">
              <a:extLst>
                <a:ext uri="{FF2B5EF4-FFF2-40B4-BE49-F238E27FC236}">
                  <a16:creationId xmlns:a16="http://schemas.microsoft.com/office/drawing/2014/main" id="{6368FB3D-7F73-4CEB-996A-9C049B8A9D63}"/>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9000"/>
                      </a14:imgEffect>
                    </a14:imgLayer>
                  </a14:imgProps>
                </a:ext>
                <a:ext uri="{28A0092B-C50C-407E-A947-70E740481C1C}">
                  <a14:useLocalDpi xmlns:a14="http://schemas.microsoft.com/office/drawing/2010/main" val="0"/>
                </a:ext>
              </a:extLst>
            </a:blip>
            <a:stretch>
              <a:fillRect/>
            </a:stretch>
          </p:blipFill>
          <p:spPr>
            <a:xfrm>
              <a:off x="3832243" y="4801084"/>
              <a:ext cx="647848" cy="558927"/>
            </a:xfrm>
            <a:prstGeom prst="rect">
              <a:avLst/>
            </a:prstGeom>
          </p:spPr>
        </p:pic>
      </p:grpSp>
    </p:spTree>
    <p:extLst>
      <p:ext uri="{BB962C8B-B14F-4D97-AF65-F5344CB8AC3E}">
        <p14:creationId xmlns:p14="http://schemas.microsoft.com/office/powerpoint/2010/main" val="206812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ppt_x</p:attrName>
                                        </p:attrNameLst>
                                      </p:cBhvr>
                                      <p:tavLst>
                                        <p:tav tm="0">
                                          <p:val>
                                            <p:strVal val="#ppt_x"/>
                                          </p:val>
                                        </p:tav>
                                        <p:tav tm="100000">
                                          <p:val>
                                            <p:strVal val="#ppt_x"/>
                                          </p:val>
                                        </p:tav>
                                      </p:tavLst>
                                    </p:anim>
                                    <p:anim calcmode="lin" valueType="num">
                                      <p:cBhvr>
                                        <p:cTn id="8" dur="500" fill="hold"/>
                                        <p:tgtEl>
                                          <p:spTgt spid="70"/>
                                        </p:tgtEl>
                                        <p:attrNameLst>
                                          <p:attrName>ppt_y</p:attrName>
                                        </p:attrNameLst>
                                      </p:cBhvr>
                                      <p:tavLst>
                                        <p:tav tm="0">
                                          <p:val>
                                            <p:strVal val="#ppt_y-#ppt_h/2"/>
                                          </p:val>
                                        </p:tav>
                                        <p:tav tm="100000">
                                          <p:val>
                                            <p:strVal val="#ppt_y"/>
                                          </p:val>
                                        </p:tav>
                                      </p:tavLst>
                                    </p:anim>
                                    <p:anim calcmode="lin" valueType="num">
                                      <p:cBhvr>
                                        <p:cTn id="9" dur="500" fill="hold"/>
                                        <p:tgtEl>
                                          <p:spTgt spid="70"/>
                                        </p:tgtEl>
                                        <p:attrNameLst>
                                          <p:attrName>ppt_w</p:attrName>
                                        </p:attrNameLst>
                                      </p:cBhvr>
                                      <p:tavLst>
                                        <p:tav tm="0">
                                          <p:val>
                                            <p:strVal val="#ppt_w"/>
                                          </p:val>
                                        </p:tav>
                                        <p:tav tm="100000">
                                          <p:val>
                                            <p:strVal val="#ppt_w"/>
                                          </p:val>
                                        </p:tav>
                                      </p:tavLst>
                                    </p:anim>
                                    <p:anim calcmode="lin" valueType="num">
                                      <p:cBhvr>
                                        <p:cTn id="10" dur="500" fill="hold"/>
                                        <p:tgtEl>
                                          <p:spTgt spid="70"/>
                                        </p:tgtEl>
                                        <p:attrNameLst>
                                          <p:attrName>ppt_h</p:attrName>
                                        </p:attrNameLst>
                                      </p:cBhvr>
                                      <p:tavLst>
                                        <p:tav tm="0">
                                          <p:val>
                                            <p:fltVal val="0"/>
                                          </p:val>
                                        </p:tav>
                                        <p:tav tm="100000">
                                          <p:val>
                                            <p:strVal val="#ppt_h"/>
                                          </p:val>
                                        </p:tav>
                                      </p:tavLst>
                                    </p:anim>
                                  </p:childTnLst>
                                </p:cTn>
                              </p:par>
                              <p:par>
                                <p:cTn id="11" presetID="53" presetClass="entr" presetSubtype="16" fill="hold" nodeType="withEffect">
                                  <p:stCondLst>
                                    <p:cond delay="0"/>
                                  </p:stCondLst>
                                  <p:childTnLst>
                                    <p:set>
                                      <p:cBhvr>
                                        <p:cTn id="12" dur="1" fill="hold">
                                          <p:stCondLst>
                                            <p:cond delay="0"/>
                                          </p:stCondLst>
                                        </p:cTn>
                                        <p:tgtEl>
                                          <p:spTgt spid="67"/>
                                        </p:tgtEl>
                                        <p:attrNameLst>
                                          <p:attrName>style.visibility</p:attrName>
                                        </p:attrNameLst>
                                      </p:cBhvr>
                                      <p:to>
                                        <p:strVal val="visible"/>
                                      </p:to>
                                    </p:set>
                                    <p:anim calcmode="lin" valueType="num">
                                      <p:cBhvr>
                                        <p:cTn id="13" dur="500" fill="hold"/>
                                        <p:tgtEl>
                                          <p:spTgt spid="67"/>
                                        </p:tgtEl>
                                        <p:attrNameLst>
                                          <p:attrName>ppt_w</p:attrName>
                                        </p:attrNameLst>
                                      </p:cBhvr>
                                      <p:tavLst>
                                        <p:tav tm="0">
                                          <p:val>
                                            <p:fltVal val="0"/>
                                          </p:val>
                                        </p:tav>
                                        <p:tav tm="100000">
                                          <p:val>
                                            <p:strVal val="#ppt_w"/>
                                          </p:val>
                                        </p:tav>
                                      </p:tavLst>
                                    </p:anim>
                                    <p:anim calcmode="lin" valueType="num">
                                      <p:cBhvr>
                                        <p:cTn id="14" dur="500" fill="hold"/>
                                        <p:tgtEl>
                                          <p:spTgt spid="67"/>
                                        </p:tgtEl>
                                        <p:attrNameLst>
                                          <p:attrName>ppt_h</p:attrName>
                                        </p:attrNameLst>
                                      </p:cBhvr>
                                      <p:tavLst>
                                        <p:tav tm="0">
                                          <p:val>
                                            <p:fltVal val="0"/>
                                          </p:val>
                                        </p:tav>
                                        <p:tav tm="100000">
                                          <p:val>
                                            <p:strVal val="#ppt_h"/>
                                          </p:val>
                                        </p:tav>
                                      </p:tavLst>
                                    </p:anim>
                                    <p:animEffect transition="in" filter="fade">
                                      <p:cBhvr>
                                        <p:cTn id="15" dur="500"/>
                                        <p:tgtEl>
                                          <p:spTgt spid="67"/>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 fill="hold" nodeType="clickEffect">
                                  <p:stCondLst>
                                    <p:cond delay="0"/>
                                  </p:stCondLst>
                                  <p:childTnLst>
                                    <p:set>
                                      <p:cBhvr>
                                        <p:cTn id="19" dur="1" fill="hold">
                                          <p:stCondLst>
                                            <p:cond delay="0"/>
                                          </p:stCondLst>
                                        </p:cTn>
                                        <p:tgtEl>
                                          <p:spTgt spid="72"/>
                                        </p:tgtEl>
                                        <p:attrNameLst>
                                          <p:attrName>style.visibility</p:attrName>
                                        </p:attrNameLst>
                                      </p:cBhvr>
                                      <p:to>
                                        <p:strVal val="visible"/>
                                      </p:to>
                                    </p:set>
                                    <p:anim calcmode="lin" valueType="num">
                                      <p:cBhvr>
                                        <p:cTn id="20" dur="500" fill="hold"/>
                                        <p:tgtEl>
                                          <p:spTgt spid="72"/>
                                        </p:tgtEl>
                                        <p:attrNameLst>
                                          <p:attrName>ppt_x</p:attrName>
                                        </p:attrNameLst>
                                      </p:cBhvr>
                                      <p:tavLst>
                                        <p:tav tm="0">
                                          <p:val>
                                            <p:strVal val="#ppt_x"/>
                                          </p:val>
                                        </p:tav>
                                        <p:tav tm="100000">
                                          <p:val>
                                            <p:strVal val="#ppt_x"/>
                                          </p:val>
                                        </p:tav>
                                      </p:tavLst>
                                    </p:anim>
                                    <p:anim calcmode="lin" valueType="num">
                                      <p:cBhvr>
                                        <p:cTn id="21" dur="500" fill="hold"/>
                                        <p:tgtEl>
                                          <p:spTgt spid="72"/>
                                        </p:tgtEl>
                                        <p:attrNameLst>
                                          <p:attrName>ppt_y</p:attrName>
                                        </p:attrNameLst>
                                      </p:cBhvr>
                                      <p:tavLst>
                                        <p:tav tm="0">
                                          <p:val>
                                            <p:strVal val="#ppt_y-#ppt_h/2"/>
                                          </p:val>
                                        </p:tav>
                                        <p:tav tm="100000">
                                          <p:val>
                                            <p:strVal val="#ppt_y"/>
                                          </p:val>
                                        </p:tav>
                                      </p:tavLst>
                                    </p:anim>
                                    <p:anim calcmode="lin" valueType="num">
                                      <p:cBhvr>
                                        <p:cTn id="22" dur="500" fill="hold"/>
                                        <p:tgtEl>
                                          <p:spTgt spid="72"/>
                                        </p:tgtEl>
                                        <p:attrNameLst>
                                          <p:attrName>ppt_w</p:attrName>
                                        </p:attrNameLst>
                                      </p:cBhvr>
                                      <p:tavLst>
                                        <p:tav tm="0">
                                          <p:val>
                                            <p:strVal val="#ppt_w"/>
                                          </p:val>
                                        </p:tav>
                                        <p:tav tm="100000">
                                          <p:val>
                                            <p:strVal val="#ppt_w"/>
                                          </p:val>
                                        </p:tav>
                                      </p:tavLst>
                                    </p:anim>
                                    <p:anim calcmode="lin" valueType="num">
                                      <p:cBhvr>
                                        <p:cTn id="23" dur="500" fill="hold"/>
                                        <p:tgtEl>
                                          <p:spTgt spid="72"/>
                                        </p:tgtEl>
                                        <p:attrNameLst>
                                          <p:attrName>ppt_h</p:attrName>
                                        </p:attrNameLst>
                                      </p:cBhvr>
                                      <p:tavLst>
                                        <p:tav tm="0">
                                          <p:val>
                                            <p:fltVal val="0"/>
                                          </p:val>
                                        </p:tav>
                                        <p:tav tm="100000">
                                          <p:val>
                                            <p:strVal val="#ppt_h"/>
                                          </p:val>
                                        </p:tav>
                                      </p:tavLst>
                                    </p:anim>
                                  </p:childTnLst>
                                </p:cTn>
                              </p:par>
                              <p:par>
                                <p:cTn id="24" presetID="53" presetClass="entr" presetSubtype="16" fill="hold" nodeType="withEffect">
                                  <p:stCondLst>
                                    <p:cond delay="0"/>
                                  </p:stCondLst>
                                  <p:childTnLst>
                                    <p:set>
                                      <p:cBhvr>
                                        <p:cTn id="25" dur="1" fill="hold">
                                          <p:stCondLst>
                                            <p:cond delay="0"/>
                                          </p:stCondLst>
                                        </p:cTn>
                                        <p:tgtEl>
                                          <p:spTgt spid="68"/>
                                        </p:tgtEl>
                                        <p:attrNameLst>
                                          <p:attrName>style.visibility</p:attrName>
                                        </p:attrNameLst>
                                      </p:cBhvr>
                                      <p:to>
                                        <p:strVal val="visible"/>
                                      </p:to>
                                    </p:set>
                                    <p:anim calcmode="lin" valueType="num">
                                      <p:cBhvr>
                                        <p:cTn id="26" dur="500" fill="hold"/>
                                        <p:tgtEl>
                                          <p:spTgt spid="68"/>
                                        </p:tgtEl>
                                        <p:attrNameLst>
                                          <p:attrName>ppt_w</p:attrName>
                                        </p:attrNameLst>
                                      </p:cBhvr>
                                      <p:tavLst>
                                        <p:tav tm="0">
                                          <p:val>
                                            <p:fltVal val="0"/>
                                          </p:val>
                                        </p:tav>
                                        <p:tav tm="100000">
                                          <p:val>
                                            <p:strVal val="#ppt_w"/>
                                          </p:val>
                                        </p:tav>
                                      </p:tavLst>
                                    </p:anim>
                                    <p:anim calcmode="lin" valueType="num">
                                      <p:cBhvr>
                                        <p:cTn id="27" dur="500" fill="hold"/>
                                        <p:tgtEl>
                                          <p:spTgt spid="68"/>
                                        </p:tgtEl>
                                        <p:attrNameLst>
                                          <p:attrName>ppt_h</p:attrName>
                                        </p:attrNameLst>
                                      </p:cBhvr>
                                      <p:tavLst>
                                        <p:tav tm="0">
                                          <p:val>
                                            <p:fltVal val="0"/>
                                          </p:val>
                                        </p:tav>
                                        <p:tav tm="100000">
                                          <p:val>
                                            <p:strVal val="#ppt_h"/>
                                          </p:val>
                                        </p:tav>
                                      </p:tavLst>
                                    </p:anim>
                                    <p:animEffect transition="in" filter="fade">
                                      <p:cBhvr>
                                        <p:cTn id="28" dur="500"/>
                                        <p:tgtEl>
                                          <p:spTgt spid="6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wipe(left)">
                                      <p:cBhvr>
                                        <p:cTn id="33" dur="500"/>
                                        <p:tgtEl>
                                          <p:spTgt spid="55"/>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41">
                                            <p:txEl>
                                              <p:pRg st="0" end="0"/>
                                            </p:txEl>
                                          </p:spTgt>
                                        </p:tgtEl>
                                        <p:attrNameLst>
                                          <p:attrName>style.visibility</p:attrName>
                                        </p:attrNameLst>
                                      </p:cBhvr>
                                      <p:to>
                                        <p:strVal val="visible"/>
                                      </p:to>
                                    </p:set>
                                    <p:animEffect transition="in" filter="wipe(left)">
                                      <p:cBhvr>
                                        <p:cTn id="36" dur="500"/>
                                        <p:tgtEl>
                                          <p:spTgt spid="41">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wipe(left)">
                                      <p:cBhvr>
                                        <p:cTn id="41" dur="500"/>
                                        <p:tgtEl>
                                          <p:spTgt spid="73"/>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41">
                                            <p:txEl>
                                              <p:pRg st="2" end="2"/>
                                            </p:txEl>
                                          </p:spTgt>
                                        </p:tgtEl>
                                        <p:attrNameLst>
                                          <p:attrName>style.visibility</p:attrName>
                                        </p:attrNameLst>
                                      </p:cBhvr>
                                      <p:to>
                                        <p:strVal val="visible"/>
                                      </p:to>
                                    </p:set>
                                    <p:animEffect transition="in" filter="wipe(left)">
                                      <p:cBhvr>
                                        <p:cTn id="44" dur="500"/>
                                        <p:tgtEl>
                                          <p:spTgt spid="41">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7" presetClass="entr" presetSubtype="1" fill="hold" nodeType="clickEffect">
                                  <p:stCondLst>
                                    <p:cond delay="0"/>
                                  </p:stCondLst>
                                  <p:childTnLst>
                                    <p:set>
                                      <p:cBhvr>
                                        <p:cTn id="48" dur="1" fill="hold">
                                          <p:stCondLst>
                                            <p:cond delay="0"/>
                                          </p:stCondLst>
                                        </p:cTn>
                                        <p:tgtEl>
                                          <p:spTgt spid="71"/>
                                        </p:tgtEl>
                                        <p:attrNameLst>
                                          <p:attrName>style.visibility</p:attrName>
                                        </p:attrNameLst>
                                      </p:cBhvr>
                                      <p:to>
                                        <p:strVal val="visible"/>
                                      </p:to>
                                    </p:set>
                                    <p:anim calcmode="lin" valueType="num">
                                      <p:cBhvr>
                                        <p:cTn id="49" dur="500" fill="hold"/>
                                        <p:tgtEl>
                                          <p:spTgt spid="71"/>
                                        </p:tgtEl>
                                        <p:attrNameLst>
                                          <p:attrName>ppt_x</p:attrName>
                                        </p:attrNameLst>
                                      </p:cBhvr>
                                      <p:tavLst>
                                        <p:tav tm="0">
                                          <p:val>
                                            <p:strVal val="#ppt_x"/>
                                          </p:val>
                                        </p:tav>
                                        <p:tav tm="100000">
                                          <p:val>
                                            <p:strVal val="#ppt_x"/>
                                          </p:val>
                                        </p:tav>
                                      </p:tavLst>
                                    </p:anim>
                                    <p:anim calcmode="lin" valueType="num">
                                      <p:cBhvr>
                                        <p:cTn id="50" dur="500" fill="hold"/>
                                        <p:tgtEl>
                                          <p:spTgt spid="71"/>
                                        </p:tgtEl>
                                        <p:attrNameLst>
                                          <p:attrName>ppt_y</p:attrName>
                                        </p:attrNameLst>
                                      </p:cBhvr>
                                      <p:tavLst>
                                        <p:tav tm="0">
                                          <p:val>
                                            <p:strVal val="#ppt_y-#ppt_h/2"/>
                                          </p:val>
                                        </p:tav>
                                        <p:tav tm="100000">
                                          <p:val>
                                            <p:strVal val="#ppt_y"/>
                                          </p:val>
                                        </p:tav>
                                      </p:tavLst>
                                    </p:anim>
                                    <p:anim calcmode="lin" valueType="num">
                                      <p:cBhvr>
                                        <p:cTn id="51" dur="500" fill="hold"/>
                                        <p:tgtEl>
                                          <p:spTgt spid="71"/>
                                        </p:tgtEl>
                                        <p:attrNameLst>
                                          <p:attrName>ppt_w</p:attrName>
                                        </p:attrNameLst>
                                      </p:cBhvr>
                                      <p:tavLst>
                                        <p:tav tm="0">
                                          <p:val>
                                            <p:strVal val="#ppt_w"/>
                                          </p:val>
                                        </p:tav>
                                        <p:tav tm="100000">
                                          <p:val>
                                            <p:strVal val="#ppt_w"/>
                                          </p:val>
                                        </p:tav>
                                      </p:tavLst>
                                    </p:anim>
                                    <p:anim calcmode="lin" valueType="num">
                                      <p:cBhvr>
                                        <p:cTn id="52" dur="500" fill="hold"/>
                                        <p:tgtEl>
                                          <p:spTgt spid="71"/>
                                        </p:tgtEl>
                                        <p:attrNameLst>
                                          <p:attrName>ppt_h</p:attrName>
                                        </p:attrNameLst>
                                      </p:cBhvr>
                                      <p:tavLst>
                                        <p:tav tm="0">
                                          <p:val>
                                            <p:fltVal val="0"/>
                                          </p:val>
                                        </p:tav>
                                        <p:tav tm="100000">
                                          <p:val>
                                            <p:strVal val="#ppt_h"/>
                                          </p:val>
                                        </p:tav>
                                      </p:tavLst>
                                    </p:anim>
                                  </p:childTnLst>
                                </p:cTn>
                              </p:par>
                              <p:par>
                                <p:cTn id="53" presetID="53" presetClass="entr" presetSubtype="16" fill="hold" nodeType="withEffect">
                                  <p:stCondLst>
                                    <p:cond delay="0"/>
                                  </p:stCondLst>
                                  <p:childTnLst>
                                    <p:set>
                                      <p:cBhvr>
                                        <p:cTn id="54" dur="1" fill="hold">
                                          <p:stCondLst>
                                            <p:cond delay="0"/>
                                          </p:stCondLst>
                                        </p:cTn>
                                        <p:tgtEl>
                                          <p:spTgt spid="69"/>
                                        </p:tgtEl>
                                        <p:attrNameLst>
                                          <p:attrName>style.visibility</p:attrName>
                                        </p:attrNameLst>
                                      </p:cBhvr>
                                      <p:to>
                                        <p:strVal val="visible"/>
                                      </p:to>
                                    </p:set>
                                    <p:anim calcmode="lin" valueType="num">
                                      <p:cBhvr>
                                        <p:cTn id="55" dur="500" fill="hold"/>
                                        <p:tgtEl>
                                          <p:spTgt spid="69"/>
                                        </p:tgtEl>
                                        <p:attrNameLst>
                                          <p:attrName>ppt_w</p:attrName>
                                        </p:attrNameLst>
                                      </p:cBhvr>
                                      <p:tavLst>
                                        <p:tav tm="0">
                                          <p:val>
                                            <p:fltVal val="0"/>
                                          </p:val>
                                        </p:tav>
                                        <p:tav tm="100000">
                                          <p:val>
                                            <p:strVal val="#ppt_w"/>
                                          </p:val>
                                        </p:tav>
                                      </p:tavLst>
                                    </p:anim>
                                    <p:anim calcmode="lin" valueType="num">
                                      <p:cBhvr>
                                        <p:cTn id="56" dur="500" fill="hold"/>
                                        <p:tgtEl>
                                          <p:spTgt spid="69"/>
                                        </p:tgtEl>
                                        <p:attrNameLst>
                                          <p:attrName>ppt_h</p:attrName>
                                        </p:attrNameLst>
                                      </p:cBhvr>
                                      <p:tavLst>
                                        <p:tav tm="0">
                                          <p:val>
                                            <p:fltVal val="0"/>
                                          </p:val>
                                        </p:tav>
                                        <p:tav tm="100000">
                                          <p:val>
                                            <p:strVal val="#ppt_h"/>
                                          </p:val>
                                        </p:tav>
                                      </p:tavLst>
                                    </p:anim>
                                    <p:animEffect transition="in" filter="fade">
                                      <p:cBhvr>
                                        <p:cTn id="5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uiExpand="1" build="p" bldLvl="4"/>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93D8962-C428-4EBD-8BD0-45FAACD5C2CA}"/>
              </a:ext>
            </a:extLst>
          </p:cNvPr>
          <p:cNvGrpSpPr/>
          <p:nvPr/>
        </p:nvGrpSpPr>
        <p:grpSpPr>
          <a:xfrm>
            <a:off x="-253999" y="0"/>
            <a:ext cx="12683066" cy="7941733"/>
            <a:chOff x="-101600" y="0"/>
            <a:chExt cx="12124267" cy="6858000"/>
          </a:xfrm>
        </p:grpSpPr>
        <p:pic>
          <p:nvPicPr>
            <p:cNvPr id="17" name="Picture 16">
              <a:extLst>
                <a:ext uri="{FF2B5EF4-FFF2-40B4-BE49-F238E27FC236}">
                  <a16:creationId xmlns:a16="http://schemas.microsoft.com/office/drawing/2014/main" id="{78EC1723-8038-4C8C-BB2E-22EE639C1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887200" cy="6858000"/>
            </a:xfrm>
            <a:prstGeom prst="rect">
              <a:avLst/>
            </a:prstGeom>
          </p:spPr>
        </p:pic>
        <p:sp>
          <p:nvSpPr>
            <p:cNvPr id="18" name="Rectangle 17">
              <a:extLst>
                <a:ext uri="{FF2B5EF4-FFF2-40B4-BE49-F238E27FC236}">
                  <a16:creationId xmlns:a16="http://schemas.microsoft.com/office/drawing/2014/main" id="{026D2812-C24D-4F1F-8517-FA2D62556C9D}"/>
                </a:ext>
              </a:extLst>
            </p:cNvPr>
            <p:cNvSpPr/>
            <p:nvPr/>
          </p:nvSpPr>
          <p:spPr bwMode="auto">
            <a:xfrm>
              <a:off x="-101600" y="4572000"/>
              <a:ext cx="12124267" cy="9398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b="1" dirty="0">
                <a:solidFill>
                  <a:srgbClr val="999999"/>
                </a:solidFill>
                <a:latin typeface="Arial" pitchFamily="34" charset="0"/>
              </a:endParaRPr>
            </a:p>
          </p:txBody>
        </p:sp>
      </p:grpSp>
      <p:sp>
        <p:nvSpPr>
          <p:cNvPr id="22" name="Content Placeholder 2"/>
          <p:cNvSpPr>
            <a:spLocks noGrp="1"/>
          </p:cNvSpPr>
          <p:nvPr>
            <p:ph idx="1"/>
          </p:nvPr>
        </p:nvSpPr>
        <p:spPr>
          <a:xfrm>
            <a:off x="456469" y="1930202"/>
            <a:ext cx="8967303" cy="5800023"/>
          </a:xfrm>
          <a:ln>
            <a:noFill/>
          </a:ln>
        </p:spPr>
        <p:txBody>
          <a:bodyPr>
            <a:noAutofit/>
          </a:bodyPr>
          <a:lstStyle/>
          <a:p>
            <a:pPr marL="0" indent="0">
              <a:lnSpc>
                <a:spcPct val="85000"/>
              </a:lnSpc>
              <a:buNone/>
            </a:pPr>
            <a:r>
              <a:rPr lang="en-PH" sz="4000" b="1" dirty="0">
                <a:solidFill>
                  <a:schemeClr val="bg1"/>
                </a:solidFill>
                <a:effectLst>
                  <a:outerShdw blurRad="38100" dist="38100" dir="2700000" algn="tl">
                    <a:srgbClr val="000000">
                      <a:alpha val="43137"/>
                    </a:srgbClr>
                  </a:outerShdw>
                </a:effectLst>
              </a:rPr>
              <a:t>We NEED Passionate                                     R2R CHAMPIONS                                                    who are  “game changers”                                            and realize that local economies                        are only part of a larger environment. </a:t>
            </a:r>
          </a:p>
        </p:txBody>
      </p:sp>
      <p:sp>
        <p:nvSpPr>
          <p:cNvPr id="25" name="Rectangle 24"/>
          <p:cNvSpPr/>
          <p:nvPr/>
        </p:nvSpPr>
        <p:spPr bwMode="auto">
          <a:xfrm>
            <a:off x="152400" y="7953314"/>
            <a:ext cx="14537636" cy="144448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b="1" dirty="0">
              <a:solidFill>
                <a:srgbClr val="999999"/>
              </a:solidFill>
              <a:latin typeface="Arial" pitchFamily="34" charset="0"/>
            </a:endParaRPr>
          </a:p>
        </p:txBody>
      </p:sp>
      <p:sp>
        <p:nvSpPr>
          <p:cNvPr id="23" name="Rectangle 22"/>
          <p:cNvSpPr/>
          <p:nvPr/>
        </p:nvSpPr>
        <p:spPr bwMode="auto">
          <a:xfrm>
            <a:off x="-220132" y="5125158"/>
            <a:ext cx="12683066" cy="702121"/>
          </a:xfrm>
          <a:prstGeom prst="rect">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b="1" dirty="0">
              <a:solidFill>
                <a:srgbClr val="999999"/>
              </a:solidFill>
              <a:latin typeface="Arial" pitchFamily="34"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66667" b="19506"/>
          <a:stretch/>
        </p:blipFill>
        <p:spPr>
          <a:xfrm>
            <a:off x="-131789" y="5013755"/>
            <a:ext cx="12435073" cy="1098117"/>
          </a:xfrm>
          <a:prstGeom prst="rect">
            <a:avLst/>
          </a:prstGeom>
        </p:spPr>
      </p:pic>
      <p:sp>
        <p:nvSpPr>
          <p:cNvPr id="20" name="Freeform 19"/>
          <p:cNvSpPr/>
          <p:nvPr/>
        </p:nvSpPr>
        <p:spPr bwMode="auto">
          <a:xfrm rot="21228371">
            <a:off x="6501475" y="-1695228"/>
            <a:ext cx="9689180" cy="11102721"/>
          </a:xfrm>
          <a:custGeom>
            <a:avLst/>
            <a:gdLst>
              <a:gd name="connsiteX0" fmla="*/ 0 w 9992139"/>
              <a:gd name="connsiteY0" fmla="*/ 7911547 h 11449878"/>
              <a:gd name="connsiteX1" fmla="*/ 0 w 9992139"/>
              <a:gd name="connsiteY1" fmla="*/ 8136834 h 11449878"/>
              <a:gd name="connsiteX2" fmla="*/ 1921565 w 9992139"/>
              <a:gd name="connsiteY2" fmla="*/ 7673008 h 11449878"/>
              <a:gd name="connsiteX3" fmla="*/ 2054087 w 9992139"/>
              <a:gd name="connsiteY3" fmla="*/ 6188765 h 11449878"/>
              <a:gd name="connsiteX4" fmla="*/ 1643269 w 9992139"/>
              <a:gd name="connsiteY4" fmla="*/ 4598504 h 11449878"/>
              <a:gd name="connsiteX5" fmla="*/ 1987826 w 9992139"/>
              <a:gd name="connsiteY5" fmla="*/ 3339547 h 11449878"/>
              <a:gd name="connsiteX6" fmla="*/ 2769704 w 9992139"/>
              <a:gd name="connsiteY6" fmla="*/ 2199861 h 11449878"/>
              <a:gd name="connsiteX7" fmla="*/ 3538330 w 9992139"/>
              <a:gd name="connsiteY7" fmla="*/ 768626 h 11449878"/>
              <a:gd name="connsiteX8" fmla="*/ 4479234 w 9992139"/>
              <a:gd name="connsiteY8" fmla="*/ 0 h 11449878"/>
              <a:gd name="connsiteX9" fmla="*/ 6374295 w 9992139"/>
              <a:gd name="connsiteY9" fmla="*/ 0 h 11449878"/>
              <a:gd name="connsiteX10" fmla="*/ 8216347 w 9992139"/>
              <a:gd name="connsiteY10" fmla="*/ 397565 h 11449878"/>
              <a:gd name="connsiteX11" fmla="*/ 9210260 w 9992139"/>
              <a:gd name="connsiteY11" fmla="*/ 1232452 h 11449878"/>
              <a:gd name="connsiteX12" fmla="*/ 9687339 w 9992139"/>
              <a:gd name="connsiteY12" fmla="*/ 1948069 h 11449878"/>
              <a:gd name="connsiteX13" fmla="*/ 9992139 w 9992139"/>
              <a:gd name="connsiteY13" fmla="*/ 3220278 h 11449878"/>
              <a:gd name="connsiteX14" fmla="*/ 9872869 w 9992139"/>
              <a:gd name="connsiteY14" fmla="*/ 4187687 h 11449878"/>
              <a:gd name="connsiteX15" fmla="*/ 9329530 w 9992139"/>
              <a:gd name="connsiteY15" fmla="*/ 5526156 h 11449878"/>
              <a:gd name="connsiteX16" fmla="*/ 8229600 w 9992139"/>
              <a:gd name="connsiteY16" fmla="*/ 6838121 h 11449878"/>
              <a:gd name="connsiteX17" fmla="*/ 8150087 w 9992139"/>
              <a:gd name="connsiteY17" fmla="*/ 7447721 h 11449878"/>
              <a:gd name="connsiteX18" fmla="*/ 9475304 w 9992139"/>
              <a:gd name="connsiteY18" fmla="*/ 9303026 h 11449878"/>
              <a:gd name="connsiteX19" fmla="*/ 9713843 w 9992139"/>
              <a:gd name="connsiteY19" fmla="*/ 9859617 h 11449878"/>
              <a:gd name="connsiteX20" fmla="*/ 5857460 w 9992139"/>
              <a:gd name="connsiteY20" fmla="*/ 11449878 h 11449878"/>
              <a:gd name="connsiteX21" fmla="*/ 2663687 w 9992139"/>
              <a:gd name="connsiteY21" fmla="*/ 10522226 h 11449878"/>
              <a:gd name="connsiteX22" fmla="*/ 927652 w 9992139"/>
              <a:gd name="connsiteY22" fmla="*/ 8984974 h 11449878"/>
              <a:gd name="connsiteX23" fmla="*/ 344556 w 9992139"/>
              <a:gd name="connsiteY23" fmla="*/ 7938052 h 114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992139" h="11449878">
                <a:moveTo>
                  <a:pt x="0" y="7911547"/>
                </a:moveTo>
                <a:lnTo>
                  <a:pt x="0" y="8136834"/>
                </a:lnTo>
                <a:lnTo>
                  <a:pt x="1921565" y="7673008"/>
                </a:lnTo>
                <a:lnTo>
                  <a:pt x="2054087" y="6188765"/>
                </a:lnTo>
                <a:lnTo>
                  <a:pt x="1643269" y="4598504"/>
                </a:lnTo>
                <a:lnTo>
                  <a:pt x="1987826" y="3339547"/>
                </a:lnTo>
                <a:lnTo>
                  <a:pt x="2769704" y="2199861"/>
                </a:lnTo>
                <a:lnTo>
                  <a:pt x="3538330" y="768626"/>
                </a:lnTo>
                <a:lnTo>
                  <a:pt x="4479234" y="0"/>
                </a:lnTo>
                <a:lnTo>
                  <a:pt x="6374295" y="0"/>
                </a:lnTo>
                <a:lnTo>
                  <a:pt x="8216347" y="397565"/>
                </a:lnTo>
                <a:lnTo>
                  <a:pt x="9210260" y="1232452"/>
                </a:lnTo>
                <a:lnTo>
                  <a:pt x="9687339" y="1948069"/>
                </a:lnTo>
                <a:lnTo>
                  <a:pt x="9992139" y="3220278"/>
                </a:lnTo>
                <a:lnTo>
                  <a:pt x="9872869" y="4187687"/>
                </a:lnTo>
                <a:lnTo>
                  <a:pt x="9329530" y="5526156"/>
                </a:lnTo>
                <a:lnTo>
                  <a:pt x="8229600" y="6838121"/>
                </a:lnTo>
                <a:lnTo>
                  <a:pt x="8150087" y="7447721"/>
                </a:lnTo>
                <a:lnTo>
                  <a:pt x="9475304" y="9303026"/>
                </a:lnTo>
                <a:lnTo>
                  <a:pt x="9713843" y="9859617"/>
                </a:lnTo>
                <a:lnTo>
                  <a:pt x="5857460" y="11449878"/>
                </a:lnTo>
                <a:lnTo>
                  <a:pt x="2663687" y="10522226"/>
                </a:lnTo>
                <a:lnTo>
                  <a:pt x="927652" y="8984974"/>
                </a:lnTo>
                <a:lnTo>
                  <a:pt x="344556" y="7938052"/>
                </a:lnTo>
              </a:path>
            </a:pathLst>
          </a:custGeom>
          <a:blipFill dpi="0" rotWithShape="1">
            <a:blip r:embed="rId3">
              <a:alphaModFix amt="50000"/>
            </a:blip>
            <a:srcRect/>
            <a:stretch>
              <a:fillRect/>
            </a:stretch>
          </a:blipFill>
          <a:ln w="9525" cap="flat" cmpd="sng" algn="ctr">
            <a:noFill/>
            <a:prstDash val="solid"/>
            <a:round/>
            <a:headEnd type="none" w="med" len="med"/>
            <a:tailEnd type="none" w="med" len="med"/>
          </a:ln>
          <a:effectLst>
            <a:softEdge rad="317500"/>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b="1" dirty="0">
              <a:solidFill>
                <a:srgbClr val="999999"/>
              </a:solidFill>
              <a:latin typeface="Arial" pitchFamily="34" charset="0"/>
            </a:endParaRPr>
          </a:p>
        </p:txBody>
      </p:sp>
      <p:sp>
        <p:nvSpPr>
          <p:cNvPr id="12" name="Content Placeholder 2">
            <a:extLst>
              <a:ext uri="{FF2B5EF4-FFF2-40B4-BE49-F238E27FC236}">
                <a16:creationId xmlns:a16="http://schemas.microsoft.com/office/drawing/2014/main" id="{7F32F3C0-6759-3949-ACF3-E4EC43AC1953}"/>
              </a:ext>
            </a:extLst>
          </p:cNvPr>
          <p:cNvSpPr txBox="1">
            <a:spLocks/>
          </p:cNvSpPr>
          <p:nvPr/>
        </p:nvSpPr>
        <p:spPr>
          <a:xfrm>
            <a:off x="7903079" y="5929761"/>
            <a:ext cx="3479800" cy="68648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a:solidFill>
                  <a:srgbClr val="FFC000"/>
                </a:solidFill>
                <a:latin typeface="Gill Sans MT" panose="020B0502020104020203" pitchFamily="34" charset="77"/>
              </a:rPr>
              <a:t>VINAKA!</a:t>
            </a:r>
          </a:p>
        </p:txBody>
      </p:sp>
    </p:spTree>
    <p:extLst>
      <p:ext uri="{BB962C8B-B14F-4D97-AF65-F5344CB8AC3E}">
        <p14:creationId xmlns:p14="http://schemas.microsoft.com/office/powerpoint/2010/main" val="3349177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0ED1F90-BB2A-4ADE-86F2-0C83D836EDF9}"/>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79613" y="-48876"/>
            <a:ext cx="12477620" cy="7027625"/>
          </a:xfrm>
          <a:prstGeom prst="rect">
            <a:avLst/>
          </a:prstGeom>
        </p:spPr>
      </p:pic>
      <p:sp>
        <p:nvSpPr>
          <p:cNvPr id="2" name="Title 1">
            <a:extLst>
              <a:ext uri="{FF2B5EF4-FFF2-40B4-BE49-F238E27FC236}">
                <a16:creationId xmlns:a16="http://schemas.microsoft.com/office/drawing/2014/main" id="{20B79FD4-6135-AD4C-94E9-8147B4FDC9FB}"/>
              </a:ext>
            </a:extLst>
          </p:cNvPr>
          <p:cNvSpPr>
            <a:spLocks noGrp="1"/>
          </p:cNvSpPr>
          <p:nvPr>
            <p:ph type="title"/>
          </p:nvPr>
        </p:nvSpPr>
        <p:spPr>
          <a:xfrm>
            <a:off x="1212517" y="932412"/>
            <a:ext cx="10515600" cy="443767"/>
          </a:xfrm>
        </p:spPr>
        <p:txBody>
          <a:bodyPr>
            <a:noAutofit/>
          </a:bodyPr>
          <a:lstStyle/>
          <a:p>
            <a:pPr>
              <a:lnSpc>
                <a:spcPct val="90000"/>
              </a:lnSpc>
            </a:pPr>
            <a:r>
              <a:rPr lang="en-US" sz="3600" b="1" dirty="0">
                <a:latin typeface="Gill Sans MT" panose="020B0502020104020203" pitchFamily="34" charset="77"/>
              </a:rPr>
              <a:t>Definitions of                                                                   R2R Approach </a:t>
            </a:r>
          </a:p>
        </p:txBody>
      </p:sp>
      <p:sp>
        <p:nvSpPr>
          <p:cNvPr id="3" name="Content Placeholder 2">
            <a:extLst>
              <a:ext uri="{FF2B5EF4-FFF2-40B4-BE49-F238E27FC236}">
                <a16:creationId xmlns:a16="http://schemas.microsoft.com/office/drawing/2014/main" id="{830D197D-D6D3-9D44-BEC5-801419224EF8}"/>
              </a:ext>
            </a:extLst>
          </p:cNvPr>
          <p:cNvSpPr>
            <a:spLocks noGrp="1"/>
          </p:cNvSpPr>
          <p:nvPr>
            <p:ph idx="1"/>
          </p:nvPr>
        </p:nvSpPr>
        <p:spPr>
          <a:xfrm>
            <a:off x="406400" y="1386241"/>
            <a:ext cx="4588914" cy="8971162"/>
          </a:xfrm>
          <a:ln>
            <a:noFill/>
          </a:ln>
        </p:spPr>
        <p:txBody>
          <a:bodyPr>
            <a:normAutofit/>
          </a:bodyPr>
          <a:lstStyle/>
          <a:p>
            <a:r>
              <a:rPr lang="en-PH" sz="2200" dirty="0">
                <a:solidFill>
                  <a:schemeClr val="tx2"/>
                </a:solidFill>
                <a:latin typeface="Calibri" panose="020F0502020204030204" pitchFamily="34" charset="0"/>
                <a:cs typeface="Calibri" panose="020F0502020204030204" pitchFamily="34" charset="0"/>
              </a:rPr>
              <a:t>Integrating approaches to freshwater and coastal area management that emphasize the </a:t>
            </a:r>
            <a:r>
              <a:rPr lang="en-PH" sz="2200" b="1" dirty="0">
                <a:solidFill>
                  <a:schemeClr val="tx2"/>
                </a:solidFill>
                <a:latin typeface="Calibri" panose="020F0502020204030204" pitchFamily="34" charset="0"/>
                <a:cs typeface="Calibri" panose="020F0502020204030204" pitchFamily="34" charset="0"/>
              </a:rPr>
              <a:t>inter-connections between the natural and social systems</a:t>
            </a:r>
            <a:r>
              <a:rPr lang="en-PH" sz="2200" dirty="0">
                <a:solidFill>
                  <a:schemeClr val="tx2"/>
                </a:solidFill>
                <a:latin typeface="Calibri" panose="020F0502020204030204" pitchFamily="34" charset="0"/>
                <a:cs typeface="Calibri" panose="020F0502020204030204" pitchFamily="34" charset="0"/>
              </a:rPr>
              <a:t> from the mountain ‘ridges’ of volcanic islands, through coastal watersheds and habitats, and across coastal lagoons to the fringing ‘reef’ environments associated with most PICs</a:t>
            </a:r>
          </a:p>
          <a:p>
            <a:r>
              <a:rPr lang="en-PH" sz="2200" dirty="0">
                <a:solidFill>
                  <a:schemeClr val="tx2"/>
                </a:solidFill>
                <a:latin typeface="Calibri" panose="020F0502020204030204" pitchFamily="34" charset="0"/>
                <a:cs typeface="Calibri" panose="020F0502020204030204" pitchFamily="34" charset="0"/>
              </a:rPr>
              <a:t>Fosters </a:t>
            </a:r>
            <a:r>
              <a:rPr lang="en-PH" sz="2200" b="1" dirty="0">
                <a:solidFill>
                  <a:schemeClr val="tx2"/>
                </a:solidFill>
                <a:latin typeface="Calibri" panose="020F0502020204030204" pitchFamily="34" charset="0"/>
                <a:cs typeface="Calibri" panose="020F0502020204030204" pitchFamily="34" charset="0"/>
              </a:rPr>
              <a:t>effective cross-sectoral coordination</a:t>
            </a:r>
            <a:r>
              <a:rPr lang="en-PH" sz="2200" dirty="0">
                <a:solidFill>
                  <a:schemeClr val="tx2"/>
                </a:solidFill>
                <a:latin typeface="Calibri" panose="020F0502020204030204" pitchFamily="34" charset="0"/>
                <a:cs typeface="Calibri" panose="020F0502020204030204" pitchFamily="34" charset="0"/>
              </a:rPr>
              <a:t> in the planning and management of land, water and coastal uses</a:t>
            </a:r>
          </a:p>
          <a:p>
            <a:endParaRPr lang="en-PH" sz="2200" i="1" dirty="0">
              <a:solidFill>
                <a:schemeClr val="tx2"/>
              </a:solidFill>
              <a:latin typeface="Calibri" panose="020F0502020204030204" pitchFamily="34" charset="0"/>
              <a:cs typeface="Calibri" panose="020F0502020204030204" pitchFamily="34" charset="0"/>
            </a:endParaRPr>
          </a:p>
          <a:p>
            <a:pPr marL="0" indent="0">
              <a:buNone/>
            </a:pPr>
            <a:endParaRPr lang="en-PH" sz="2200" i="1" dirty="0">
              <a:solidFill>
                <a:schemeClr val="tx2"/>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DCCAF56-13D9-C448-BC35-297F48F097B8}"/>
              </a:ext>
            </a:extLst>
          </p:cNvPr>
          <p:cNvSpPr/>
          <p:nvPr/>
        </p:nvSpPr>
        <p:spPr>
          <a:xfrm>
            <a:off x="633186" y="5933606"/>
            <a:ext cx="3849167" cy="338554"/>
          </a:xfrm>
          <a:prstGeom prst="rect">
            <a:avLst/>
          </a:prstGeom>
        </p:spPr>
        <p:txBody>
          <a:bodyPr wrap="square">
            <a:spAutoFit/>
          </a:bodyPr>
          <a:lstStyle/>
          <a:p>
            <a:r>
              <a:rPr lang="en-PH" sz="1600" dirty="0">
                <a:latin typeface="Calibri" panose="020F0502020204030204" pitchFamily="34" charset="0"/>
                <a:cs typeface="Calibri" panose="020F0502020204030204" pitchFamily="34" charset="0"/>
              </a:rPr>
              <a:t>(IW R2R Project Document 2016)</a:t>
            </a:r>
            <a:endParaRPr lang="en-US" sz="1600"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97D2A2E1-7EF8-6E40-AE5A-3AA3CDAC6C90}"/>
              </a:ext>
            </a:extLst>
          </p:cNvPr>
          <p:cNvSpPr/>
          <p:nvPr/>
        </p:nvSpPr>
        <p:spPr>
          <a:xfrm>
            <a:off x="5315292" y="-363610"/>
            <a:ext cx="6644364" cy="7378943"/>
          </a:xfrm>
          <a:prstGeom prst="rect">
            <a:avLst/>
          </a:prstGeom>
          <a:solidFill>
            <a:schemeClr val="accent2">
              <a:lumMod val="40000"/>
              <a:lumOff val="60000"/>
              <a:alpha val="50196"/>
            </a:schemeClr>
          </a:solidFill>
          <a:ln>
            <a:noFill/>
          </a:ln>
        </p:spPr>
        <p:txBody>
          <a:bodyPr wrap="square">
            <a:spAutoFit/>
          </a:bodyPr>
          <a:lstStyle/>
          <a:p>
            <a:pPr marL="87313" defTabSz="685800">
              <a:defRPr/>
            </a:pPr>
            <a:endParaRPr lang="en-US" sz="2000" dirty="0">
              <a:solidFill>
                <a:schemeClr val="tx2"/>
              </a:solidFill>
              <a:latin typeface="Calibri" panose="020F0502020204030204" pitchFamily="34" charset="0"/>
              <a:ea typeface="Times New Roman" panose="02020603050405020304" pitchFamily="18" charset="0"/>
              <a:cs typeface="Calibri" panose="020F0502020204030204" pitchFamily="34" charset="0"/>
            </a:endParaRPr>
          </a:p>
          <a:p>
            <a:pPr marL="87313" defTabSz="685800">
              <a:defRPr/>
            </a:pPr>
            <a:endParaRPr lang="en-US" sz="2000" dirty="0">
              <a:solidFill>
                <a:schemeClr val="tx2"/>
              </a:solidFill>
              <a:latin typeface="Calibri" panose="020F0502020204030204" pitchFamily="34" charset="0"/>
              <a:ea typeface="Times New Roman" panose="02020603050405020304" pitchFamily="18" charset="0"/>
              <a:cs typeface="Calibri" panose="020F0502020204030204" pitchFamily="34" charset="0"/>
            </a:endParaRPr>
          </a:p>
          <a:p>
            <a:pPr marL="87313" defTabSz="685800">
              <a:defRPr/>
            </a:pPr>
            <a:r>
              <a:rPr lang="en-US" sz="2000" dirty="0">
                <a:solidFill>
                  <a:schemeClr val="tx2"/>
                </a:solidFill>
                <a:latin typeface="Calibri" panose="020F0502020204030204" pitchFamily="34" charset="0"/>
                <a:ea typeface="Times New Roman" panose="02020603050405020304" pitchFamily="18" charset="0"/>
                <a:cs typeface="Calibri" panose="020F0502020204030204" pitchFamily="34" charset="0"/>
              </a:rPr>
              <a:t>Bringing </a:t>
            </a:r>
            <a:r>
              <a:rPr lang="en-US" sz="2000" b="1" dirty="0">
                <a:solidFill>
                  <a:schemeClr val="tx2"/>
                </a:solidFill>
                <a:latin typeface="Calibri" panose="020F0502020204030204" pitchFamily="34" charset="0"/>
                <a:ea typeface="Times New Roman" panose="02020603050405020304" pitchFamily="18" charset="0"/>
                <a:cs typeface="Calibri" panose="020F0502020204030204" pitchFamily="34" charset="0"/>
              </a:rPr>
              <a:t>sectors and stakeholders </a:t>
            </a:r>
            <a:r>
              <a:rPr lang="en-US" sz="2000" dirty="0">
                <a:solidFill>
                  <a:schemeClr val="tx2"/>
                </a:solidFill>
                <a:latin typeface="Calibri" panose="020F0502020204030204" pitchFamily="34" charset="0"/>
                <a:ea typeface="Times New Roman" panose="02020603050405020304" pitchFamily="18" charset="0"/>
                <a:cs typeface="Calibri" panose="020F0502020204030204" pitchFamily="34" charset="0"/>
              </a:rPr>
              <a:t>together to jointly plan, design, and manage their </a:t>
            </a:r>
            <a:r>
              <a:rPr lang="en-US" sz="2000" b="1" dirty="0">
                <a:solidFill>
                  <a:schemeClr val="tx2"/>
                </a:solidFill>
                <a:latin typeface="Calibri" panose="020F0502020204030204" pitchFamily="34" charset="0"/>
                <a:ea typeface="Times New Roman" panose="02020603050405020304" pitchFamily="18" charset="0"/>
                <a:cs typeface="Calibri" panose="020F0502020204030204" pitchFamily="34" charset="0"/>
              </a:rPr>
              <a:t>seascape-landscapes, and institutional resources </a:t>
            </a:r>
            <a:r>
              <a:rPr lang="en-US" sz="2000" dirty="0">
                <a:solidFill>
                  <a:schemeClr val="tx2"/>
                </a:solidFill>
                <a:latin typeface="Calibri" panose="020F0502020204030204" pitchFamily="34" charset="0"/>
                <a:ea typeface="Times New Roman" panose="02020603050405020304" pitchFamily="18" charset="0"/>
                <a:cs typeface="Calibri" panose="020F0502020204030204" pitchFamily="34" charset="0"/>
              </a:rPr>
              <a:t>to: </a:t>
            </a:r>
          </a:p>
          <a:p>
            <a:pPr marL="363538" indent="-188913" defTabSz="685800">
              <a:buFont typeface="Arial" panose="020B0604020202020204" pitchFamily="34" charset="0"/>
              <a:buChar char="•"/>
              <a:defRPr/>
            </a:pPr>
            <a:r>
              <a:rPr lang="en-US" sz="2000" dirty="0">
                <a:solidFill>
                  <a:schemeClr val="tx2"/>
                </a:solidFill>
                <a:latin typeface="Calibri" panose="020F0502020204030204" pitchFamily="34" charset="0"/>
                <a:ea typeface="Times New Roman" panose="02020603050405020304" pitchFamily="18" charset="0"/>
                <a:cs typeface="Calibri" panose="020F0502020204030204" pitchFamily="34" charset="0"/>
              </a:rPr>
              <a:t>conserve biodiversity and ecosystems,</a:t>
            </a:r>
          </a:p>
          <a:p>
            <a:pPr marL="363538" indent="-188913" defTabSz="685800">
              <a:buFont typeface="Arial" panose="020B0604020202020204" pitchFamily="34" charset="0"/>
              <a:buChar char="•"/>
              <a:defRPr/>
            </a:pPr>
            <a:r>
              <a:rPr lang="en-US" sz="2000" dirty="0">
                <a:solidFill>
                  <a:schemeClr val="tx2"/>
                </a:solidFill>
                <a:latin typeface="Calibri" panose="020F0502020204030204" pitchFamily="34" charset="0"/>
                <a:ea typeface="Times New Roman" panose="02020603050405020304" pitchFamily="18" charset="0"/>
                <a:cs typeface="Calibri" panose="020F0502020204030204" pitchFamily="34" charset="0"/>
              </a:rPr>
              <a:t>sustain ecosystems goods and services for ecological stability, livelihoods and enterprises, </a:t>
            </a:r>
          </a:p>
          <a:p>
            <a:pPr marL="363538" indent="-188913" defTabSz="685800">
              <a:buFont typeface="Arial" panose="020B0604020202020204" pitchFamily="34" charset="0"/>
              <a:buChar char="•"/>
              <a:defRPr/>
            </a:pPr>
            <a:r>
              <a:rPr lang="en-US" sz="2000" dirty="0">
                <a:solidFill>
                  <a:schemeClr val="tx2"/>
                </a:solidFill>
                <a:latin typeface="Calibri" panose="020F0502020204030204" pitchFamily="34" charset="0"/>
                <a:ea typeface="Times New Roman" panose="02020603050405020304" pitchFamily="18" charset="0"/>
                <a:cs typeface="Calibri" panose="020F0502020204030204" pitchFamily="34" charset="0"/>
              </a:rPr>
              <a:t>improve agricultural production, and</a:t>
            </a:r>
          </a:p>
          <a:p>
            <a:pPr marL="363538" indent="-188913" defTabSz="685800">
              <a:spcAft>
                <a:spcPts val="900"/>
              </a:spcAft>
              <a:buFont typeface="Arial" panose="020B0604020202020204" pitchFamily="34" charset="0"/>
              <a:buChar char="•"/>
              <a:defRPr/>
            </a:pPr>
            <a:r>
              <a:rPr lang="en-PH" sz="2000" dirty="0">
                <a:solidFill>
                  <a:schemeClr val="tx2"/>
                </a:solidFill>
                <a:latin typeface="Calibri" panose="020F0502020204030204" pitchFamily="34" charset="0"/>
                <a:ea typeface="Times New Roman" panose="02020603050405020304" pitchFamily="18" charset="0"/>
                <a:cs typeface="Calibri" panose="020F0502020204030204" pitchFamily="34" charset="0"/>
              </a:rPr>
              <a:t>strengthen capacities for climate change                                mitigation and adaptation.</a:t>
            </a:r>
          </a:p>
          <a:p>
            <a:pPr marL="363538" indent="-188913" defTabSz="685800">
              <a:spcAft>
                <a:spcPts val="900"/>
              </a:spcAft>
              <a:buFont typeface="Arial" panose="020B0604020202020204" pitchFamily="34" charset="0"/>
              <a:buChar char="•"/>
              <a:defRPr/>
            </a:pPr>
            <a:endParaRPr lang="en-PH" sz="1050" dirty="0">
              <a:solidFill>
                <a:schemeClr val="tx2"/>
              </a:solidFill>
              <a:latin typeface="Calibri" panose="020F0502020204030204" pitchFamily="34" charset="0"/>
              <a:ea typeface="Times New Roman" panose="02020603050405020304" pitchFamily="18" charset="0"/>
              <a:cs typeface="Calibri" panose="020F0502020204030204" pitchFamily="34" charset="0"/>
            </a:endParaRPr>
          </a:p>
          <a:p>
            <a:pPr marL="273050" indent="-185738"/>
            <a:r>
              <a:rPr lang="en-PH" sz="2000" b="1" dirty="0">
                <a:solidFill>
                  <a:schemeClr val="tx2"/>
                </a:solidFill>
                <a:latin typeface="Calibri" panose="020F0502020204030204" pitchFamily="34" charset="0"/>
                <a:ea typeface="Times New Roman" panose="02020603050405020304" pitchFamily="18" charset="0"/>
                <a:cs typeface="Calibri" panose="020F0502020204030204" pitchFamily="34" charset="0"/>
              </a:rPr>
              <a:t>COMMON FEATURES</a:t>
            </a:r>
            <a:endParaRPr lang="en-US" sz="2000" b="1" dirty="0">
              <a:solidFill>
                <a:schemeClr val="tx2"/>
              </a:solidFill>
              <a:latin typeface="Calibri" panose="020F0502020204030204" pitchFamily="34" charset="0"/>
              <a:ea typeface="Times New Roman" panose="02020603050405020304" pitchFamily="18" charset="0"/>
              <a:cs typeface="Calibri" panose="020F0502020204030204" pitchFamily="34" charset="0"/>
            </a:endParaRPr>
          </a:p>
          <a:p>
            <a:pPr marL="363538" indent="-188913">
              <a:buFont typeface="Arial" panose="020B0604020202020204" pitchFamily="34" charset="0"/>
              <a:buChar char="•"/>
            </a:pPr>
            <a:r>
              <a:rPr lang="en-US" sz="2000" b="1" dirty="0">
                <a:solidFill>
                  <a:schemeClr val="tx2"/>
                </a:solidFill>
                <a:latin typeface="Calibri" panose="020F0502020204030204" pitchFamily="34" charset="0"/>
                <a:ea typeface="Times New Roman" panose="02020603050405020304" pitchFamily="18" charset="0"/>
                <a:cs typeface="Calibri" panose="020F0502020204030204" pitchFamily="34" charset="0"/>
              </a:rPr>
              <a:t>Multi- and cross-sectoral</a:t>
            </a:r>
          </a:p>
          <a:p>
            <a:pPr marL="363538" indent="-188913">
              <a:buFont typeface="Arial" panose="020B0604020202020204" pitchFamily="34" charset="0"/>
              <a:buChar char="•"/>
            </a:pPr>
            <a:r>
              <a:rPr lang="en-US" sz="2000" b="1" dirty="0">
                <a:solidFill>
                  <a:schemeClr val="tx2"/>
                </a:solidFill>
                <a:latin typeface="Calibri" panose="020F0502020204030204" pitchFamily="34" charset="0"/>
                <a:ea typeface="Times New Roman" panose="02020603050405020304" pitchFamily="18" charset="0"/>
                <a:cs typeface="Calibri" panose="020F0502020204030204" pitchFamily="34" charset="0"/>
              </a:rPr>
              <a:t>Inclusive Participation</a:t>
            </a:r>
            <a:r>
              <a:rPr lang="en-US" sz="2000" dirty="0">
                <a:solidFill>
                  <a:schemeClr val="tx2"/>
                </a:solidFill>
                <a:latin typeface="Calibri" panose="020F0502020204030204" pitchFamily="34" charset="0"/>
                <a:ea typeface="Times New Roman" panose="02020603050405020304" pitchFamily="18" charset="0"/>
                <a:cs typeface="Calibri" panose="020F0502020204030204" pitchFamily="34" charset="0"/>
              </a:rPr>
              <a:t>, </a:t>
            </a:r>
          </a:p>
          <a:p>
            <a:pPr marL="363538" indent="-188913">
              <a:buFont typeface="Arial" panose="020B0604020202020204" pitchFamily="34" charset="0"/>
              <a:buChar char="•"/>
            </a:pPr>
            <a:r>
              <a:rPr lang="en-PH" sz="2000" b="1" dirty="0">
                <a:solidFill>
                  <a:schemeClr val="tx2"/>
                </a:solidFill>
                <a:latin typeface="Calibri" panose="020F0502020204030204" pitchFamily="34" charset="0"/>
                <a:ea typeface="Times New Roman" panose="02020603050405020304" pitchFamily="18" charset="0"/>
                <a:cs typeface="Calibri" panose="020F0502020204030204" pitchFamily="34" charset="0"/>
              </a:rPr>
              <a:t>Collaboration and Complementation</a:t>
            </a:r>
            <a:endParaRPr lang="en-US" sz="2000" b="1" dirty="0">
              <a:solidFill>
                <a:schemeClr val="tx2"/>
              </a:solidFill>
              <a:latin typeface="Calibri" panose="020F0502020204030204" pitchFamily="34" charset="0"/>
              <a:ea typeface="Times New Roman" panose="02020603050405020304" pitchFamily="18" charset="0"/>
              <a:cs typeface="Calibri" panose="020F0502020204030204" pitchFamily="34" charset="0"/>
            </a:endParaRPr>
          </a:p>
          <a:p>
            <a:pPr marL="363538" indent="-188913">
              <a:buFont typeface="Arial" panose="020B0604020202020204" pitchFamily="34" charset="0"/>
              <a:buChar char="•"/>
            </a:pPr>
            <a:r>
              <a:rPr lang="en-US" sz="2000" b="1" dirty="0">
                <a:solidFill>
                  <a:schemeClr val="tx2"/>
                </a:solidFill>
                <a:latin typeface="Calibri" panose="020F0502020204030204" pitchFamily="34" charset="0"/>
                <a:ea typeface="Times New Roman" panose="02020603050405020304" pitchFamily="18" charset="0"/>
                <a:cs typeface="Calibri" panose="020F0502020204030204" pitchFamily="34" charset="0"/>
              </a:rPr>
              <a:t>Agreement around common objectives and strategies</a:t>
            </a:r>
            <a:r>
              <a:rPr lang="en-US" sz="2000" dirty="0">
                <a:solidFill>
                  <a:schemeClr val="tx2"/>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a:solidFill>
                  <a:schemeClr val="tx2"/>
                </a:solidFill>
                <a:latin typeface="Calibri" panose="020F0502020204030204" pitchFamily="34" charset="0"/>
                <a:ea typeface="Times New Roman" panose="02020603050405020304" pitchFamily="18" charset="0"/>
                <a:cs typeface="Calibri" panose="020F0502020204030204" pitchFamily="34" charset="0"/>
              </a:rPr>
              <a:t>for:</a:t>
            </a:r>
          </a:p>
          <a:p>
            <a:pPr marL="796925" indent="-342900">
              <a:buFont typeface="Wingdings" panose="05000000000000000000" pitchFamily="2" charset="2"/>
              <a:buChar char="ü"/>
            </a:pPr>
            <a:r>
              <a:rPr lang="en-US" sz="2000" dirty="0">
                <a:solidFill>
                  <a:schemeClr val="tx2"/>
                </a:solidFill>
                <a:latin typeface="Calibri" panose="020F0502020204030204" pitchFamily="34" charset="0"/>
                <a:ea typeface="Times New Roman" panose="02020603050405020304" pitchFamily="18" charset="0"/>
                <a:cs typeface="Calibri" panose="020F0502020204030204" pitchFamily="34" charset="0"/>
              </a:rPr>
              <a:t>managing landscapes,  and</a:t>
            </a:r>
          </a:p>
          <a:p>
            <a:pPr marL="796925" indent="-342900">
              <a:buFont typeface="Wingdings" panose="05000000000000000000" pitchFamily="2" charset="2"/>
              <a:buChar char="ü"/>
            </a:pPr>
            <a:r>
              <a:rPr lang="en-US" sz="2000" dirty="0">
                <a:solidFill>
                  <a:schemeClr val="tx2"/>
                </a:solidFill>
                <a:latin typeface="Calibri" panose="020F0502020204030204" pitchFamily="34" charset="0"/>
                <a:ea typeface="Times New Roman" panose="02020603050405020304" pitchFamily="18" charset="0"/>
                <a:cs typeface="Calibri" panose="020F0502020204030204" pitchFamily="34" charset="0"/>
              </a:rPr>
              <a:t>institutional resources </a:t>
            </a:r>
          </a:p>
          <a:p>
            <a:pPr marL="363538" indent="-188913">
              <a:buFont typeface="Arial" panose="020B0604020202020204" pitchFamily="34" charset="0"/>
              <a:buChar char="•"/>
            </a:pPr>
            <a:r>
              <a:rPr lang="en-US" sz="2000" b="1" dirty="0">
                <a:solidFill>
                  <a:schemeClr val="tx2"/>
                </a:solidFill>
                <a:latin typeface="Calibri" panose="020F0502020204030204" pitchFamily="34" charset="0"/>
                <a:ea typeface="Times New Roman" panose="02020603050405020304" pitchFamily="18" charset="0"/>
                <a:cs typeface="Calibri" panose="020F0502020204030204" pitchFamily="34" charset="0"/>
              </a:rPr>
              <a:t>Adaptive management based on shared learning</a:t>
            </a:r>
            <a:r>
              <a:rPr lang="en-US" sz="2000" dirty="0">
                <a:solidFill>
                  <a:schemeClr val="tx2"/>
                </a:solidFill>
                <a:latin typeface="Calibri" panose="020F0502020204030204" pitchFamily="34" charset="0"/>
                <a:ea typeface="Times New Roman" panose="02020603050405020304" pitchFamily="18" charset="0"/>
                <a:cs typeface="Calibri" panose="020F0502020204030204" pitchFamily="34" charset="0"/>
              </a:rPr>
              <a:t> </a:t>
            </a:r>
          </a:p>
          <a:p>
            <a:pPr marL="174625"/>
            <a:endParaRPr lang="en-US" sz="2000" dirty="0">
              <a:solidFill>
                <a:schemeClr val="tx2"/>
              </a:solidFill>
              <a:latin typeface="Calibri" panose="020F0502020204030204" pitchFamily="34" charset="0"/>
              <a:ea typeface="Times New Roman" panose="02020603050405020304" pitchFamily="18" charset="0"/>
              <a:cs typeface="Calibri" panose="020F0502020204030204" pitchFamily="34" charset="0"/>
            </a:endParaRPr>
          </a:p>
          <a:p>
            <a:pPr marL="111443"/>
            <a:r>
              <a:rPr lang="en-US" sz="1600" dirty="0">
                <a:solidFill>
                  <a:schemeClr val="tx2"/>
                </a:solidFill>
                <a:latin typeface="Calibri" panose="020F0502020204030204" pitchFamily="34" charset="0"/>
                <a:ea typeface="Times New Roman" panose="02020603050405020304" pitchFamily="18" charset="0"/>
                <a:cs typeface="Calibri" panose="020F0502020204030204" pitchFamily="34" charset="0"/>
              </a:rPr>
              <a:t>(Adapted and formulated based on Winterbottom et al 2013; Barnes; DENR/ENRMP 2013; Senge, et. al., 2007)</a:t>
            </a:r>
          </a:p>
          <a:p>
            <a:pPr marL="111443"/>
            <a:endParaRPr lang="en-US" sz="1600" dirty="0">
              <a:solidFill>
                <a:schemeClr val="tx2"/>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314C9682-710E-461C-95F6-8A4F54D7DB42}"/>
              </a:ext>
            </a:extLst>
          </p:cNvPr>
          <p:cNvSpPr txBox="1"/>
          <p:nvPr/>
        </p:nvSpPr>
        <p:spPr>
          <a:xfrm>
            <a:off x="373518" y="6439741"/>
            <a:ext cx="4474643" cy="507831"/>
          </a:xfrm>
          <a:prstGeom prst="rect">
            <a:avLst/>
          </a:prstGeom>
          <a:noFill/>
        </p:spPr>
        <p:txBody>
          <a:bodyPr wrap="square">
            <a:spAutoFit/>
          </a:bodyPr>
          <a:lstStyle/>
          <a:p>
            <a:pPr algn="l"/>
            <a:r>
              <a:rPr lang="en-US" sz="900" dirty="0">
                <a:solidFill>
                  <a:schemeClr val="tx2"/>
                </a:solidFill>
                <a:latin typeface="Calibri" panose="020F0502020204030204" pitchFamily="34" charset="0"/>
                <a:cs typeface="Calibri" panose="020F0502020204030204" pitchFamily="34" charset="0"/>
              </a:rPr>
              <a:t>Image Credit: Photo retrieved from www. thegef.org/news/novel-ridge-reef-project-launched-fiji. </a:t>
            </a:r>
            <a:r>
              <a:rPr lang="en-PH" sz="900" b="0" i="0" dirty="0">
                <a:solidFill>
                  <a:schemeClr val="tx2"/>
                </a:solidFill>
                <a:effectLst/>
                <a:latin typeface="Calibri" panose="020F0502020204030204" pitchFamily="34" charset="0"/>
                <a:cs typeface="Calibri" panose="020F0502020204030204" pitchFamily="34" charset="0"/>
              </a:rPr>
              <a:t>Teamwork icon by ProSymbols, US from the Noun Project. </a:t>
            </a:r>
          </a:p>
          <a:p>
            <a:endParaRPr lang="en-PH" sz="900" dirty="0">
              <a:solidFill>
                <a:schemeClr val="tx2"/>
              </a:solidFill>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07BD1C63-C37D-451A-9072-6D884FDE0831}"/>
              </a:ext>
            </a:extLst>
          </p:cNvPr>
          <p:cNvGrpSpPr/>
          <p:nvPr/>
        </p:nvGrpSpPr>
        <p:grpSpPr>
          <a:xfrm>
            <a:off x="351504" y="173741"/>
            <a:ext cx="4575835" cy="772886"/>
            <a:chOff x="767442" y="587417"/>
            <a:chExt cx="4575835" cy="772886"/>
          </a:xfrm>
        </p:grpSpPr>
        <p:sp>
          <p:nvSpPr>
            <p:cNvPr id="18" name="Oval 17">
              <a:extLst>
                <a:ext uri="{FF2B5EF4-FFF2-40B4-BE49-F238E27FC236}">
                  <a16:creationId xmlns:a16="http://schemas.microsoft.com/office/drawing/2014/main" id="{D2869FC5-246B-4B3A-BA23-4CAADEBB11D7}"/>
                </a:ext>
              </a:extLst>
            </p:cNvPr>
            <p:cNvSpPr/>
            <p:nvPr/>
          </p:nvSpPr>
          <p:spPr>
            <a:xfrm>
              <a:off x="767442" y="587417"/>
              <a:ext cx="772886" cy="772886"/>
            </a:xfrm>
            <a:prstGeom prst="ellipse">
              <a:avLst/>
            </a:prstGeom>
            <a:noFill/>
            <a:ln w="19050">
              <a:solidFill>
                <a:srgbClr val="68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pic>
          <p:nvPicPr>
            <p:cNvPr id="19" name="Picture 18">
              <a:extLst>
                <a:ext uri="{FF2B5EF4-FFF2-40B4-BE49-F238E27FC236}">
                  <a16:creationId xmlns:a16="http://schemas.microsoft.com/office/drawing/2014/main" id="{0764B8EA-69ED-4AF0-99B5-53BEEB0C2468}"/>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r="4127" b="13915"/>
            <a:stretch/>
          </p:blipFill>
          <p:spPr>
            <a:xfrm>
              <a:off x="818070" y="672328"/>
              <a:ext cx="671629" cy="603063"/>
            </a:xfrm>
            <a:prstGeom prst="rect">
              <a:avLst/>
            </a:prstGeom>
          </p:spPr>
        </p:pic>
        <p:cxnSp>
          <p:nvCxnSpPr>
            <p:cNvPr id="20" name="Straight Connector 19">
              <a:extLst>
                <a:ext uri="{FF2B5EF4-FFF2-40B4-BE49-F238E27FC236}">
                  <a16:creationId xmlns:a16="http://schemas.microsoft.com/office/drawing/2014/main" id="{502CFB86-4059-47A2-B8A1-E6D11CD7774C}"/>
                </a:ext>
              </a:extLst>
            </p:cNvPr>
            <p:cNvCxnSpPr>
              <a:cxnSpLocks/>
            </p:cNvCxnSpPr>
            <p:nvPr/>
          </p:nvCxnSpPr>
          <p:spPr>
            <a:xfrm>
              <a:off x="1404459" y="1256016"/>
              <a:ext cx="3938818" cy="0"/>
            </a:xfrm>
            <a:prstGeom prst="line">
              <a:avLst/>
            </a:prstGeom>
            <a:ln w="19050">
              <a:solidFill>
                <a:srgbClr val="687F00"/>
              </a:solidFill>
            </a:ln>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a16="http://schemas.microsoft.com/office/drawing/2014/main" id="{048CF949-076D-4647-AF0E-C12B51C0848E}"/>
              </a:ext>
            </a:extLst>
          </p:cNvPr>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b="14537"/>
          <a:stretch/>
        </p:blipFill>
        <p:spPr>
          <a:xfrm rot="2951484">
            <a:off x="9551654" y="2599062"/>
            <a:ext cx="1942228" cy="1659875"/>
          </a:xfrm>
          <a:prstGeom prst="rect">
            <a:avLst/>
          </a:prstGeom>
        </p:spPr>
      </p:pic>
    </p:spTree>
    <p:extLst>
      <p:ext uri="{BB962C8B-B14F-4D97-AF65-F5344CB8AC3E}">
        <p14:creationId xmlns:p14="http://schemas.microsoft.com/office/powerpoint/2010/main" val="12024060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DA5CF-569A-AE4F-ABE2-1F5F68743AF6}"/>
              </a:ext>
            </a:extLst>
          </p:cNvPr>
          <p:cNvSpPr>
            <a:spLocks noGrp="1"/>
          </p:cNvSpPr>
          <p:nvPr>
            <p:ph type="title"/>
          </p:nvPr>
        </p:nvSpPr>
        <p:spPr>
          <a:xfrm>
            <a:off x="1175018" y="528420"/>
            <a:ext cx="5899574" cy="772886"/>
          </a:xfrm>
        </p:spPr>
        <p:txBody>
          <a:bodyPr>
            <a:normAutofit fontScale="90000"/>
          </a:bodyPr>
          <a:lstStyle/>
          <a:p>
            <a:r>
              <a:rPr lang="en-US" sz="3200" b="1" dirty="0">
                <a:latin typeface="Gill Sans MT" panose="020B0502020104020203" pitchFamily="34" charset="77"/>
              </a:rPr>
              <a:t>Definitions of Lessons Learned, Replication,  Scaling Up</a:t>
            </a:r>
          </a:p>
        </p:txBody>
      </p:sp>
      <p:sp>
        <p:nvSpPr>
          <p:cNvPr id="3" name="Content Placeholder 2">
            <a:extLst>
              <a:ext uri="{FF2B5EF4-FFF2-40B4-BE49-F238E27FC236}">
                <a16:creationId xmlns:a16="http://schemas.microsoft.com/office/drawing/2014/main" id="{FE72242F-0438-CA44-81FB-BDA6EFE4C1BD}"/>
              </a:ext>
            </a:extLst>
          </p:cNvPr>
          <p:cNvSpPr>
            <a:spLocks noGrp="1"/>
          </p:cNvSpPr>
          <p:nvPr>
            <p:ph idx="1"/>
          </p:nvPr>
        </p:nvSpPr>
        <p:spPr>
          <a:xfrm>
            <a:off x="402132" y="1426029"/>
            <a:ext cx="6672459" cy="5736525"/>
          </a:xfrm>
          <a:noFill/>
          <a:ln>
            <a:noFill/>
          </a:ln>
        </p:spPr>
        <p:txBody>
          <a:bodyPr>
            <a:normAutofit/>
          </a:bodyPr>
          <a:lstStyle/>
          <a:p>
            <a:r>
              <a:rPr lang="en-US" b="1" dirty="0">
                <a:solidFill>
                  <a:schemeClr val="accent1">
                    <a:lumMod val="75000"/>
                  </a:schemeClr>
                </a:solidFill>
                <a:latin typeface="Calibri" panose="020F0502020204030204" pitchFamily="34" charset="0"/>
                <a:cs typeface="Calibri" panose="020F0502020204030204" pitchFamily="34" charset="0"/>
              </a:rPr>
              <a:t>Lessons learned </a:t>
            </a:r>
            <a:r>
              <a:rPr lang="en-US" dirty="0">
                <a:latin typeface="Calibri" panose="020F0502020204030204" pitchFamily="34" charset="0"/>
                <a:cs typeface="Calibri" panose="020F0502020204030204" pitchFamily="34" charset="0"/>
              </a:rPr>
              <a:t>–</a:t>
            </a:r>
            <a:r>
              <a:rPr lang="en-PH" b="1" i="1" dirty="0">
                <a:solidFill>
                  <a:schemeClr val="accent1">
                    <a:lumMod val="75000"/>
                  </a:schemeClr>
                </a:solidFill>
                <a:latin typeface="Calibri" panose="020F0502020204030204" pitchFamily="34" charset="0"/>
                <a:cs typeface="Calibri" panose="020F0502020204030204" pitchFamily="34" charset="0"/>
              </a:rPr>
              <a:t>knowledge gained </a:t>
            </a:r>
            <a:r>
              <a:rPr lang="en-PH" dirty="0">
                <a:latin typeface="Calibri" panose="020F0502020204030204" pitchFamily="34" charset="0"/>
                <a:cs typeface="Calibri" panose="020F0502020204030204" pitchFamily="34" charset="0"/>
              </a:rPr>
              <a:t>(deeper understanding, insights of success factors, realizations of gaps and shortcoming) from the processes of conducting a project. </a:t>
            </a:r>
            <a:r>
              <a:rPr lang="en-PH" b="1" i="1" dirty="0">
                <a:solidFill>
                  <a:schemeClr val="accent1">
                    <a:lumMod val="75000"/>
                  </a:schemeClr>
                </a:solidFill>
                <a:latin typeface="Calibri" panose="020F0502020204030204" pitchFamily="34" charset="0"/>
                <a:cs typeface="Calibri" panose="020F0502020204030204" pitchFamily="34" charset="0"/>
              </a:rPr>
              <a:t>Reflections</a:t>
            </a:r>
            <a:r>
              <a:rPr lang="en-PH" dirty="0">
                <a:solidFill>
                  <a:schemeClr val="accent1">
                    <a:lumMod val="75000"/>
                  </a:schemeClr>
                </a:solidFill>
                <a:latin typeface="Calibri" panose="020F0502020204030204" pitchFamily="34" charset="0"/>
                <a:cs typeface="Calibri" panose="020F0502020204030204" pitchFamily="34" charset="0"/>
              </a:rPr>
              <a:t> </a:t>
            </a:r>
            <a:r>
              <a:rPr lang="en-PH" dirty="0">
                <a:latin typeface="Calibri" panose="020F0502020204030204" pitchFamily="34" charset="0"/>
                <a:cs typeface="Calibri" panose="020F0502020204030204" pitchFamily="34" charset="0"/>
              </a:rPr>
              <a:t>of what worked, what didn’t work, what partly worked and why. These are building blocks in </a:t>
            </a:r>
            <a:r>
              <a:rPr lang="en-PH" u="sng" dirty="0">
                <a:latin typeface="Calibri" panose="020F0502020204030204" pitchFamily="34" charset="0"/>
                <a:cs typeface="Calibri" panose="020F0502020204030204" pitchFamily="34" charset="0"/>
              </a:rPr>
              <a:t>determining</a:t>
            </a:r>
            <a:r>
              <a:rPr lang="en-PH" dirty="0">
                <a:latin typeface="Calibri" panose="020F0502020204030204" pitchFamily="34" charset="0"/>
                <a:cs typeface="Calibri" panose="020F0502020204030204" pitchFamily="34" charset="0"/>
              </a:rPr>
              <a:t> next set of  “</a:t>
            </a:r>
            <a:r>
              <a:rPr lang="en-PH" u="sng" dirty="0">
                <a:latin typeface="Calibri" panose="020F0502020204030204" pitchFamily="34" charset="0"/>
                <a:cs typeface="Calibri" panose="020F0502020204030204" pitchFamily="34" charset="0"/>
              </a:rPr>
              <a:t>innovations </a:t>
            </a:r>
            <a:r>
              <a:rPr lang="en-PH" dirty="0">
                <a:latin typeface="Calibri" panose="020F0502020204030204" pitchFamily="34" charset="0"/>
                <a:cs typeface="Calibri" panose="020F0502020204030204" pitchFamily="34" charset="0"/>
              </a:rPr>
              <a:t>either for replication or scaling up and not for blame pointing ”</a:t>
            </a:r>
            <a:r>
              <a:rPr lang="en-PH" sz="1600" dirty="0">
                <a:latin typeface="Calibri" panose="020F0502020204030204" pitchFamily="34" charset="0"/>
                <a:cs typeface="Calibri" panose="020F0502020204030204" pitchFamily="34" charset="0"/>
              </a:rPr>
              <a:t>(Drucker P., 1985; USAID 2016; Korten, D. 1984) </a:t>
            </a:r>
          </a:p>
          <a:p>
            <a:r>
              <a:rPr lang="en-PH" b="1" dirty="0">
                <a:solidFill>
                  <a:schemeClr val="accent1">
                    <a:lumMod val="75000"/>
                  </a:schemeClr>
                </a:solidFill>
                <a:latin typeface="Calibri" panose="020F0502020204030204" pitchFamily="34" charset="0"/>
                <a:cs typeface="Calibri" panose="020F0502020204030204" pitchFamily="34" charset="0"/>
              </a:rPr>
              <a:t>Replication</a:t>
            </a:r>
            <a:r>
              <a:rPr lang="en-PH" dirty="0">
                <a:latin typeface="Calibri" panose="020F0502020204030204" pitchFamily="34" charset="0"/>
                <a:cs typeface="Calibri" panose="020F0502020204030204" pitchFamily="34" charset="0"/>
              </a:rPr>
              <a:t> – Applying  or copying specific or modified features of an </a:t>
            </a:r>
            <a:r>
              <a:rPr lang="en-PH" u="sng" dirty="0">
                <a:latin typeface="Calibri" panose="020F0502020204030204" pitchFamily="34" charset="0"/>
                <a:cs typeface="Calibri" panose="020F0502020204030204" pitchFamily="34" charset="0"/>
              </a:rPr>
              <a:t>effective </a:t>
            </a:r>
            <a:r>
              <a:rPr lang="en-PH" dirty="0">
                <a:latin typeface="Calibri" panose="020F0502020204030204" pitchFamily="34" charset="0"/>
                <a:cs typeface="Calibri" panose="020F0502020204030204" pitchFamily="34" charset="0"/>
              </a:rPr>
              <a:t>2R approach or measure in the same or another setting </a:t>
            </a:r>
            <a:r>
              <a:rPr lang="en-PH" sz="1800" dirty="0">
                <a:latin typeface="Calibri" panose="020F0502020204030204" pitchFamily="34" charset="0"/>
                <a:cs typeface="Calibri" panose="020F0502020204030204" pitchFamily="34" charset="0"/>
              </a:rPr>
              <a:t>(modified definition from the IW R2R Project Document 2016). </a:t>
            </a:r>
          </a:p>
          <a:p>
            <a:r>
              <a:rPr lang="en-PH" dirty="0">
                <a:latin typeface="Calibri" panose="020F0502020204030204" pitchFamily="34" charset="0"/>
                <a:cs typeface="Calibri" panose="020F0502020204030204" pitchFamily="34" charset="0"/>
              </a:rPr>
              <a:t> </a:t>
            </a:r>
            <a:r>
              <a:rPr lang="en-PH" b="1" dirty="0">
                <a:solidFill>
                  <a:schemeClr val="accent1">
                    <a:lumMod val="75000"/>
                  </a:schemeClr>
                </a:solidFill>
                <a:latin typeface="Calibri" panose="020F0502020204030204" pitchFamily="34" charset="0"/>
                <a:cs typeface="Calibri" panose="020F0502020204030204" pitchFamily="34" charset="0"/>
              </a:rPr>
              <a:t>Scaling up </a:t>
            </a:r>
            <a:r>
              <a:rPr lang="en-PH" dirty="0">
                <a:latin typeface="Calibri" panose="020F0502020204030204" pitchFamily="34" charset="0"/>
                <a:cs typeface="Calibri" panose="020F0502020204030204" pitchFamily="34" charset="0"/>
              </a:rPr>
              <a:t>–Increasing the impacts of </a:t>
            </a:r>
            <a:r>
              <a:rPr lang="en-PH" u="sng" dirty="0">
                <a:latin typeface="Calibri" panose="020F0502020204030204" pitchFamily="34" charset="0"/>
                <a:cs typeface="Calibri" panose="020F0502020204030204" pitchFamily="34" charset="0"/>
              </a:rPr>
              <a:t>effective and efficient </a:t>
            </a:r>
            <a:r>
              <a:rPr lang="en-PH" dirty="0">
                <a:latin typeface="Calibri" panose="020F0502020204030204" pitchFamily="34" charset="0"/>
                <a:cs typeface="Calibri" panose="020F0502020204030204" pitchFamily="34" charset="0"/>
              </a:rPr>
              <a:t>R2R approaches or measures in broader geographic and of institutional scales </a:t>
            </a:r>
            <a:r>
              <a:rPr lang="en-PH" sz="1600" dirty="0">
                <a:latin typeface="Calibri" panose="020F0502020204030204" pitchFamily="34" charset="0"/>
                <a:cs typeface="Calibri" panose="020F0502020204030204" pitchFamily="34" charset="0"/>
              </a:rPr>
              <a:t>(modified definition from the IW R2R Project Document 2016; Korten D 1984). </a:t>
            </a:r>
            <a:endParaRPr lang="en-US" dirty="0">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D8F6D904-F47C-40BA-9EBB-DB69ADF33EA0}"/>
              </a:ext>
            </a:extLst>
          </p:cNvPr>
          <p:cNvGrpSpPr/>
          <p:nvPr/>
        </p:nvGrpSpPr>
        <p:grpSpPr>
          <a:xfrm>
            <a:off x="351504" y="173741"/>
            <a:ext cx="6472629" cy="772886"/>
            <a:chOff x="767442" y="587417"/>
            <a:chExt cx="6472629" cy="772886"/>
          </a:xfrm>
        </p:grpSpPr>
        <p:sp>
          <p:nvSpPr>
            <p:cNvPr id="9" name="Oval 8">
              <a:extLst>
                <a:ext uri="{FF2B5EF4-FFF2-40B4-BE49-F238E27FC236}">
                  <a16:creationId xmlns:a16="http://schemas.microsoft.com/office/drawing/2014/main" id="{7520B56D-648A-46D8-ADB0-0AF0B4FB73C7}"/>
                </a:ext>
              </a:extLst>
            </p:cNvPr>
            <p:cNvSpPr/>
            <p:nvPr/>
          </p:nvSpPr>
          <p:spPr>
            <a:xfrm>
              <a:off x="767442" y="587417"/>
              <a:ext cx="772886" cy="772886"/>
            </a:xfrm>
            <a:prstGeom prst="ellipse">
              <a:avLst/>
            </a:prstGeom>
            <a:noFill/>
            <a:ln w="19050">
              <a:solidFill>
                <a:srgbClr val="68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pic>
          <p:nvPicPr>
            <p:cNvPr id="10" name="Picture 9">
              <a:extLst>
                <a:ext uri="{FF2B5EF4-FFF2-40B4-BE49-F238E27FC236}">
                  <a16:creationId xmlns:a16="http://schemas.microsoft.com/office/drawing/2014/main" id="{59F03061-FF0A-40BC-972D-F73E71CF37A5}"/>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r="4127" b="13915"/>
            <a:stretch/>
          </p:blipFill>
          <p:spPr>
            <a:xfrm>
              <a:off x="818070" y="672328"/>
              <a:ext cx="671629" cy="603063"/>
            </a:xfrm>
            <a:prstGeom prst="rect">
              <a:avLst/>
            </a:prstGeom>
          </p:spPr>
        </p:pic>
        <p:cxnSp>
          <p:nvCxnSpPr>
            <p:cNvPr id="11" name="Straight Connector 10">
              <a:extLst>
                <a:ext uri="{FF2B5EF4-FFF2-40B4-BE49-F238E27FC236}">
                  <a16:creationId xmlns:a16="http://schemas.microsoft.com/office/drawing/2014/main" id="{9B66BD4B-275E-4E60-92EC-C87A769D0731}"/>
                </a:ext>
              </a:extLst>
            </p:cNvPr>
            <p:cNvCxnSpPr>
              <a:cxnSpLocks/>
            </p:cNvCxnSpPr>
            <p:nvPr/>
          </p:nvCxnSpPr>
          <p:spPr>
            <a:xfrm>
              <a:off x="1404459" y="1256016"/>
              <a:ext cx="5835612" cy="0"/>
            </a:xfrm>
            <a:prstGeom prst="line">
              <a:avLst/>
            </a:prstGeom>
            <a:ln w="19050">
              <a:solidFill>
                <a:srgbClr val="687F00"/>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CE7AF35-8757-409D-98A8-961D0936A194}"/>
              </a:ext>
            </a:extLst>
          </p:cNvPr>
          <p:cNvGrpSpPr/>
          <p:nvPr/>
        </p:nvGrpSpPr>
        <p:grpSpPr>
          <a:xfrm>
            <a:off x="4143539" y="-708318"/>
            <a:ext cx="10626474" cy="8274635"/>
            <a:chOff x="3850345" y="-609241"/>
            <a:chExt cx="10626474" cy="8274635"/>
          </a:xfrm>
        </p:grpSpPr>
        <p:pic>
          <p:nvPicPr>
            <p:cNvPr id="12298" name="Picture 10">
              <a:extLst>
                <a:ext uri="{FF2B5EF4-FFF2-40B4-BE49-F238E27FC236}">
                  <a16:creationId xmlns:a16="http://schemas.microsoft.com/office/drawing/2014/main" id="{CC6B8F10-AD62-456F-8D79-1EE814DEE477}"/>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a:off x="3850345" y="-609241"/>
              <a:ext cx="6858000" cy="82357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a:extLst>
                <a:ext uri="{FF2B5EF4-FFF2-40B4-BE49-F238E27FC236}">
                  <a16:creationId xmlns:a16="http://schemas.microsoft.com/office/drawing/2014/main" id="{179AFB44-79C0-4510-B19F-03AF2D0FCE2F}"/>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flipH="1">
              <a:off x="7618819" y="-570331"/>
              <a:ext cx="6858000" cy="823572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CD047C11-C976-461A-919C-90D026B05866}"/>
                </a:ext>
              </a:extLst>
            </p:cNvPr>
            <p:cNvGrpSpPr/>
            <p:nvPr/>
          </p:nvGrpSpPr>
          <p:grpSpPr>
            <a:xfrm>
              <a:off x="6749109" y="434400"/>
              <a:ext cx="4727962" cy="5814360"/>
              <a:chOff x="6816841" y="248135"/>
              <a:chExt cx="4727962" cy="5814360"/>
            </a:xfrm>
          </p:grpSpPr>
          <p:sp>
            <p:nvSpPr>
              <p:cNvPr id="6" name="Rectangle 5">
                <a:extLst>
                  <a:ext uri="{FF2B5EF4-FFF2-40B4-BE49-F238E27FC236}">
                    <a16:creationId xmlns:a16="http://schemas.microsoft.com/office/drawing/2014/main" id="{018A451A-4DCA-974D-BFE5-B55F1945E8D2}"/>
                  </a:ext>
                </a:extLst>
              </p:cNvPr>
              <p:cNvSpPr/>
              <p:nvPr/>
            </p:nvSpPr>
            <p:spPr>
              <a:xfrm>
                <a:off x="7182293" y="1753623"/>
                <a:ext cx="4362510" cy="4308872"/>
              </a:xfrm>
              <a:prstGeom prst="rect">
                <a:avLst/>
              </a:prstGeom>
              <a:noFill/>
              <a:ln>
                <a:noFill/>
              </a:ln>
            </p:spPr>
            <p:txBody>
              <a:bodyPr wrap="square">
                <a:spAutoFit/>
              </a:bodyPr>
              <a:lstStyle/>
              <a:p>
                <a:pPr marL="363538" lvl="1" indent="-176213">
                  <a:buFont typeface="Arial" panose="020B0604020202020204" pitchFamily="34" charset="0"/>
                  <a:buChar char="•"/>
                </a:pPr>
                <a:r>
                  <a:rPr lang="en-PH" sz="2200" dirty="0">
                    <a:solidFill>
                      <a:schemeClr val="accent2"/>
                    </a:solidFill>
                    <a:latin typeface="Gill Sans MT" panose="020B0502020104020203" pitchFamily="34" charset="77"/>
                  </a:rPr>
                  <a:t>Communications &amp; awareness</a:t>
                </a:r>
              </a:p>
              <a:p>
                <a:pPr marL="363538" lvl="1" indent="-176213">
                  <a:buFont typeface="Arial" panose="020B0604020202020204" pitchFamily="34" charset="0"/>
                  <a:buChar char="•"/>
                </a:pPr>
                <a:r>
                  <a:rPr lang="en-PH" sz="2200" dirty="0">
                    <a:solidFill>
                      <a:schemeClr val="accent2"/>
                    </a:solidFill>
                    <a:latin typeface="Gill Sans MT" panose="020B0502020104020203" pitchFamily="34" charset="77"/>
                  </a:rPr>
                  <a:t>Political commitment.</a:t>
                </a:r>
              </a:p>
              <a:p>
                <a:pPr marL="363538" lvl="1" indent="-176213">
                  <a:buFont typeface="Arial" panose="020B0604020202020204" pitchFamily="34" charset="0"/>
                  <a:buChar char="•"/>
                </a:pPr>
                <a:r>
                  <a:rPr lang="en-PH" sz="2200" dirty="0">
                    <a:solidFill>
                      <a:schemeClr val="accent2"/>
                    </a:solidFill>
                    <a:latin typeface="Gill Sans MT" panose="020B0502020104020203" pitchFamily="34" charset="77"/>
                  </a:rPr>
                  <a:t>Cross-sectoral coordination;</a:t>
                </a:r>
              </a:p>
              <a:p>
                <a:pPr marL="363538" lvl="1" indent="-176213">
                  <a:buFont typeface="Arial" panose="020B0604020202020204" pitchFamily="34" charset="0"/>
                  <a:buChar char="•"/>
                </a:pPr>
                <a:r>
                  <a:rPr lang="en-PH" sz="2200" dirty="0">
                    <a:solidFill>
                      <a:schemeClr val="accent2"/>
                    </a:solidFill>
                    <a:latin typeface="Gill Sans MT" panose="020B0502020104020203" pitchFamily="34" charset="77"/>
                  </a:rPr>
                  <a:t> Stakeholder engagement; </a:t>
                </a:r>
              </a:p>
              <a:p>
                <a:pPr marL="363538" lvl="1" indent="-176213">
                  <a:buFont typeface="Arial" panose="020B0604020202020204" pitchFamily="34" charset="0"/>
                  <a:buChar char="•"/>
                </a:pPr>
                <a:r>
                  <a:rPr lang="en-PH" sz="2200" dirty="0">
                    <a:solidFill>
                      <a:schemeClr val="accent2"/>
                    </a:solidFill>
                    <a:latin typeface="Gill Sans MT" panose="020B0502020104020203" pitchFamily="34" charset="77"/>
                  </a:rPr>
                  <a:t>Evidence-based planning; </a:t>
                </a:r>
              </a:p>
              <a:p>
                <a:pPr marL="363538" lvl="1" indent="-176213">
                  <a:buFont typeface="Arial" panose="020B0604020202020204" pitchFamily="34" charset="0"/>
                  <a:buChar char="•"/>
                </a:pPr>
                <a:r>
                  <a:rPr lang="en-PH" sz="2200" dirty="0">
                    <a:solidFill>
                      <a:schemeClr val="accent2"/>
                    </a:solidFill>
                    <a:latin typeface="Gill Sans MT" panose="020B0502020104020203" pitchFamily="34" charset="77"/>
                  </a:rPr>
                  <a:t>Application of management models and strategies; and </a:t>
                </a:r>
              </a:p>
              <a:p>
                <a:pPr marL="363538" lvl="1" indent="-176213">
                  <a:buFont typeface="Arial" panose="020B0604020202020204" pitchFamily="34" charset="0"/>
                  <a:buChar char="•"/>
                </a:pPr>
                <a:r>
                  <a:rPr lang="en-PH" sz="2200" dirty="0">
                    <a:solidFill>
                      <a:schemeClr val="accent2"/>
                    </a:solidFill>
                    <a:latin typeface="Gill Sans MT" panose="020B0502020104020203" pitchFamily="34" charset="77"/>
                  </a:rPr>
                  <a:t>Use of locally appropriate environment and water                    resource stress reduction technologies and measures; </a:t>
                </a:r>
              </a:p>
              <a:p>
                <a:pPr marL="187325" lvl="1"/>
                <a:endParaRPr lang="en-PH" sz="1600" dirty="0">
                  <a:solidFill>
                    <a:schemeClr val="accent2"/>
                  </a:solidFill>
                  <a:latin typeface="Gill Sans MT" panose="020B0502020104020203" pitchFamily="34" charset="77"/>
                </a:endParaRPr>
              </a:p>
              <a:p>
                <a:pPr marL="187325" lvl="1"/>
                <a:r>
                  <a:rPr lang="en-PH" sz="1600" dirty="0">
                    <a:solidFill>
                      <a:schemeClr val="accent2"/>
                    </a:solidFill>
                    <a:latin typeface="Gill Sans MT" panose="020B0502020104020203" pitchFamily="34" charset="77"/>
                  </a:rPr>
                  <a:t>Source:  IW R2R Project Document 2016.</a:t>
                </a:r>
              </a:p>
            </p:txBody>
          </p:sp>
          <p:sp>
            <p:nvSpPr>
              <p:cNvPr id="15" name="TextBox 14">
                <a:extLst>
                  <a:ext uri="{FF2B5EF4-FFF2-40B4-BE49-F238E27FC236}">
                    <a16:creationId xmlns:a16="http://schemas.microsoft.com/office/drawing/2014/main" id="{DD98BCBC-6590-4343-8E79-ED5C80E0E0CB}"/>
                  </a:ext>
                </a:extLst>
              </p:cNvPr>
              <p:cNvSpPr txBox="1"/>
              <p:nvPr/>
            </p:nvSpPr>
            <p:spPr>
              <a:xfrm>
                <a:off x="6816841" y="248135"/>
                <a:ext cx="4374197" cy="1471172"/>
              </a:xfrm>
              <a:prstGeom prst="rect">
                <a:avLst/>
              </a:prstGeom>
              <a:noFill/>
            </p:spPr>
            <p:txBody>
              <a:bodyPr wrap="square">
                <a:spAutoFit/>
              </a:bodyPr>
              <a:lstStyle/>
              <a:p>
                <a:pPr lvl="1" algn="ctr">
                  <a:lnSpc>
                    <a:spcPct val="80000"/>
                  </a:lnSpc>
                </a:pPr>
                <a:r>
                  <a:rPr lang="en-PH" sz="2800" b="1" spc="300" dirty="0">
                    <a:solidFill>
                      <a:schemeClr val="accent2"/>
                    </a:solidFill>
                    <a:latin typeface="Gill Sans MT" panose="020B0502020104020203" pitchFamily="34" charset="77"/>
                  </a:rPr>
                  <a:t>Coverage of the lessons learned, replication, and scaling up:</a:t>
                </a:r>
              </a:p>
            </p:txBody>
          </p:sp>
        </p:grpSp>
      </p:grpSp>
    </p:spTree>
    <p:extLst>
      <p:ext uri="{BB962C8B-B14F-4D97-AF65-F5344CB8AC3E}">
        <p14:creationId xmlns:p14="http://schemas.microsoft.com/office/powerpoint/2010/main" val="218760862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E5ABE9-4071-4B9A-8B6B-B16FC1F7E659}"/>
              </a:ext>
            </a:extLst>
          </p:cNvPr>
          <p:cNvSpPr/>
          <p:nvPr/>
        </p:nvSpPr>
        <p:spPr>
          <a:xfrm>
            <a:off x="7036907" y="2433099"/>
            <a:ext cx="4624025" cy="25444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4" name="Rectangle 13">
            <a:extLst>
              <a:ext uri="{FF2B5EF4-FFF2-40B4-BE49-F238E27FC236}">
                <a16:creationId xmlns:a16="http://schemas.microsoft.com/office/drawing/2014/main" id="{0BFC0B08-8B0E-4E9C-8888-E2491E3A35CB}"/>
              </a:ext>
            </a:extLst>
          </p:cNvPr>
          <p:cNvSpPr/>
          <p:nvPr/>
        </p:nvSpPr>
        <p:spPr>
          <a:xfrm>
            <a:off x="7044858" y="2727296"/>
            <a:ext cx="2544415" cy="24396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5" name="Rectangle 14">
            <a:extLst>
              <a:ext uri="{FF2B5EF4-FFF2-40B4-BE49-F238E27FC236}">
                <a16:creationId xmlns:a16="http://schemas.microsoft.com/office/drawing/2014/main" id="{A2F987D3-1A13-4F6A-9EEF-EA0B4DE1D1F4}"/>
              </a:ext>
            </a:extLst>
          </p:cNvPr>
          <p:cNvSpPr/>
          <p:nvPr/>
        </p:nvSpPr>
        <p:spPr>
          <a:xfrm>
            <a:off x="7033036" y="3029295"/>
            <a:ext cx="3216195" cy="23615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6" name="Rectangle 15">
            <a:extLst>
              <a:ext uri="{FF2B5EF4-FFF2-40B4-BE49-F238E27FC236}">
                <a16:creationId xmlns:a16="http://schemas.microsoft.com/office/drawing/2014/main" id="{4AF0181C-4A93-4455-BCDB-3739B1EB481F}"/>
              </a:ext>
            </a:extLst>
          </p:cNvPr>
          <p:cNvSpPr/>
          <p:nvPr/>
        </p:nvSpPr>
        <p:spPr>
          <a:xfrm>
            <a:off x="7028957" y="3323192"/>
            <a:ext cx="2091190" cy="24426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7" name="Rectangle 16">
            <a:extLst>
              <a:ext uri="{FF2B5EF4-FFF2-40B4-BE49-F238E27FC236}">
                <a16:creationId xmlns:a16="http://schemas.microsoft.com/office/drawing/2014/main" id="{8BECFE30-B7E3-4185-9F9D-3DDEEB61AE0B}"/>
              </a:ext>
            </a:extLst>
          </p:cNvPr>
          <p:cNvSpPr/>
          <p:nvPr/>
        </p:nvSpPr>
        <p:spPr>
          <a:xfrm>
            <a:off x="7028957" y="3617389"/>
            <a:ext cx="4238042" cy="24426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8" name="Rectangle 17">
            <a:extLst>
              <a:ext uri="{FF2B5EF4-FFF2-40B4-BE49-F238E27FC236}">
                <a16:creationId xmlns:a16="http://schemas.microsoft.com/office/drawing/2014/main" id="{CBD20CC4-6E89-49EE-84C8-F1D68329B8C6}"/>
              </a:ext>
            </a:extLst>
          </p:cNvPr>
          <p:cNvSpPr/>
          <p:nvPr/>
        </p:nvSpPr>
        <p:spPr>
          <a:xfrm>
            <a:off x="7025085" y="3919388"/>
            <a:ext cx="4624025" cy="25444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9" name="Rectangle 18">
            <a:extLst>
              <a:ext uri="{FF2B5EF4-FFF2-40B4-BE49-F238E27FC236}">
                <a16:creationId xmlns:a16="http://schemas.microsoft.com/office/drawing/2014/main" id="{079CE1C3-94FA-49D6-BF3F-9A08F4D2AE68}"/>
              </a:ext>
            </a:extLst>
          </p:cNvPr>
          <p:cNvSpPr/>
          <p:nvPr/>
        </p:nvSpPr>
        <p:spPr>
          <a:xfrm>
            <a:off x="7025086" y="4223766"/>
            <a:ext cx="3955666" cy="25444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 name="Title 1">
            <a:extLst>
              <a:ext uri="{FF2B5EF4-FFF2-40B4-BE49-F238E27FC236}">
                <a16:creationId xmlns:a16="http://schemas.microsoft.com/office/drawing/2014/main" id="{EF2A7B07-07ED-5546-A056-245B3D4BA448}"/>
              </a:ext>
            </a:extLst>
          </p:cNvPr>
          <p:cNvSpPr>
            <a:spLocks noGrp="1"/>
          </p:cNvSpPr>
          <p:nvPr>
            <p:ph type="title"/>
          </p:nvPr>
        </p:nvSpPr>
        <p:spPr>
          <a:xfrm>
            <a:off x="1216891" y="550201"/>
            <a:ext cx="10515600" cy="850900"/>
          </a:xfrm>
        </p:spPr>
        <p:txBody>
          <a:bodyPr>
            <a:noAutofit/>
          </a:bodyPr>
          <a:lstStyle/>
          <a:p>
            <a:pPr>
              <a:lnSpc>
                <a:spcPct val="90000"/>
              </a:lnSpc>
            </a:pPr>
            <a:r>
              <a:rPr lang="en-US" sz="3600" b="1" dirty="0">
                <a:latin typeface="Gill Sans MT" panose="020B0502020104020203" pitchFamily="34" charset="77"/>
              </a:rPr>
              <a:t>Definitions of                                                                             R2R Mainstreaming</a:t>
            </a:r>
          </a:p>
        </p:txBody>
      </p:sp>
      <p:sp>
        <p:nvSpPr>
          <p:cNvPr id="3" name="Content Placeholder 2">
            <a:extLst>
              <a:ext uri="{FF2B5EF4-FFF2-40B4-BE49-F238E27FC236}">
                <a16:creationId xmlns:a16="http://schemas.microsoft.com/office/drawing/2014/main" id="{ED11FEDA-333B-104A-9235-1A62371D1336}"/>
              </a:ext>
            </a:extLst>
          </p:cNvPr>
          <p:cNvSpPr>
            <a:spLocks noGrp="1"/>
          </p:cNvSpPr>
          <p:nvPr>
            <p:ph idx="1"/>
          </p:nvPr>
        </p:nvSpPr>
        <p:spPr>
          <a:xfrm>
            <a:off x="439527" y="1530314"/>
            <a:ext cx="5451435" cy="5575299"/>
          </a:xfrm>
        </p:spPr>
        <p:txBody>
          <a:bodyPr>
            <a:normAutofit/>
          </a:bodyPr>
          <a:lstStyle/>
          <a:p>
            <a:r>
              <a:rPr lang="en-PH" b="1" dirty="0">
                <a:solidFill>
                  <a:schemeClr val="accent1">
                    <a:lumMod val="75000"/>
                  </a:schemeClr>
                </a:solidFill>
                <a:latin typeface="Calibri" panose="020F0502020204030204" pitchFamily="34" charset="0"/>
                <a:cs typeface="Calibri" panose="020F0502020204030204" pitchFamily="34" charset="0"/>
              </a:rPr>
              <a:t>Process of embedding </a:t>
            </a:r>
            <a:r>
              <a:rPr lang="en-PH" dirty="0">
                <a:solidFill>
                  <a:schemeClr val="accent1">
                    <a:lumMod val="75000"/>
                  </a:schemeClr>
                </a:solidFill>
                <a:latin typeface="Calibri" panose="020F0502020204030204" pitchFamily="34" charset="0"/>
                <a:cs typeface="Calibri" panose="020F0502020204030204" pitchFamily="34" charset="0"/>
              </a:rPr>
              <a:t>R2R approach and processes into national, sub-national, and community policies, strategies, programs, and practices to ensure that the ecosystems and EGS in various land-sea formations in PICs are </a:t>
            </a:r>
            <a:r>
              <a:rPr lang="en-GB" dirty="0">
                <a:solidFill>
                  <a:schemeClr val="accent1">
                    <a:lumMod val="75000"/>
                  </a:schemeClr>
                </a:solidFill>
                <a:latin typeface="Calibri" panose="020F0502020204030204" pitchFamily="34" charset="0"/>
                <a:cs typeface="Calibri" panose="020F0502020204030204" pitchFamily="34" charset="0"/>
              </a:rPr>
              <a:t>maintained and enhanced to help reduce poverty, sustain livelihoods and build up climate resilience” </a:t>
            </a:r>
            <a:r>
              <a:rPr lang="en-PH" sz="1600" dirty="0">
                <a:solidFill>
                  <a:schemeClr val="accent1">
                    <a:lumMod val="75000"/>
                  </a:schemeClr>
                </a:solidFill>
                <a:latin typeface="Calibri" panose="020F0502020204030204" pitchFamily="34" charset="0"/>
                <a:cs typeface="Calibri" panose="020F0502020204030204" pitchFamily="34" charset="0"/>
              </a:rPr>
              <a:t>(modified from Huntley and Redford 2014; and IW R2R Project Document 2016). </a:t>
            </a:r>
          </a:p>
          <a:p>
            <a:r>
              <a:rPr lang="en-PH" b="1" dirty="0">
                <a:latin typeface="Calibri" panose="020F0502020204030204" pitchFamily="34" charset="0"/>
                <a:cs typeface="Calibri" panose="020F0502020204030204" pitchFamily="34" charset="0"/>
              </a:rPr>
              <a:t>Coverage</a:t>
            </a:r>
            <a:r>
              <a:rPr lang="en-PH" dirty="0">
                <a:latin typeface="Calibri" panose="020F0502020204030204" pitchFamily="34" charset="0"/>
                <a:cs typeface="Calibri" panose="020F0502020204030204" pitchFamily="34" charset="0"/>
              </a:rPr>
              <a:t>:  </a:t>
            </a:r>
          </a:p>
          <a:p>
            <a:pPr marL="442913" lvl="1" indent="-263525">
              <a:buFont typeface="+mj-lt"/>
              <a:buAutoNum type="alphaLcPeriod"/>
            </a:pPr>
            <a:r>
              <a:rPr lang="en-PH" sz="2200" dirty="0">
                <a:latin typeface="Calibri" panose="020F0502020204030204" pitchFamily="34" charset="0"/>
                <a:cs typeface="Calibri" panose="020F0502020204030204" pitchFamily="34" charset="0"/>
              </a:rPr>
              <a:t>Harmonizing sectoral policies and legislation; and </a:t>
            </a:r>
          </a:p>
          <a:p>
            <a:pPr marL="442913" lvl="1" indent="-263525">
              <a:buFont typeface="+mj-lt"/>
              <a:buAutoNum type="alphaLcPeriod"/>
            </a:pPr>
            <a:r>
              <a:rPr lang="en-PH" sz="2200" dirty="0">
                <a:latin typeface="Calibri" panose="020F0502020204030204" pitchFamily="34" charset="0"/>
                <a:cs typeface="Calibri" panose="020F0502020204030204" pitchFamily="34" charset="0"/>
              </a:rPr>
              <a:t>Streamlining government agency expenditures on land, water, forest and coastal management at priority sites. </a:t>
            </a:r>
          </a:p>
          <a:p>
            <a:endParaRPr lang="en-US" dirty="0">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BA8669C7-A875-4448-882B-A965485784CD}"/>
              </a:ext>
            </a:extLst>
          </p:cNvPr>
          <p:cNvGrpSpPr/>
          <p:nvPr/>
        </p:nvGrpSpPr>
        <p:grpSpPr>
          <a:xfrm>
            <a:off x="351504" y="173741"/>
            <a:ext cx="5328860" cy="772886"/>
            <a:chOff x="767442" y="587417"/>
            <a:chExt cx="5328860" cy="772886"/>
          </a:xfrm>
        </p:grpSpPr>
        <p:sp>
          <p:nvSpPr>
            <p:cNvPr id="5" name="Oval 4">
              <a:extLst>
                <a:ext uri="{FF2B5EF4-FFF2-40B4-BE49-F238E27FC236}">
                  <a16:creationId xmlns:a16="http://schemas.microsoft.com/office/drawing/2014/main" id="{53B82793-60E1-40F6-9B20-A47EC68BC9C2}"/>
                </a:ext>
              </a:extLst>
            </p:cNvPr>
            <p:cNvSpPr/>
            <p:nvPr/>
          </p:nvSpPr>
          <p:spPr>
            <a:xfrm>
              <a:off x="767442" y="587417"/>
              <a:ext cx="772886" cy="772886"/>
            </a:xfrm>
            <a:prstGeom prst="ellipse">
              <a:avLst/>
            </a:prstGeom>
            <a:noFill/>
            <a:ln w="19050">
              <a:solidFill>
                <a:srgbClr val="68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pic>
          <p:nvPicPr>
            <p:cNvPr id="6" name="Picture 5">
              <a:extLst>
                <a:ext uri="{FF2B5EF4-FFF2-40B4-BE49-F238E27FC236}">
                  <a16:creationId xmlns:a16="http://schemas.microsoft.com/office/drawing/2014/main" id="{BE229524-29E2-44A1-A085-353948379B01}"/>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r="4127" b="13915"/>
            <a:stretch/>
          </p:blipFill>
          <p:spPr>
            <a:xfrm>
              <a:off x="818070" y="672328"/>
              <a:ext cx="671629" cy="603063"/>
            </a:xfrm>
            <a:prstGeom prst="rect">
              <a:avLst/>
            </a:prstGeom>
          </p:spPr>
        </p:pic>
        <p:cxnSp>
          <p:nvCxnSpPr>
            <p:cNvPr id="7" name="Straight Connector 6">
              <a:extLst>
                <a:ext uri="{FF2B5EF4-FFF2-40B4-BE49-F238E27FC236}">
                  <a16:creationId xmlns:a16="http://schemas.microsoft.com/office/drawing/2014/main" id="{1AF498DC-F583-4446-B515-A9624748D10D}"/>
                </a:ext>
              </a:extLst>
            </p:cNvPr>
            <p:cNvCxnSpPr>
              <a:cxnSpLocks/>
            </p:cNvCxnSpPr>
            <p:nvPr/>
          </p:nvCxnSpPr>
          <p:spPr>
            <a:xfrm>
              <a:off x="1404459" y="1256016"/>
              <a:ext cx="4691843" cy="0"/>
            </a:xfrm>
            <a:prstGeom prst="line">
              <a:avLst/>
            </a:prstGeom>
            <a:ln w="19050">
              <a:solidFill>
                <a:srgbClr val="687F00"/>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ECEA81CA-5C18-4089-9C6C-E22D93BD7201}"/>
              </a:ext>
            </a:extLst>
          </p:cNvPr>
          <p:cNvSpPr txBox="1"/>
          <p:nvPr/>
        </p:nvSpPr>
        <p:spPr>
          <a:xfrm>
            <a:off x="6096000" y="550201"/>
            <a:ext cx="5636491" cy="6491008"/>
          </a:xfrm>
          <a:prstGeom prst="rect">
            <a:avLst/>
          </a:prstGeom>
          <a:noFill/>
        </p:spPr>
        <p:txBody>
          <a:bodyPr wrap="square">
            <a:spAutoFit/>
          </a:bodyPr>
          <a:lstStyle/>
          <a:p>
            <a:pPr marL="342900" indent="-342900">
              <a:lnSpc>
                <a:spcPct val="90000"/>
              </a:lnSpc>
              <a:buFont typeface="Arial" panose="020B0604020202020204" pitchFamily="34" charset="0"/>
              <a:buChar char="•"/>
            </a:pPr>
            <a:r>
              <a:rPr lang="en-US" sz="2200" b="1" dirty="0">
                <a:latin typeface="Calibri" panose="020F0502020204030204" pitchFamily="34" charset="0"/>
                <a:cs typeface="Calibri" panose="020F0502020204030204" pitchFamily="34" charset="0"/>
              </a:rPr>
              <a:t>Possible Areas for R2R Mainstreaming</a:t>
            </a:r>
          </a:p>
          <a:p>
            <a:pPr marL="914400" lvl="1" indent="-457200">
              <a:lnSpc>
                <a:spcPct val="90000"/>
              </a:lnSpc>
              <a:buFont typeface="+mj-lt"/>
              <a:buAutoNum type="alphaLcPeriod"/>
            </a:pPr>
            <a:r>
              <a:rPr lang="en-US" sz="2200" dirty="0">
                <a:latin typeface="Calibri" panose="020F0502020204030204" pitchFamily="34" charset="0"/>
                <a:cs typeface="Calibri" panose="020F0502020204030204" pitchFamily="34" charset="0"/>
              </a:rPr>
              <a:t>Communication, policy advocacy, and behavior change campaigns, </a:t>
            </a:r>
          </a:p>
          <a:p>
            <a:pPr marL="914400" lvl="1" indent="-457200">
              <a:lnSpc>
                <a:spcPct val="90000"/>
              </a:lnSpc>
              <a:buFont typeface="+mj-lt"/>
              <a:buAutoNum type="alphaLcPeriod"/>
            </a:pPr>
            <a:r>
              <a:rPr lang="en-US" sz="2200" dirty="0">
                <a:latin typeface="Calibri" panose="020F0502020204030204" pitchFamily="34" charset="0"/>
                <a:cs typeface="Calibri" panose="020F0502020204030204" pitchFamily="34" charset="0"/>
              </a:rPr>
              <a:t>Networking via the operations of R2R national and local level coordinating bodies</a:t>
            </a:r>
          </a:p>
          <a:p>
            <a:pPr marL="914400" lvl="1" indent="-457200">
              <a:lnSpc>
                <a:spcPct val="90000"/>
              </a:lnSpc>
              <a:buFont typeface="+mj-lt"/>
              <a:buAutoNum type="alphaLcPeriod"/>
            </a:pPr>
            <a:r>
              <a:rPr lang="en-US" sz="2200" dirty="0">
                <a:latin typeface="Calibri" panose="020F0502020204030204" pitchFamily="34" charset="0"/>
                <a:cs typeface="Calibri" panose="020F0502020204030204" pitchFamily="34" charset="0"/>
              </a:rPr>
              <a:t>Spatial mapping and analysis – national, sub-national, R2R site</a:t>
            </a:r>
          </a:p>
          <a:p>
            <a:pPr marL="914400" lvl="1" indent="-457200">
              <a:lnSpc>
                <a:spcPct val="90000"/>
              </a:lnSpc>
              <a:buFont typeface="+mj-lt"/>
              <a:buAutoNum type="alphaLcPeriod"/>
            </a:pPr>
            <a:r>
              <a:rPr lang="en-US" sz="2200" dirty="0">
                <a:latin typeface="Calibri" panose="020F0502020204030204" pitchFamily="34" charset="0"/>
                <a:cs typeface="Calibri" panose="020F0502020204030204" pitchFamily="34" charset="0"/>
              </a:rPr>
              <a:t>Research and development </a:t>
            </a:r>
          </a:p>
          <a:p>
            <a:pPr marL="914400" lvl="1" indent="-457200">
              <a:lnSpc>
                <a:spcPct val="90000"/>
              </a:lnSpc>
              <a:buFont typeface="+mj-lt"/>
              <a:buAutoNum type="alphaLcPeriod"/>
            </a:pPr>
            <a:r>
              <a:rPr lang="en-US" sz="2200" dirty="0">
                <a:latin typeface="Calibri" panose="020F0502020204030204" pitchFamily="34" charset="0"/>
                <a:cs typeface="Calibri" panose="020F0502020204030204" pitchFamily="34" charset="0"/>
              </a:rPr>
              <a:t>Capacity building</a:t>
            </a:r>
          </a:p>
          <a:p>
            <a:pPr marL="914400" lvl="1" indent="-457200">
              <a:lnSpc>
                <a:spcPct val="90000"/>
              </a:lnSpc>
              <a:buFont typeface="+mj-lt"/>
              <a:buAutoNum type="alphaLcPeriod"/>
            </a:pPr>
            <a:r>
              <a:rPr lang="en-US" sz="2200" dirty="0">
                <a:latin typeface="Calibri" panose="020F0502020204030204" pitchFamily="34" charset="0"/>
                <a:cs typeface="Calibri" panose="020F0502020204030204" pitchFamily="34" charset="0"/>
              </a:rPr>
              <a:t>Supporting programming at national and sub-national levels and site-specific R2R planning and implementation </a:t>
            </a:r>
          </a:p>
          <a:p>
            <a:pPr marL="342900" indent="-342900">
              <a:lnSpc>
                <a:spcPct val="90000"/>
              </a:lnSpc>
              <a:buFont typeface="Arial" panose="020B0604020202020204" pitchFamily="34" charset="0"/>
              <a:buChar char="•"/>
            </a:pPr>
            <a:r>
              <a:rPr lang="en-US" sz="2200" b="1" dirty="0">
                <a:latin typeface="Calibri" panose="020F0502020204030204" pitchFamily="34" charset="0"/>
                <a:cs typeface="Calibri" panose="020F0502020204030204" pitchFamily="34" charset="0"/>
              </a:rPr>
              <a:t>Possible Modes:</a:t>
            </a:r>
          </a:p>
          <a:p>
            <a:pPr marL="914400" lvl="1" indent="-457200">
              <a:lnSpc>
                <a:spcPct val="90000"/>
              </a:lnSpc>
              <a:buFont typeface="+mj-lt"/>
              <a:buAutoNum type="alphaLcPeriod"/>
            </a:pPr>
            <a:r>
              <a:rPr lang="en-US" sz="2200" dirty="0">
                <a:latin typeface="Calibri" panose="020F0502020204030204" pitchFamily="34" charset="0"/>
                <a:cs typeface="Calibri" panose="020F0502020204030204" pitchFamily="34" charset="0"/>
              </a:rPr>
              <a:t>Mainstreaming the R2R replication processes</a:t>
            </a:r>
          </a:p>
          <a:p>
            <a:pPr marL="914400" lvl="1" indent="-457200">
              <a:lnSpc>
                <a:spcPct val="90000"/>
              </a:lnSpc>
              <a:buFont typeface="+mj-lt"/>
              <a:buAutoNum type="alphaLcPeriod"/>
            </a:pPr>
            <a:r>
              <a:rPr lang="en-US" sz="2200" dirty="0">
                <a:latin typeface="Calibri" panose="020F0502020204030204" pitchFamily="34" charset="0"/>
                <a:cs typeface="Calibri" panose="020F0502020204030204" pitchFamily="34" charset="0"/>
              </a:rPr>
              <a:t>Mainstreaming the R2R scaling up processes</a:t>
            </a:r>
          </a:p>
          <a:p>
            <a:pPr marL="914400" lvl="1" indent="-457200">
              <a:lnSpc>
                <a:spcPct val="90000"/>
              </a:lnSpc>
              <a:buFont typeface="+mj-lt"/>
              <a:buAutoNum type="alphaLcPeriod"/>
            </a:pPr>
            <a:endParaRPr lang="en-US" sz="2200" dirty="0">
              <a:latin typeface="Calibri" panose="020F0502020204030204" pitchFamily="34" charset="0"/>
              <a:cs typeface="Calibri" panose="020F0502020204030204" pitchFamily="34" charset="0"/>
            </a:endParaRPr>
          </a:p>
          <a:p>
            <a:pPr marL="342900" indent="-342900">
              <a:lnSpc>
                <a:spcPct val="90000"/>
              </a:lnSpc>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a:p>
            <a:pPr marL="342900" indent="-342900">
              <a:lnSpc>
                <a:spcPct val="90000"/>
              </a:lnSpc>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421277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593387" y="289780"/>
            <a:ext cx="7833035" cy="667300"/>
          </a:xfrm>
          <a:custGeom>
            <a:avLst/>
            <a:gdLst>
              <a:gd name="connsiteX0" fmla="*/ 0 w 3838209"/>
              <a:gd name="connsiteY0" fmla="*/ 132843 h 797040"/>
              <a:gd name="connsiteX1" fmla="*/ 132843 w 3838209"/>
              <a:gd name="connsiteY1" fmla="*/ 0 h 797040"/>
              <a:gd name="connsiteX2" fmla="*/ 3705366 w 3838209"/>
              <a:gd name="connsiteY2" fmla="*/ 0 h 797040"/>
              <a:gd name="connsiteX3" fmla="*/ 3838209 w 3838209"/>
              <a:gd name="connsiteY3" fmla="*/ 132843 h 797040"/>
              <a:gd name="connsiteX4" fmla="*/ 3838209 w 3838209"/>
              <a:gd name="connsiteY4" fmla="*/ 664197 h 797040"/>
              <a:gd name="connsiteX5" fmla="*/ 3705366 w 3838209"/>
              <a:gd name="connsiteY5" fmla="*/ 797040 h 797040"/>
              <a:gd name="connsiteX6" fmla="*/ 132843 w 3838209"/>
              <a:gd name="connsiteY6" fmla="*/ 797040 h 797040"/>
              <a:gd name="connsiteX7" fmla="*/ 0 w 3838209"/>
              <a:gd name="connsiteY7" fmla="*/ 664197 h 797040"/>
              <a:gd name="connsiteX8" fmla="*/ 0 w 3838209"/>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8209" h="797040">
                <a:moveTo>
                  <a:pt x="0" y="132843"/>
                </a:moveTo>
                <a:cubicBezTo>
                  <a:pt x="0" y="59476"/>
                  <a:pt x="59476" y="0"/>
                  <a:pt x="132843" y="0"/>
                </a:cubicBezTo>
                <a:lnTo>
                  <a:pt x="3705366" y="0"/>
                </a:lnTo>
                <a:cubicBezTo>
                  <a:pt x="3778733" y="0"/>
                  <a:pt x="3838209" y="59476"/>
                  <a:pt x="3838209" y="132843"/>
                </a:cubicBezTo>
                <a:lnTo>
                  <a:pt x="3838209" y="664197"/>
                </a:lnTo>
                <a:cubicBezTo>
                  <a:pt x="3838209" y="737564"/>
                  <a:pt x="3778733" y="797040"/>
                  <a:pt x="3705366" y="797040"/>
                </a:cubicBezTo>
                <a:lnTo>
                  <a:pt x="132843" y="797040"/>
                </a:lnTo>
                <a:cubicBezTo>
                  <a:pt x="59476" y="797040"/>
                  <a:pt x="0" y="737564"/>
                  <a:pt x="0" y="664197"/>
                </a:cubicBezTo>
                <a:lnTo>
                  <a:pt x="0" y="132843"/>
                </a:lnTo>
                <a:close/>
              </a:path>
            </a:pathLst>
          </a:custGeom>
          <a:noFill/>
        </p:spPr>
        <p:style>
          <a:lnRef idx="2">
            <a:schemeClr val="lt1">
              <a:hueOff val="0"/>
              <a:satOff val="0"/>
              <a:lumOff val="0"/>
              <a:alphaOff val="0"/>
            </a:schemeClr>
          </a:lnRef>
          <a:fillRef idx="1">
            <a:schemeClr val="accent4">
              <a:hueOff val="-8271860"/>
              <a:satOff val="46445"/>
              <a:lumOff val="-2156"/>
              <a:alphaOff val="0"/>
            </a:schemeClr>
          </a:fillRef>
          <a:effectRef idx="0">
            <a:schemeClr val="accent4">
              <a:hueOff val="-8271860"/>
              <a:satOff val="46445"/>
              <a:lumOff val="-2156"/>
              <a:alphaOff val="0"/>
            </a:schemeClr>
          </a:effectRef>
          <a:fontRef idx="minor">
            <a:schemeClr val="lt1"/>
          </a:fontRef>
        </p:style>
        <p:txBody>
          <a:bodyPr spcFirstLastPara="0" vert="horz" wrap="square" lIns="183983" tIns="38908" rIns="183983" bIns="38908" numCol="1" spcCol="1270" anchor="ctr" anchorCtr="0">
            <a:noAutofit/>
          </a:bodyPr>
          <a:lstStyle/>
          <a:p>
            <a:pPr defTabSz="1200150">
              <a:lnSpc>
                <a:spcPct val="90000"/>
              </a:lnSpc>
              <a:spcBef>
                <a:spcPct val="0"/>
              </a:spcBef>
              <a:spcAft>
                <a:spcPct val="35000"/>
              </a:spcAft>
            </a:pPr>
            <a:r>
              <a:rPr lang="en-PH" sz="2800" b="1" dirty="0">
                <a:solidFill>
                  <a:schemeClr val="accent1">
                    <a:lumMod val="75000"/>
                  </a:schemeClr>
                </a:solidFill>
              </a:rPr>
              <a:t>Some R2R-Related Frameworks</a:t>
            </a:r>
            <a:endParaRPr lang="en-US" sz="2700" b="1" dirty="0">
              <a:solidFill>
                <a:schemeClr val="accent1">
                  <a:lumMod val="75000"/>
                </a:schemeClr>
              </a:solidFill>
            </a:endParaRPr>
          </a:p>
        </p:txBody>
      </p:sp>
      <p:sp>
        <p:nvSpPr>
          <p:cNvPr id="3" name="Content Placeholder 2"/>
          <p:cNvSpPr>
            <a:spLocks noGrp="1"/>
          </p:cNvSpPr>
          <p:nvPr>
            <p:ph idx="1"/>
          </p:nvPr>
        </p:nvSpPr>
        <p:spPr>
          <a:xfrm>
            <a:off x="593387" y="1104900"/>
            <a:ext cx="11359801" cy="5947954"/>
          </a:xfrm>
        </p:spPr>
        <p:txBody>
          <a:bodyPr>
            <a:noAutofit/>
          </a:bodyPr>
          <a:lstStyle/>
          <a:p>
            <a:pPr marL="454025" indent="-454025">
              <a:lnSpc>
                <a:spcPct val="85000"/>
              </a:lnSpc>
              <a:spcBef>
                <a:spcPts val="0"/>
              </a:spcBef>
              <a:spcAft>
                <a:spcPts val="1000"/>
              </a:spcAft>
              <a:buClr>
                <a:srgbClr val="FF9900"/>
              </a:buClr>
              <a:buSzPct val="80000"/>
              <a:buFont typeface="+mj-lt"/>
              <a:buAutoNum type="arabicPeriod"/>
            </a:pPr>
            <a:r>
              <a:rPr lang="en-PH" sz="2400" b="1" dirty="0">
                <a:latin typeface="Gill Sans MT" panose="020B0502020104020203" pitchFamily="34" charset="77"/>
              </a:rPr>
              <a:t>Integrated Area Development (IAD)– </a:t>
            </a:r>
            <a:r>
              <a:rPr lang="en-PH" sz="2000" dirty="0">
                <a:latin typeface="Gill Sans MT" panose="020B0502020104020203" pitchFamily="34" charset="77"/>
              </a:rPr>
              <a:t>famous in the late 60’s up to the 80’s</a:t>
            </a:r>
            <a:endParaRPr lang="en-US" sz="2400" dirty="0">
              <a:latin typeface="Gill Sans MT" panose="020B0502020104020203" pitchFamily="34" charset="77"/>
            </a:endParaRPr>
          </a:p>
          <a:p>
            <a:pPr marL="454025" indent="-454025">
              <a:lnSpc>
                <a:spcPct val="85000"/>
              </a:lnSpc>
              <a:spcBef>
                <a:spcPts val="0"/>
              </a:spcBef>
              <a:spcAft>
                <a:spcPts val="1000"/>
              </a:spcAft>
              <a:buClr>
                <a:srgbClr val="FF9900"/>
              </a:buClr>
              <a:buSzPct val="80000"/>
              <a:buFont typeface="+mj-lt"/>
              <a:buAutoNum type="arabicPeriod"/>
            </a:pPr>
            <a:r>
              <a:rPr lang="en-PH" sz="2400" b="1" dirty="0">
                <a:latin typeface="Gill Sans MT" panose="020B0502020104020203" pitchFamily="34" charset="77"/>
              </a:rPr>
              <a:t>Integrated Watershed Resource Management (IWRM)– </a:t>
            </a:r>
            <a:r>
              <a:rPr lang="en-PH" sz="2000" dirty="0">
                <a:latin typeface="Gill Sans MT" panose="020B0502020104020203" pitchFamily="34" charset="77"/>
              </a:rPr>
              <a:t>90’s to the present </a:t>
            </a:r>
            <a:endParaRPr lang="en-PH" sz="2400" dirty="0">
              <a:latin typeface="Gill Sans MT" panose="020B0502020104020203" pitchFamily="34" charset="77"/>
            </a:endParaRPr>
          </a:p>
          <a:p>
            <a:pPr marL="454025" indent="-454025">
              <a:lnSpc>
                <a:spcPct val="85000"/>
              </a:lnSpc>
              <a:spcBef>
                <a:spcPts val="0"/>
              </a:spcBef>
              <a:spcAft>
                <a:spcPts val="1000"/>
              </a:spcAft>
              <a:buClr>
                <a:srgbClr val="FF9900"/>
              </a:buClr>
              <a:buSzPct val="80000"/>
              <a:buFont typeface="+mj-lt"/>
              <a:buAutoNum type="arabicPeriod"/>
            </a:pPr>
            <a:r>
              <a:rPr lang="en-PH" sz="2400" b="1" dirty="0">
                <a:latin typeface="Gill Sans MT" panose="020B0502020104020203" pitchFamily="34" charset="77"/>
              </a:rPr>
              <a:t>Integrated River Basin Management</a:t>
            </a:r>
            <a:r>
              <a:rPr lang="en-PH" sz="2000" dirty="0">
                <a:latin typeface="Gill Sans MT" panose="020B0502020104020203" pitchFamily="34" charset="77"/>
              </a:rPr>
              <a:t>– 90’s to the present</a:t>
            </a:r>
            <a:endParaRPr lang="en-PH" sz="2400" dirty="0">
              <a:latin typeface="Gill Sans MT" panose="020B0502020104020203" pitchFamily="34" charset="77"/>
            </a:endParaRPr>
          </a:p>
          <a:p>
            <a:pPr marL="454025" indent="-454025">
              <a:lnSpc>
                <a:spcPct val="85000"/>
              </a:lnSpc>
              <a:spcBef>
                <a:spcPts val="0"/>
              </a:spcBef>
              <a:spcAft>
                <a:spcPts val="1000"/>
              </a:spcAft>
              <a:buClr>
                <a:srgbClr val="FF9900"/>
              </a:buClr>
              <a:buSzPct val="80000"/>
              <a:buFont typeface="+mj-lt"/>
              <a:buAutoNum type="arabicPeriod"/>
            </a:pPr>
            <a:r>
              <a:rPr lang="en-PH" sz="2400" b="1" dirty="0">
                <a:latin typeface="Gill Sans MT" panose="020B0502020104020203" pitchFamily="34" charset="77"/>
              </a:rPr>
              <a:t>Ridge to Reef Management (R2R)– </a:t>
            </a:r>
            <a:r>
              <a:rPr lang="en-PH" sz="2000" dirty="0">
                <a:latin typeface="Gill Sans MT" panose="020B0502020104020203" pitchFamily="34" charset="77"/>
              </a:rPr>
              <a:t>2000 to the present</a:t>
            </a:r>
            <a:endParaRPr lang="en-PH" sz="2400" dirty="0">
              <a:latin typeface="Gill Sans MT" panose="020B0502020104020203" pitchFamily="34" charset="77"/>
            </a:endParaRPr>
          </a:p>
          <a:p>
            <a:pPr marL="454025" indent="-454025">
              <a:lnSpc>
                <a:spcPct val="85000"/>
              </a:lnSpc>
              <a:spcBef>
                <a:spcPts val="0"/>
              </a:spcBef>
              <a:spcAft>
                <a:spcPts val="1000"/>
              </a:spcAft>
              <a:buClr>
                <a:srgbClr val="FF9900"/>
              </a:buClr>
              <a:buSzPct val="80000"/>
              <a:buFont typeface="+mj-lt"/>
              <a:buAutoNum type="arabicPeriod"/>
            </a:pPr>
            <a:r>
              <a:rPr lang="en-PH" sz="2400" b="1" dirty="0">
                <a:latin typeface="Gill Sans MT" panose="020B0502020104020203" pitchFamily="34" charset="77"/>
              </a:rPr>
              <a:t>Integrated Resources Management (IRM) </a:t>
            </a:r>
            <a:r>
              <a:rPr lang="en-PH" sz="2400" dirty="0">
                <a:latin typeface="Gill Sans MT" panose="020B0502020104020203" pitchFamily="34" charset="77"/>
              </a:rPr>
              <a:t>– </a:t>
            </a:r>
            <a:r>
              <a:rPr lang="en-PH" sz="2000" dirty="0">
                <a:latin typeface="Gill Sans MT" panose="020B0502020104020203" pitchFamily="34" charset="77"/>
              </a:rPr>
              <a:t>early 2000 </a:t>
            </a:r>
            <a:endParaRPr lang="en-PH" sz="2400" dirty="0">
              <a:latin typeface="Gill Sans MT" panose="020B0502020104020203" pitchFamily="34" charset="77"/>
            </a:endParaRPr>
          </a:p>
          <a:p>
            <a:pPr marL="454025" indent="-454025">
              <a:lnSpc>
                <a:spcPct val="85000"/>
              </a:lnSpc>
              <a:spcBef>
                <a:spcPts val="0"/>
              </a:spcBef>
              <a:spcAft>
                <a:spcPts val="1000"/>
              </a:spcAft>
              <a:buClr>
                <a:srgbClr val="FF9900"/>
              </a:buClr>
              <a:buSzPct val="80000"/>
              <a:buFont typeface="+mj-lt"/>
              <a:buAutoNum type="arabicPeriod"/>
            </a:pPr>
            <a:r>
              <a:rPr lang="en-PH" sz="2400" b="1" dirty="0">
                <a:latin typeface="Gill Sans MT" panose="020B0502020104020203" pitchFamily="34" charset="77"/>
              </a:rPr>
              <a:t>Integrated Coastal Resource Management (ICRM or ICM)– </a:t>
            </a:r>
            <a:r>
              <a:rPr lang="en-PH" sz="2000" dirty="0">
                <a:latin typeface="Gill Sans MT" panose="020B0502020104020203" pitchFamily="34" charset="77"/>
              </a:rPr>
              <a:t>90’s to the present</a:t>
            </a:r>
            <a:endParaRPr lang="en-PH" sz="2400" dirty="0">
              <a:latin typeface="Gill Sans MT" panose="020B0502020104020203" pitchFamily="34" charset="77"/>
            </a:endParaRPr>
          </a:p>
          <a:p>
            <a:pPr marL="454025" indent="-454025">
              <a:lnSpc>
                <a:spcPct val="85000"/>
              </a:lnSpc>
              <a:spcBef>
                <a:spcPts val="0"/>
              </a:spcBef>
              <a:spcAft>
                <a:spcPts val="1000"/>
              </a:spcAft>
              <a:buClr>
                <a:srgbClr val="FF9900"/>
              </a:buClr>
              <a:buSzPct val="80000"/>
              <a:buFont typeface="+mj-lt"/>
              <a:buAutoNum type="arabicPeriod"/>
            </a:pPr>
            <a:r>
              <a:rPr lang="en-PH" sz="2400" b="1" dirty="0">
                <a:latin typeface="Gill Sans MT" panose="020B0502020104020203" pitchFamily="34" charset="77"/>
              </a:rPr>
              <a:t>Integrated Ecosystems Management (IEM)– </a:t>
            </a:r>
            <a:r>
              <a:rPr lang="en-PH" sz="2000" dirty="0">
                <a:latin typeface="Gill Sans MT" panose="020B0502020104020203" pitchFamily="34" charset="77"/>
              </a:rPr>
              <a:t>late 90s to the present (CBD)</a:t>
            </a:r>
          </a:p>
          <a:p>
            <a:pPr marL="454025" indent="-454025">
              <a:lnSpc>
                <a:spcPct val="85000"/>
              </a:lnSpc>
              <a:spcBef>
                <a:spcPts val="0"/>
              </a:spcBef>
              <a:spcAft>
                <a:spcPts val="1000"/>
              </a:spcAft>
              <a:buClr>
                <a:srgbClr val="FF9900"/>
              </a:buClr>
              <a:buSzPct val="80000"/>
              <a:buFont typeface="+mj-lt"/>
              <a:buAutoNum type="arabicPeriod"/>
            </a:pPr>
            <a:r>
              <a:rPr lang="en-PH" sz="2400" b="1" dirty="0">
                <a:latin typeface="Gill Sans MT" panose="020B0502020104020203" pitchFamily="34" charset="77"/>
              </a:rPr>
              <a:t>Integrated Landscape Restoration and Management (ILRM)– </a:t>
            </a:r>
            <a:r>
              <a:rPr lang="en-PH" sz="2000" dirty="0">
                <a:latin typeface="Gill Sans MT" panose="020B0502020104020203" pitchFamily="34" charset="77"/>
              </a:rPr>
              <a:t>emerged in mid-2000 to present e.g. an approach advocated by international agencies to integrate climate change, biodiversity conservation, REDD+, restoration efforts, governance, and socio-economic development</a:t>
            </a:r>
            <a:endParaRPr lang="en-PH" sz="2400" dirty="0">
              <a:latin typeface="Gill Sans MT" panose="020B0502020104020203" pitchFamily="34" charset="77"/>
            </a:endParaRPr>
          </a:p>
          <a:p>
            <a:pPr marL="454025" indent="-454025">
              <a:lnSpc>
                <a:spcPct val="85000"/>
              </a:lnSpc>
              <a:spcBef>
                <a:spcPts val="0"/>
              </a:spcBef>
              <a:spcAft>
                <a:spcPts val="1000"/>
              </a:spcAft>
              <a:buClr>
                <a:srgbClr val="FF9900"/>
              </a:buClr>
              <a:buSzPct val="80000"/>
              <a:buFont typeface="+mj-lt"/>
              <a:buAutoNum type="arabicPeriod"/>
            </a:pPr>
            <a:r>
              <a:rPr lang="en-PH" sz="2400" b="1" dirty="0">
                <a:latin typeface="Gill Sans MT" panose="020B0502020104020203" pitchFamily="34" charset="77"/>
              </a:rPr>
              <a:t>Integrated Conservation for Sustainable Development</a:t>
            </a:r>
          </a:p>
          <a:p>
            <a:pPr marL="285750" indent="-285750">
              <a:lnSpc>
                <a:spcPct val="85000"/>
              </a:lnSpc>
              <a:spcBef>
                <a:spcPts val="0"/>
              </a:spcBef>
              <a:spcAft>
                <a:spcPts val="1000"/>
              </a:spcAft>
              <a:buClr>
                <a:srgbClr val="FF9900"/>
              </a:buClr>
              <a:buSzPct val="80000"/>
              <a:buFont typeface="+mj-lt"/>
              <a:buAutoNum type="arabicPeriod"/>
            </a:pPr>
            <a:endParaRPr lang="en-US" sz="2000" dirty="0"/>
          </a:p>
        </p:txBody>
      </p:sp>
    </p:spTree>
    <p:extLst>
      <p:ext uri="{BB962C8B-B14F-4D97-AF65-F5344CB8AC3E}">
        <p14:creationId xmlns:p14="http://schemas.microsoft.com/office/powerpoint/2010/main" val="22995579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32F542-4896-48A2-B577-974D69FDD5B7}"/>
              </a:ext>
            </a:extLst>
          </p:cNvPr>
          <p:cNvSpPr/>
          <p:nvPr/>
        </p:nvSpPr>
        <p:spPr>
          <a:xfrm>
            <a:off x="1590805" y="2054268"/>
            <a:ext cx="7214992" cy="387054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6" name="Title 5">
            <a:extLst>
              <a:ext uri="{FF2B5EF4-FFF2-40B4-BE49-F238E27FC236}">
                <a16:creationId xmlns:a16="http://schemas.microsoft.com/office/drawing/2014/main" id="{F42E2699-B0AB-46D8-A79E-2A3B5B4DC70C}"/>
              </a:ext>
            </a:extLst>
          </p:cNvPr>
          <p:cNvSpPr>
            <a:spLocks noGrp="1"/>
          </p:cNvSpPr>
          <p:nvPr>
            <p:ph type="title"/>
          </p:nvPr>
        </p:nvSpPr>
        <p:spPr/>
        <p:txBody>
          <a:bodyPr/>
          <a:lstStyle/>
          <a:p>
            <a:r>
              <a:rPr lang="en-US" dirty="0">
                <a:latin typeface="Gill Sans MT" panose="020B0502020104020203" pitchFamily="34" charset="77"/>
              </a:rPr>
              <a:t>Key Features from R2R-Related Frameworks</a:t>
            </a:r>
            <a:endParaRPr lang="en-PH" dirty="0"/>
          </a:p>
        </p:txBody>
      </p:sp>
      <p:sp>
        <p:nvSpPr>
          <p:cNvPr id="3" name="Slide Number Placeholder 2">
            <a:extLst>
              <a:ext uri="{FF2B5EF4-FFF2-40B4-BE49-F238E27FC236}">
                <a16:creationId xmlns:a16="http://schemas.microsoft.com/office/drawing/2014/main" id="{DD64176C-D0EB-42DF-88D4-13F41DB5AB25}"/>
              </a:ext>
            </a:extLst>
          </p:cNvPr>
          <p:cNvSpPr>
            <a:spLocks noGrp="1"/>
          </p:cNvSpPr>
          <p:nvPr>
            <p:ph type="sldNum" sz="quarter" idx="4294967295"/>
          </p:nvPr>
        </p:nvSpPr>
        <p:spPr>
          <a:xfrm>
            <a:off x="0" y="6629400"/>
            <a:ext cx="411163" cy="228600"/>
          </a:xfrm>
        </p:spPr>
        <p:txBody>
          <a:bodyPr/>
          <a:lstStyle/>
          <a:p>
            <a:fld id="{9CD8D479-8942-46E8-A226-A4E01F7A105C}" type="slidenum">
              <a:rPr lang="en-PH" smtClean="0"/>
              <a:t>9</a:t>
            </a:fld>
            <a:endParaRPr lang="en-PH" dirty="0"/>
          </a:p>
        </p:txBody>
      </p:sp>
    </p:spTree>
    <p:extLst>
      <p:ext uri="{BB962C8B-B14F-4D97-AF65-F5344CB8AC3E}">
        <p14:creationId xmlns:p14="http://schemas.microsoft.com/office/powerpoint/2010/main" val="39505160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Nature ecology education photo presentation</Template>
  <TotalTime>2085</TotalTime>
  <Words>5245</Words>
  <Application>Microsoft Office PowerPoint</Application>
  <PresentationFormat>Widescreen</PresentationFormat>
  <Paragraphs>676</Paragraphs>
  <Slides>40</Slides>
  <Notes>16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Aharoni</vt:lpstr>
      <vt:lpstr>-apple-system</vt:lpstr>
      <vt:lpstr>Arial</vt:lpstr>
      <vt:lpstr>Calibri</vt:lpstr>
      <vt:lpstr>Calibri Light</vt:lpstr>
      <vt:lpstr>Corbel</vt:lpstr>
      <vt:lpstr>Gill Alt One MT</vt:lpstr>
      <vt:lpstr>Gill Sans MT</vt:lpstr>
      <vt:lpstr>Medium-65</vt:lpstr>
      <vt:lpstr>Trebuchet MS</vt:lpstr>
      <vt:lpstr>Wingdings</vt:lpstr>
      <vt:lpstr>Ecology 16x9</vt:lpstr>
      <vt:lpstr>UPDATE: Consultancy’s Preliminary Findings, Conclusions, and Implications for R2R Mainstreaming </vt:lpstr>
      <vt:lpstr>Story Line</vt:lpstr>
      <vt:lpstr>Consultancy Objectives</vt:lpstr>
      <vt:lpstr>The Team’s Consultancy Approach</vt:lpstr>
      <vt:lpstr>Definitions of                                                                   R2R Approach </vt:lpstr>
      <vt:lpstr>Definitions of Lessons Learned, Replication,  Scaling Up</vt:lpstr>
      <vt:lpstr>Definitions of                                                                             R2R Mainstreaming</vt:lpstr>
      <vt:lpstr>PowerPoint Presentation</vt:lpstr>
      <vt:lpstr>Key Features from R2R-Related Frameworks</vt:lpstr>
      <vt:lpstr>Reference: http://www.alter-net.info/outputs/ecosystem-services-biodiversity/toivone</vt:lpstr>
      <vt:lpstr>PowerPoint Presentation</vt:lpstr>
      <vt:lpstr>Assessing the Impacts of and Vulnerability to Climate Change-Related Hazards and Disasters  </vt:lpstr>
      <vt:lpstr>Recognizing ecosystems and the ecosystems goods and services (EGS) they provide</vt:lpstr>
      <vt:lpstr>PowerPoint Presentation</vt:lpstr>
      <vt:lpstr>Highlighting the EGS as Inputs or Raw Materials  for Livelihoods and Enterprises</vt:lpstr>
      <vt:lpstr>Highlighting the EGS as Inputs or Raw Materials  for Livelihoods and Enterprises</vt:lpstr>
      <vt:lpstr>PowerPoint Presentation</vt:lpstr>
      <vt:lpstr>PowerPoint Presentation</vt:lpstr>
      <vt:lpstr>Balancing EGS Depletion and Regulation and Protection http://www.alter-net.info/outputs/ecosystem-services-biodiversity/toivone</vt:lpstr>
      <vt:lpstr>Establishing Payments for Ecosystems Goods and Services (PES)  (USAID 2020)</vt:lpstr>
      <vt:lpstr>Appropriate Governance, Leadership,  and Resource Management Systems</vt:lpstr>
      <vt:lpstr>Summary of R2R-Related Features  from Various Frameworks</vt:lpstr>
      <vt:lpstr>Review and Analysis of Documents </vt:lpstr>
      <vt:lpstr>PICs Overall Bio-Geo-Physical &amp; Socio-Economic Features</vt:lpstr>
      <vt:lpstr>PICs Overall Bio-Geo-Physical &amp; Socio-Economic Features</vt:lpstr>
      <vt:lpstr>Six Target Case Study Sites (out of 14 PICs)</vt:lpstr>
      <vt:lpstr>Major Types of Land-Sea Forms and Climatic Features</vt:lpstr>
      <vt:lpstr>Major Types of Land-Sea Forms, Ecosystems, EGS They Supply, Threats</vt:lpstr>
      <vt:lpstr>Highlights of the Givens:  Bio-Geophysical and Climatic Features, Dominant Land-Sea Forms, Ecosystems, EGS, and Major Threats </vt:lpstr>
      <vt:lpstr>Summary of Relevant R2R Policies and Frameworks</vt:lpstr>
      <vt:lpstr>Highlights on the Givens: Policies and Frameworks</vt:lpstr>
      <vt:lpstr>Key Lessons from R2R Mainstreaming</vt:lpstr>
      <vt:lpstr>Key Lessons from R2R Mainstreaming</vt:lpstr>
      <vt:lpstr>Key Lessons from R2R Mainstreaming</vt:lpstr>
      <vt:lpstr>The Team’s Review and Analysis                        points to a possible framework                   for R2R mainstreaming.</vt:lpstr>
      <vt:lpstr>PowerPoint Presentation</vt:lpstr>
      <vt:lpstr>Planning for R2R Mainstreaming – local, sub-national, national, sub-regional</vt:lpstr>
      <vt:lpstr>PowerPoint Presentation</vt:lpstr>
      <vt:lpstr>The TIME is NOW for R2R Mainstreaming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Consultancy’s Preliminary Findings, Conclusions, and Implications</dc:title>
  <dc:creator>Lea Astrera</dc:creator>
  <cp:lastModifiedBy>ES Guiang</cp:lastModifiedBy>
  <cp:revision>125</cp:revision>
  <dcterms:created xsi:type="dcterms:W3CDTF">2021-02-12T15:11:35Z</dcterms:created>
  <dcterms:modified xsi:type="dcterms:W3CDTF">2021-02-15T00:01:18Z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