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324" r:id="rId3"/>
    <p:sldId id="435" r:id="rId4"/>
    <p:sldId id="436" r:id="rId5"/>
    <p:sldId id="437" r:id="rId6"/>
    <p:sldId id="438" r:id="rId7"/>
    <p:sldId id="439" r:id="rId8"/>
    <p:sldId id="440" r:id="rId9"/>
    <p:sldId id="441" r:id="rId10"/>
    <p:sldId id="442" r:id="rId11"/>
    <p:sldId id="443" r:id="rId12"/>
    <p:sldId id="444" r:id="rId13"/>
    <p:sldId id="445" r:id="rId14"/>
    <p:sldId id="355" r:id="rId15"/>
    <p:sldId id="366" r:id="rId16"/>
    <p:sldId id="367" r:id="rId17"/>
    <p:sldId id="319" r:id="rId18"/>
  </p:sldIdLst>
  <p:sldSz cx="9144000" cy="5143500" type="screen16x9"/>
  <p:notesSz cx="7102475" cy="10233025"/>
  <p:defaultTextStyle>
    <a:defPPr>
      <a:defRPr lang="en-US"/>
    </a:defPPr>
    <a:lvl1pPr algn="l" defTabSz="457200" rtl="0" eaLnBrk="0" fontAlgn="base" hangingPunct="0">
      <a:spcBef>
        <a:spcPct val="0"/>
      </a:spcBef>
      <a:spcAft>
        <a:spcPct val="0"/>
      </a:spcAft>
      <a:defRPr kern="1200">
        <a:solidFill>
          <a:schemeClr val="tx1"/>
        </a:solidFill>
        <a:latin typeface="Calibri" charset="0"/>
        <a:ea typeface="ＭＳ Ｐゴシック" charset="0"/>
        <a:cs typeface="+mn-cs"/>
      </a:defRPr>
    </a:lvl1pPr>
    <a:lvl2pPr marL="457200" algn="l" defTabSz="457200" rtl="0" eaLnBrk="0" fontAlgn="base" hangingPunct="0">
      <a:spcBef>
        <a:spcPct val="0"/>
      </a:spcBef>
      <a:spcAft>
        <a:spcPct val="0"/>
      </a:spcAft>
      <a:defRPr kern="1200">
        <a:solidFill>
          <a:schemeClr val="tx1"/>
        </a:solidFill>
        <a:latin typeface="Calibri" charset="0"/>
        <a:ea typeface="ＭＳ Ｐゴシック" charset="0"/>
        <a:cs typeface="+mn-cs"/>
      </a:defRPr>
    </a:lvl2pPr>
    <a:lvl3pPr marL="914400" algn="l" defTabSz="457200" rtl="0" eaLnBrk="0" fontAlgn="base" hangingPunct="0">
      <a:spcBef>
        <a:spcPct val="0"/>
      </a:spcBef>
      <a:spcAft>
        <a:spcPct val="0"/>
      </a:spcAft>
      <a:defRPr kern="1200">
        <a:solidFill>
          <a:schemeClr val="tx1"/>
        </a:solidFill>
        <a:latin typeface="Calibri" charset="0"/>
        <a:ea typeface="ＭＳ Ｐゴシック" charset="0"/>
        <a:cs typeface="+mn-cs"/>
      </a:defRPr>
    </a:lvl3pPr>
    <a:lvl4pPr marL="1371600" algn="l" defTabSz="457200" rtl="0" eaLnBrk="0" fontAlgn="base" hangingPunct="0">
      <a:spcBef>
        <a:spcPct val="0"/>
      </a:spcBef>
      <a:spcAft>
        <a:spcPct val="0"/>
      </a:spcAft>
      <a:defRPr kern="1200">
        <a:solidFill>
          <a:schemeClr val="tx1"/>
        </a:solidFill>
        <a:latin typeface="Calibri" charset="0"/>
        <a:ea typeface="ＭＳ Ｐゴシック" charset="0"/>
        <a:cs typeface="+mn-cs"/>
      </a:defRPr>
    </a:lvl4pPr>
    <a:lvl5pPr marL="1828800" algn="l" defTabSz="457200" rtl="0" eaLnBrk="0" fontAlgn="base" hangingPunct="0">
      <a:spcBef>
        <a:spcPct val="0"/>
      </a:spcBef>
      <a:spcAft>
        <a:spcPct val="0"/>
      </a:spcAft>
      <a:defRPr kern="1200">
        <a:solidFill>
          <a:schemeClr val="tx1"/>
        </a:solidFill>
        <a:latin typeface="Calibri" charset="0"/>
        <a:ea typeface="ＭＳ Ｐゴシック" charset="0"/>
        <a:cs typeface="+mn-cs"/>
      </a:defRPr>
    </a:lvl5pPr>
    <a:lvl6pPr marL="2286000" algn="l" defTabSz="457200" rtl="0" eaLnBrk="1" latinLnBrk="0" hangingPunct="1">
      <a:defRPr kern="1200">
        <a:solidFill>
          <a:schemeClr val="tx1"/>
        </a:solidFill>
        <a:latin typeface="Calibri" charset="0"/>
        <a:ea typeface="ＭＳ Ｐゴシック" charset="0"/>
        <a:cs typeface="+mn-cs"/>
      </a:defRPr>
    </a:lvl6pPr>
    <a:lvl7pPr marL="2743200" algn="l" defTabSz="457200" rtl="0" eaLnBrk="1" latinLnBrk="0" hangingPunct="1">
      <a:defRPr kern="1200">
        <a:solidFill>
          <a:schemeClr val="tx1"/>
        </a:solidFill>
        <a:latin typeface="Calibri" charset="0"/>
        <a:ea typeface="ＭＳ Ｐゴシック" charset="0"/>
        <a:cs typeface="+mn-cs"/>
      </a:defRPr>
    </a:lvl7pPr>
    <a:lvl8pPr marL="3200400" algn="l" defTabSz="457200" rtl="0" eaLnBrk="1" latinLnBrk="0" hangingPunct="1">
      <a:defRPr kern="1200">
        <a:solidFill>
          <a:schemeClr val="tx1"/>
        </a:solidFill>
        <a:latin typeface="Calibri" charset="0"/>
        <a:ea typeface="ＭＳ Ｐゴシック" charset="0"/>
        <a:cs typeface="+mn-cs"/>
      </a:defRPr>
    </a:lvl8pPr>
    <a:lvl9pPr marL="3657600" algn="l" defTabSz="457200" rtl="0" eaLnBrk="1" latinLnBrk="0" hangingPunct="1">
      <a:defRPr kern="1200">
        <a:solidFill>
          <a:schemeClr val="tx1"/>
        </a:solidFill>
        <a:latin typeface="Calibri" charset="0"/>
        <a:ea typeface="ＭＳ Ｐゴシック" charset="0"/>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er Cusack" initials="PC" lastIdx="1" clrIdx="0">
    <p:extLst>
      <p:ext uri="{19B8F6BF-5375-455C-9EA6-DF929625EA0E}">
        <p15:presenceInfo xmlns:p15="http://schemas.microsoft.com/office/powerpoint/2012/main" userId="S-1-5-21-1163553049-3900314846-2920656964-227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82A0"/>
    <a:srgbClr val="FFFF99"/>
    <a:srgbClr val="C4E59F"/>
    <a:srgbClr val="AFDC7E"/>
    <a:srgbClr val="9A6B3B"/>
    <a:srgbClr val="61372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19" autoAdjust="0"/>
    <p:restoredTop sz="88119" autoAdjust="0"/>
  </p:normalViewPr>
  <p:slideViewPr>
    <p:cSldViewPr snapToObjects="1">
      <p:cViewPr varScale="1">
        <p:scale>
          <a:sx n="101" d="100"/>
          <a:sy n="101" d="100"/>
        </p:scale>
        <p:origin x="710" y="77"/>
      </p:cViewPr>
      <p:guideLst>
        <p:guide orient="horz" pos="1620"/>
        <p:guide pos="288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8"/>
          </a:xfrm>
          <a:prstGeom prst="rect">
            <a:avLst/>
          </a:prstGeom>
        </p:spPr>
        <p:txBody>
          <a:bodyPr vert="horz" lIns="99057" tIns="49528" rIns="99057" bIns="49528" rtlCol="0"/>
          <a:lstStyle>
            <a:lvl1pPr algn="l">
              <a:defRPr sz="1300"/>
            </a:lvl1pPr>
          </a:lstStyle>
          <a:p>
            <a:endParaRPr lang="en-AU"/>
          </a:p>
        </p:txBody>
      </p:sp>
      <p:sp>
        <p:nvSpPr>
          <p:cNvPr id="3" name="Date Placeholder 2"/>
          <p:cNvSpPr>
            <a:spLocks noGrp="1"/>
          </p:cNvSpPr>
          <p:nvPr>
            <p:ph type="dt" idx="1"/>
          </p:nvPr>
        </p:nvSpPr>
        <p:spPr>
          <a:xfrm>
            <a:off x="4023092" y="0"/>
            <a:ext cx="3077739" cy="513428"/>
          </a:xfrm>
          <a:prstGeom prst="rect">
            <a:avLst/>
          </a:prstGeom>
        </p:spPr>
        <p:txBody>
          <a:bodyPr vert="horz" lIns="99057" tIns="49528" rIns="99057" bIns="49528" rtlCol="0"/>
          <a:lstStyle>
            <a:lvl1pPr algn="r">
              <a:defRPr sz="1300"/>
            </a:lvl1pPr>
          </a:lstStyle>
          <a:p>
            <a:fld id="{DEA67DD6-8712-4A65-A965-AA454207BAFF}" type="datetimeFigureOut">
              <a:rPr lang="en-AU" smtClean="0"/>
              <a:t>16/02/2021</a:t>
            </a:fld>
            <a:endParaRPr lang="en-AU"/>
          </a:p>
        </p:txBody>
      </p:sp>
      <p:sp>
        <p:nvSpPr>
          <p:cNvPr id="4" name="Slide Image Placeholder 3"/>
          <p:cNvSpPr>
            <a:spLocks noGrp="1" noRot="1" noChangeAspect="1"/>
          </p:cNvSpPr>
          <p:nvPr>
            <p:ph type="sldImg" idx="2"/>
          </p:nvPr>
        </p:nvSpPr>
        <p:spPr>
          <a:xfrm>
            <a:off x="482600" y="1279525"/>
            <a:ext cx="6137275" cy="3452813"/>
          </a:xfrm>
          <a:prstGeom prst="rect">
            <a:avLst/>
          </a:prstGeom>
          <a:noFill/>
          <a:ln w="12700">
            <a:solidFill>
              <a:prstClr val="black"/>
            </a:solidFill>
          </a:ln>
        </p:spPr>
        <p:txBody>
          <a:bodyPr vert="horz" lIns="99057" tIns="49528" rIns="99057" bIns="49528" rtlCol="0" anchor="ctr"/>
          <a:lstStyle/>
          <a:p>
            <a:endParaRPr lang="en-AU"/>
          </a:p>
        </p:txBody>
      </p:sp>
      <p:sp>
        <p:nvSpPr>
          <p:cNvPr id="5" name="Notes Placeholder 4"/>
          <p:cNvSpPr>
            <a:spLocks noGrp="1"/>
          </p:cNvSpPr>
          <p:nvPr>
            <p:ph type="body" sz="quarter" idx="3"/>
          </p:nvPr>
        </p:nvSpPr>
        <p:spPr>
          <a:xfrm>
            <a:off x="710248" y="4924643"/>
            <a:ext cx="5681980" cy="4029254"/>
          </a:xfrm>
          <a:prstGeom prst="rect">
            <a:avLst/>
          </a:prstGeom>
        </p:spPr>
        <p:txBody>
          <a:bodyPr vert="horz" lIns="99057" tIns="49528" rIns="99057" bIns="4952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719598"/>
            <a:ext cx="3077739" cy="513427"/>
          </a:xfrm>
          <a:prstGeom prst="rect">
            <a:avLst/>
          </a:prstGeom>
        </p:spPr>
        <p:txBody>
          <a:bodyPr vert="horz" lIns="99057" tIns="49528" rIns="99057" bIns="49528" rtlCol="0" anchor="b"/>
          <a:lstStyle>
            <a:lvl1pPr algn="l">
              <a:defRPr sz="1300"/>
            </a:lvl1pPr>
          </a:lstStyle>
          <a:p>
            <a:endParaRPr lang="en-AU"/>
          </a:p>
        </p:txBody>
      </p:sp>
      <p:sp>
        <p:nvSpPr>
          <p:cNvPr id="7" name="Slide Number Placeholder 6"/>
          <p:cNvSpPr>
            <a:spLocks noGrp="1"/>
          </p:cNvSpPr>
          <p:nvPr>
            <p:ph type="sldNum" sz="quarter" idx="5"/>
          </p:nvPr>
        </p:nvSpPr>
        <p:spPr>
          <a:xfrm>
            <a:off x="4023092" y="9719598"/>
            <a:ext cx="3077739" cy="513427"/>
          </a:xfrm>
          <a:prstGeom prst="rect">
            <a:avLst/>
          </a:prstGeom>
        </p:spPr>
        <p:txBody>
          <a:bodyPr vert="horz" lIns="99057" tIns="49528" rIns="99057" bIns="49528" rtlCol="0" anchor="b"/>
          <a:lstStyle>
            <a:lvl1pPr algn="r">
              <a:defRPr sz="1300"/>
            </a:lvl1pPr>
          </a:lstStyle>
          <a:p>
            <a:fld id="{E4D0B3D3-7B57-487F-A859-0B2CB90AD8F4}" type="slidenum">
              <a:rPr lang="en-AU" smtClean="0"/>
              <a:t>‹#›</a:t>
            </a:fld>
            <a:endParaRPr lang="en-AU"/>
          </a:p>
        </p:txBody>
      </p:sp>
    </p:spTree>
    <p:extLst>
      <p:ext uri="{BB962C8B-B14F-4D97-AF65-F5344CB8AC3E}">
        <p14:creationId xmlns:p14="http://schemas.microsoft.com/office/powerpoint/2010/main" val="2802917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E4D0B3D3-7B57-487F-A859-0B2CB90AD8F4}" type="slidenum">
              <a:rPr lang="en-AU" smtClean="0"/>
              <a:t>1</a:t>
            </a:fld>
            <a:endParaRPr lang="en-AU"/>
          </a:p>
        </p:txBody>
      </p:sp>
    </p:spTree>
    <p:extLst>
      <p:ext uri="{BB962C8B-B14F-4D97-AF65-F5344CB8AC3E}">
        <p14:creationId xmlns:p14="http://schemas.microsoft.com/office/powerpoint/2010/main" val="1628078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F9F1EC48-7F24-4947-B44B-97BFA04A4B05}" type="datetimeFigureOut">
              <a:rPr lang="en-US"/>
              <a:pPr/>
              <a:t>2/16/2021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337FE5D-F381-E84F-927C-E1F9A96D8AB2}" type="slidenum">
              <a:rPr lang="en-US"/>
              <a:pPr/>
              <a:t>‹#›</a:t>
            </a:fld>
            <a:endParaRPr lang="en-US"/>
          </a:p>
        </p:txBody>
      </p:sp>
    </p:spTree>
    <p:extLst>
      <p:ext uri="{BB962C8B-B14F-4D97-AF65-F5344CB8AC3E}">
        <p14:creationId xmlns:p14="http://schemas.microsoft.com/office/powerpoint/2010/main" val="2771116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459C05B-3D49-F649-85A1-B83569C39FFE}" type="datetimeFigureOut">
              <a:rPr lang="en-US"/>
              <a:pPr/>
              <a:t>2/16/2021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466D2D9-6057-F84A-90EB-8146ECC13F3F}" type="slidenum">
              <a:rPr lang="en-US"/>
              <a:pPr/>
              <a:t>‹#›</a:t>
            </a:fld>
            <a:endParaRPr lang="en-US"/>
          </a:p>
        </p:txBody>
      </p:sp>
    </p:spTree>
    <p:extLst>
      <p:ext uri="{BB962C8B-B14F-4D97-AF65-F5344CB8AC3E}">
        <p14:creationId xmlns:p14="http://schemas.microsoft.com/office/powerpoint/2010/main" val="1901068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4F66A02-D236-3945-BB52-5CCC7DBF14C8}" type="datetimeFigureOut">
              <a:rPr lang="en-US"/>
              <a:pPr/>
              <a:t>2/16/2021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E7A7A05-8BAE-1040-B63B-E2465D8C4015}" type="slidenum">
              <a:rPr lang="en-US"/>
              <a:pPr/>
              <a:t>‹#›</a:t>
            </a:fld>
            <a:endParaRPr lang="en-US"/>
          </a:p>
        </p:txBody>
      </p:sp>
    </p:spTree>
    <p:extLst>
      <p:ext uri="{BB962C8B-B14F-4D97-AF65-F5344CB8AC3E}">
        <p14:creationId xmlns:p14="http://schemas.microsoft.com/office/powerpoint/2010/main" val="332748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998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solidFill>
                  <a:schemeClr val="accent5">
                    <a:lumMod val="7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200151"/>
            <a:ext cx="8229600" cy="33944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A8A9621-A14A-324C-9490-9A63F065CB6D}" type="datetimeFigureOut">
              <a:rPr lang="en-US"/>
              <a:pPr/>
              <a:t>2/16/2021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29F39DA-A479-B24A-8FCE-E55B2076BD21}" type="slidenum">
              <a:rPr lang="en-US"/>
              <a:pPr/>
              <a:t>‹#›</a:t>
            </a:fld>
            <a:endParaRPr lang="en-US"/>
          </a:p>
        </p:txBody>
      </p:sp>
    </p:spTree>
    <p:extLst>
      <p:ext uri="{BB962C8B-B14F-4D97-AF65-F5344CB8AC3E}">
        <p14:creationId xmlns:p14="http://schemas.microsoft.com/office/powerpoint/2010/main" val="3899267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3B34B0D5-E0C6-884B-9A42-79183EEC3B51}" type="datetimeFigureOut">
              <a:rPr lang="en-US"/>
              <a:pPr/>
              <a:t>2/16/2021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08C0C6D-7480-0940-984A-2B9661090285}" type="slidenum">
              <a:rPr lang="en-US"/>
              <a:pPr/>
              <a:t>‹#›</a:t>
            </a:fld>
            <a:endParaRPr lang="en-US"/>
          </a:p>
        </p:txBody>
      </p:sp>
    </p:spTree>
    <p:extLst>
      <p:ext uri="{BB962C8B-B14F-4D97-AF65-F5344CB8AC3E}">
        <p14:creationId xmlns:p14="http://schemas.microsoft.com/office/powerpoint/2010/main" val="3608198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51988ACA-247C-2E47-9035-59C924CAF186}" type="datetimeFigureOut">
              <a:rPr lang="en-US"/>
              <a:pPr/>
              <a:t>2/16/2021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572A787-BCC6-4D42-8E6D-DDC054BF6D95}" type="slidenum">
              <a:rPr lang="en-US"/>
              <a:pPr/>
              <a:t>‹#›</a:t>
            </a:fld>
            <a:endParaRPr lang="en-US"/>
          </a:p>
        </p:txBody>
      </p:sp>
    </p:spTree>
    <p:extLst>
      <p:ext uri="{BB962C8B-B14F-4D97-AF65-F5344CB8AC3E}">
        <p14:creationId xmlns:p14="http://schemas.microsoft.com/office/powerpoint/2010/main" val="3969742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D8CA5CDB-B92F-3D4A-9094-DABA6D94DCEA}" type="datetimeFigureOut">
              <a:rPr lang="en-US"/>
              <a:pPr/>
              <a:t>2/16/2021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6101E023-8837-A94B-9169-D4F7686EAB60}" type="slidenum">
              <a:rPr lang="en-US"/>
              <a:pPr/>
              <a:t>‹#›</a:t>
            </a:fld>
            <a:endParaRPr lang="en-US"/>
          </a:p>
        </p:txBody>
      </p:sp>
    </p:spTree>
    <p:extLst>
      <p:ext uri="{BB962C8B-B14F-4D97-AF65-F5344CB8AC3E}">
        <p14:creationId xmlns:p14="http://schemas.microsoft.com/office/powerpoint/2010/main" val="2195748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67B5BDAD-FE05-8A4C-A01A-C3FC178DCD48}" type="datetimeFigureOut">
              <a:rPr lang="en-US"/>
              <a:pPr/>
              <a:t>2/16/2021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48AFAC40-AFD2-8E47-A23A-292245F6EBCA}" type="slidenum">
              <a:rPr lang="en-US"/>
              <a:pPr/>
              <a:t>‹#›</a:t>
            </a:fld>
            <a:endParaRPr lang="en-US"/>
          </a:p>
        </p:txBody>
      </p:sp>
    </p:spTree>
    <p:extLst>
      <p:ext uri="{BB962C8B-B14F-4D97-AF65-F5344CB8AC3E}">
        <p14:creationId xmlns:p14="http://schemas.microsoft.com/office/powerpoint/2010/main" val="1355137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09EA64B0-F555-D24B-B958-BF5DD7427C54}" type="datetimeFigureOut">
              <a:rPr lang="en-US"/>
              <a:pPr/>
              <a:t>2/16/2021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D19BE5B-7C9D-2E46-9C4A-8513769F5038}" type="slidenum">
              <a:rPr lang="en-US"/>
              <a:pPr/>
              <a:t>‹#›</a:t>
            </a:fld>
            <a:endParaRPr lang="en-US"/>
          </a:p>
        </p:txBody>
      </p:sp>
    </p:spTree>
    <p:extLst>
      <p:ext uri="{BB962C8B-B14F-4D97-AF65-F5344CB8AC3E}">
        <p14:creationId xmlns:p14="http://schemas.microsoft.com/office/powerpoint/2010/main" val="3241535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E8A24D07-E9C1-2E47-A65F-7138230C5F25}" type="datetimeFigureOut">
              <a:rPr lang="en-US"/>
              <a:pPr/>
              <a:t>2/16/2021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F6E0FC4-BF48-6D4F-838A-2F391DB2799C}" type="slidenum">
              <a:rPr lang="en-US"/>
              <a:pPr/>
              <a:t>‹#›</a:t>
            </a:fld>
            <a:endParaRPr lang="en-US"/>
          </a:p>
        </p:txBody>
      </p:sp>
    </p:spTree>
    <p:extLst>
      <p:ext uri="{BB962C8B-B14F-4D97-AF65-F5344CB8AC3E}">
        <p14:creationId xmlns:p14="http://schemas.microsoft.com/office/powerpoint/2010/main" val="536777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D031B0E0-A5F7-F248-A830-C818A0AB8899}" type="datetimeFigureOut">
              <a:rPr lang="en-US"/>
              <a:pPr/>
              <a:t>2/16/2021</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93DABCD4-895C-CA41-A117-BAA61198419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j-cs"/>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45720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1275606"/>
            <a:ext cx="4032448" cy="582612"/>
          </a:xfrm>
        </p:spPr>
        <p:txBody>
          <a:bodyPr>
            <a:noAutofit/>
          </a:bodyPr>
          <a:lstStyle/>
          <a:p>
            <a:pPr algn="l" fontAlgn="auto">
              <a:spcAft>
                <a:spcPts val="0"/>
              </a:spcAft>
              <a:buFont typeface="Arial"/>
              <a:buNone/>
              <a:defRPr/>
            </a:pPr>
            <a:r>
              <a:rPr lang="en-US" sz="900" dirty="0">
                <a:solidFill>
                  <a:schemeClr val="tx1"/>
                </a:solidFill>
                <a:latin typeface="Myriad Pro"/>
                <a:ea typeface="+mn-ea"/>
                <a:cs typeface="Myriad Pro"/>
              </a:rPr>
              <a:t>Pacific Islands Ridge to Reef National Priorities – Integrated water, land, forest and coastal management to preserve biodiversity, ecosystem services, store carbon, improve climate resilience and sustain livelihoods</a:t>
            </a:r>
          </a:p>
          <a:p>
            <a:pPr algn="l" fontAlgn="auto">
              <a:spcAft>
                <a:spcPts val="0"/>
              </a:spcAft>
              <a:buFont typeface="Arial"/>
              <a:buNone/>
              <a:defRPr/>
            </a:pPr>
            <a:endParaRPr lang="en-US" sz="900" dirty="0">
              <a:solidFill>
                <a:schemeClr val="tx1"/>
              </a:solidFill>
              <a:latin typeface="Myriad Pro"/>
              <a:ea typeface="+mn-ea"/>
              <a:cs typeface="Myriad Pro"/>
            </a:endParaRPr>
          </a:p>
        </p:txBody>
      </p:sp>
      <p:sp>
        <p:nvSpPr>
          <p:cNvPr id="5" name="Subtitle 2">
            <a:extLst>
              <a:ext uri="{FF2B5EF4-FFF2-40B4-BE49-F238E27FC236}">
                <a16:creationId xmlns:a16="http://schemas.microsoft.com/office/drawing/2014/main" id="{A9BE8297-19D9-4D17-A773-9D4BBC8B7F3B}"/>
              </a:ext>
            </a:extLst>
          </p:cNvPr>
          <p:cNvSpPr txBox="1">
            <a:spLocks/>
          </p:cNvSpPr>
          <p:nvPr/>
        </p:nvSpPr>
        <p:spPr>
          <a:xfrm>
            <a:off x="146315" y="1707654"/>
            <a:ext cx="8860879" cy="1512168"/>
          </a:xfrm>
          <a:prstGeom prst="rect">
            <a:avLst/>
          </a:prstGeom>
        </p:spPr>
        <p:txBody>
          <a:bodyPr anchor="ct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fontAlgn="auto">
              <a:spcAft>
                <a:spcPts val="0"/>
              </a:spcAft>
              <a:defRPr/>
            </a:pPr>
            <a:r>
              <a:rPr lang="en-US" sz="2400" dirty="0">
                <a:solidFill>
                  <a:schemeClr val="bg1">
                    <a:lumMod val="50000"/>
                  </a:schemeClr>
                </a:solidFill>
                <a:latin typeface="Myriad Pro"/>
                <a:cs typeface="Myriad Pro"/>
              </a:rPr>
              <a:t>Scoping/Initial Project Ideas</a:t>
            </a:r>
          </a:p>
          <a:p>
            <a:pPr fontAlgn="auto">
              <a:spcAft>
                <a:spcPts val="0"/>
              </a:spcAft>
              <a:defRPr/>
            </a:pPr>
            <a:r>
              <a:rPr lang="en-US" sz="2400" b="1" dirty="0">
                <a:solidFill>
                  <a:schemeClr val="tx1"/>
                </a:solidFill>
                <a:latin typeface="Myriad Pro"/>
                <a:cs typeface="Myriad Pro"/>
              </a:rPr>
              <a:t>Session 4: Looking ahead post Covid-19</a:t>
            </a:r>
          </a:p>
        </p:txBody>
      </p:sp>
      <p:sp>
        <p:nvSpPr>
          <p:cNvPr id="6" name="Subtitle 2">
            <a:extLst>
              <a:ext uri="{FF2B5EF4-FFF2-40B4-BE49-F238E27FC236}">
                <a16:creationId xmlns:a16="http://schemas.microsoft.com/office/drawing/2014/main" id="{1CA6EAB8-BAD6-49A9-8CD3-DFD4A54B857C}"/>
              </a:ext>
            </a:extLst>
          </p:cNvPr>
          <p:cNvSpPr txBox="1">
            <a:spLocks/>
          </p:cNvSpPr>
          <p:nvPr/>
        </p:nvSpPr>
        <p:spPr>
          <a:xfrm>
            <a:off x="146314" y="3360464"/>
            <a:ext cx="8860879" cy="723454"/>
          </a:xfrm>
          <a:prstGeom prst="rect">
            <a:avLst/>
          </a:prstGeom>
        </p:spPr>
        <p:txBody>
          <a:bodyPr anchor="ctr">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fontAlgn="auto">
              <a:spcAft>
                <a:spcPts val="0"/>
              </a:spcAft>
              <a:defRPr/>
            </a:pPr>
            <a:r>
              <a:rPr lang="en-US" sz="1100" dirty="0">
                <a:solidFill>
                  <a:schemeClr val="tx1"/>
                </a:solidFill>
                <a:latin typeface="Myriad Pro"/>
                <a:cs typeface="Myriad Pro"/>
              </a:rPr>
              <a:t>Shaleh Antonio, Country Coordination and Monitoring and Evaluation Adviser</a:t>
            </a:r>
          </a:p>
          <a:p>
            <a:pPr fontAlgn="auto">
              <a:spcAft>
                <a:spcPts val="0"/>
              </a:spcAft>
              <a:defRPr/>
            </a:pPr>
            <a:r>
              <a:rPr lang="en-US" sz="1100" dirty="0">
                <a:solidFill>
                  <a:schemeClr val="bg1">
                    <a:lumMod val="50000"/>
                  </a:schemeClr>
                </a:solidFill>
                <a:latin typeface="Myriad Pro"/>
                <a:cs typeface="Myriad Pro"/>
              </a:rPr>
              <a:t>Radisson Blu Resort, Denarau, Nadi, Fiji, February 17,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01958" y="620896"/>
            <a:ext cx="6480000" cy="35230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noAutofit/>
          </a:bodyPr>
          <a:lstStyle>
            <a:defPPr>
              <a:defRPr lang="en-US"/>
            </a:defPPr>
            <a:lvl1pPr fontAlgn="base">
              <a:spcBef>
                <a:spcPct val="0"/>
              </a:spcBef>
              <a:spcAft>
                <a:spcPct val="0"/>
              </a:spcAft>
              <a:defRPr sz="2400" b="1" kern="0">
                <a:solidFill>
                  <a:srgbClr val="FF0000"/>
                </a:solidFill>
                <a:latin typeface="Calibri" panose="020F0502020204030204" pitchFamily="34" charset="0"/>
                <a:ea typeface="+mj-ea"/>
                <a:cs typeface="Calibri" panose="020F0502020204030204" pitchFamily="34" charset="0"/>
              </a:defRPr>
            </a:lvl1pPr>
            <a:lvl2pPr fontAlgn="base">
              <a:spcBef>
                <a:spcPct val="0"/>
              </a:spcBef>
              <a:spcAft>
                <a:spcPct val="0"/>
              </a:spcAft>
              <a:defRPr sz="3600">
                <a:latin typeface="Arial" charset="0"/>
              </a:defRPr>
            </a:lvl2pPr>
            <a:lvl3pPr fontAlgn="base">
              <a:spcBef>
                <a:spcPct val="0"/>
              </a:spcBef>
              <a:spcAft>
                <a:spcPct val="0"/>
              </a:spcAft>
              <a:defRPr sz="3600">
                <a:latin typeface="Arial" charset="0"/>
              </a:defRPr>
            </a:lvl3pPr>
            <a:lvl4pPr fontAlgn="base">
              <a:spcBef>
                <a:spcPct val="0"/>
              </a:spcBef>
              <a:spcAft>
                <a:spcPct val="0"/>
              </a:spcAft>
              <a:defRPr sz="3600">
                <a:latin typeface="Arial" charset="0"/>
              </a:defRPr>
            </a:lvl4pPr>
            <a:lvl5pPr fontAlgn="base">
              <a:spcBef>
                <a:spcPct val="0"/>
              </a:spcBef>
              <a:spcAft>
                <a:spcPct val="0"/>
              </a:spcAft>
              <a:defRPr sz="3600">
                <a:latin typeface="Arial" charset="0"/>
              </a:defRPr>
            </a:lvl5pPr>
            <a:lvl6pPr marL="457200" fontAlgn="base">
              <a:spcBef>
                <a:spcPct val="0"/>
              </a:spcBef>
              <a:spcAft>
                <a:spcPct val="0"/>
              </a:spcAft>
              <a:defRPr sz="3600">
                <a:latin typeface="Arial" charset="0"/>
              </a:defRPr>
            </a:lvl6pPr>
            <a:lvl7pPr marL="914400" fontAlgn="base">
              <a:spcBef>
                <a:spcPct val="0"/>
              </a:spcBef>
              <a:spcAft>
                <a:spcPct val="0"/>
              </a:spcAft>
              <a:defRPr sz="3600">
                <a:latin typeface="Arial" charset="0"/>
              </a:defRPr>
            </a:lvl7pPr>
            <a:lvl8pPr marL="1371600" fontAlgn="base">
              <a:spcBef>
                <a:spcPct val="0"/>
              </a:spcBef>
              <a:spcAft>
                <a:spcPct val="0"/>
              </a:spcAft>
              <a:defRPr sz="3600">
                <a:latin typeface="Arial" charset="0"/>
              </a:defRPr>
            </a:lvl8pPr>
            <a:lvl9pPr marL="1828800" fontAlgn="base">
              <a:spcBef>
                <a:spcPct val="0"/>
              </a:spcBef>
              <a:spcAft>
                <a:spcPct val="0"/>
              </a:spcAft>
              <a:defRPr sz="3600">
                <a:latin typeface="Arial" charset="0"/>
              </a:defRPr>
            </a:lvl9pPr>
          </a:lstStyle>
          <a:p>
            <a:r>
              <a:rPr lang="en-AU" sz="2000" dirty="0"/>
              <a:t>Preliminary ideas – next phase should focus on:</a:t>
            </a:r>
          </a:p>
        </p:txBody>
      </p:sp>
      <p:sp>
        <p:nvSpPr>
          <p:cNvPr id="3" name="Content Placeholder 2"/>
          <p:cNvSpPr txBox="1">
            <a:spLocks/>
          </p:cNvSpPr>
          <p:nvPr/>
        </p:nvSpPr>
        <p:spPr>
          <a:xfrm>
            <a:off x="395536" y="1094869"/>
            <a:ext cx="8280920" cy="3349089"/>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buFontTx/>
              <a:buChar char="-"/>
            </a:pPr>
            <a:r>
              <a:rPr lang="en-AU" sz="1800" dirty="0">
                <a:effectLst/>
                <a:latin typeface="Calibri" panose="020F0502020204030204" pitchFamily="34" charset="0"/>
                <a:ea typeface="Times New Roman" panose="02020603050405020304" pitchFamily="18" charset="0"/>
                <a:cs typeface="Times New Roman" panose="02020603050405020304" pitchFamily="18" charset="0"/>
              </a:rPr>
              <a:t>Upscaling of Ridge to Reef investments and integrated coastal management (ICM) planning.</a:t>
            </a:r>
          </a:p>
          <a:p>
            <a:pPr algn="just">
              <a:buFontTx/>
              <a:buChar char="-"/>
            </a:pPr>
            <a:endParaRPr lang="en-AU" sz="1800" dirty="0">
              <a:latin typeface="Calibri" panose="020F0502020204030204" pitchFamily="34" charset="0"/>
              <a:ea typeface="Times New Roman" panose="02020603050405020304" pitchFamily="18" charset="0"/>
              <a:cs typeface="Times New Roman" panose="02020603050405020304" pitchFamily="18" charset="0"/>
            </a:endParaRPr>
          </a:p>
          <a:p>
            <a:pPr algn="just">
              <a:buFontTx/>
              <a:buChar char="-"/>
            </a:pPr>
            <a:r>
              <a:rPr lang="en-AU" sz="1800" dirty="0">
                <a:latin typeface="Calibri" panose="020F0502020204030204" pitchFamily="34" charset="0"/>
                <a:ea typeface="Times New Roman" panose="02020603050405020304" pitchFamily="18" charset="0"/>
                <a:cs typeface="Times New Roman" panose="02020603050405020304" pitchFamily="18" charset="0"/>
              </a:rPr>
              <a:t>Research and development, capacity building and replicating innovative technologies and development measures following the R2R-climate resilient approach and inclusive green economic pathway.</a:t>
            </a:r>
          </a:p>
          <a:p>
            <a:pPr algn="just">
              <a:buFontTx/>
              <a:buChar char="-"/>
            </a:pPr>
            <a:endParaRPr lang="en-AU"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buFontTx/>
              <a:buChar char="-"/>
            </a:pPr>
            <a:r>
              <a:rPr lang="en-AU" sz="1800" dirty="0">
                <a:effectLst/>
                <a:latin typeface="Calibri" panose="020F0502020204030204" pitchFamily="34" charset="0"/>
                <a:ea typeface="Times New Roman" panose="02020603050405020304" pitchFamily="18" charset="0"/>
                <a:cs typeface="Times New Roman" panose="02020603050405020304" pitchFamily="18" charset="0"/>
              </a:rPr>
              <a:t>Reviewing sampling designs and standardizing, for ensuring costs effectiveness</a:t>
            </a:r>
            <a:r>
              <a:rPr lang="en-AU" sz="1800" dirty="0">
                <a:latin typeface="Calibri" panose="020F0502020204030204" pitchFamily="34" charset="0"/>
                <a:ea typeface="Times New Roman" panose="02020603050405020304" pitchFamily="18" charset="0"/>
                <a:cs typeface="Times New Roman" panose="02020603050405020304" pitchFamily="18" charset="0"/>
              </a:rPr>
              <a:t>, and understanding contextual difference in the region. </a:t>
            </a:r>
            <a:r>
              <a:rPr lang="en-AU" sz="1800" dirty="0">
                <a:effectLst/>
                <a:latin typeface="Calibri" panose="020F0502020204030204" pitchFamily="34" charset="0"/>
                <a:ea typeface="Times New Roman" panose="02020603050405020304" pitchFamily="18" charset="0"/>
                <a:cs typeface="Times New Roman" panose="02020603050405020304" pitchFamily="18" charset="0"/>
              </a:rPr>
              <a:t>B</a:t>
            </a:r>
            <a:r>
              <a:rPr lang="en-AU" sz="1800" dirty="0">
                <a:latin typeface="Calibri" panose="020F0502020204030204" pitchFamily="34" charset="0"/>
                <a:ea typeface="Times New Roman" panose="02020603050405020304" pitchFamily="18" charset="0"/>
                <a:cs typeface="Times New Roman" panose="02020603050405020304" pitchFamily="18" charset="0"/>
              </a:rPr>
              <a:t>alancing between pure science, social science, traditional knowledge, community to cabinet dynamics.</a:t>
            </a:r>
            <a:endParaRPr lang="en-AU"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Flowchart: Terminator 3">
            <a:extLst>
              <a:ext uri="{FF2B5EF4-FFF2-40B4-BE49-F238E27FC236}">
                <a16:creationId xmlns:a16="http://schemas.microsoft.com/office/drawing/2014/main" id="{C54B5DE7-571E-4710-AA18-71DCDF83F87C}"/>
              </a:ext>
            </a:extLst>
          </p:cNvPr>
          <p:cNvSpPr/>
          <p:nvPr/>
        </p:nvSpPr>
        <p:spPr>
          <a:xfrm>
            <a:off x="6624496" y="51470"/>
            <a:ext cx="2772040" cy="288000"/>
          </a:xfrm>
          <a:prstGeom prst="flowChartTerminator">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r>
              <a:rPr lang="en-AU" sz="1600" dirty="0">
                <a:solidFill>
                  <a:schemeClr val="bg1"/>
                </a:solidFill>
              </a:rPr>
              <a:t>Looking ahead-next phase</a:t>
            </a:r>
          </a:p>
        </p:txBody>
      </p:sp>
    </p:spTree>
    <p:extLst>
      <p:ext uri="{BB962C8B-B14F-4D97-AF65-F5344CB8AC3E}">
        <p14:creationId xmlns:p14="http://schemas.microsoft.com/office/powerpoint/2010/main" val="11544002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01958" y="620896"/>
            <a:ext cx="6480000" cy="35230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noAutofit/>
          </a:bodyPr>
          <a:lstStyle>
            <a:defPPr>
              <a:defRPr lang="en-US"/>
            </a:defPPr>
            <a:lvl1pPr fontAlgn="base">
              <a:spcBef>
                <a:spcPct val="0"/>
              </a:spcBef>
              <a:spcAft>
                <a:spcPct val="0"/>
              </a:spcAft>
              <a:defRPr sz="2400" b="1" kern="0">
                <a:solidFill>
                  <a:srgbClr val="FF0000"/>
                </a:solidFill>
                <a:latin typeface="Calibri" panose="020F0502020204030204" pitchFamily="34" charset="0"/>
                <a:ea typeface="+mj-ea"/>
                <a:cs typeface="Calibri" panose="020F0502020204030204" pitchFamily="34" charset="0"/>
              </a:defRPr>
            </a:lvl1pPr>
            <a:lvl2pPr fontAlgn="base">
              <a:spcBef>
                <a:spcPct val="0"/>
              </a:spcBef>
              <a:spcAft>
                <a:spcPct val="0"/>
              </a:spcAft>
              <a:defRPr sz="3600">
                <a:latin typeface="Arial" charset="0"/>
              </a:defRPr>
            </a:lvl2pPr>
            <a:lvl3pPr fontAlgn="base">
              <a:spcBef>
                <a:spcPct val="0"/>
              </a:spcBef>
              <a:spcAft>
                <a:spcPct val="0"/>
              </a:spcAft>
              <a:defRPr sz="3600">
                <a:latin typeface="Arial" charset="0"/>
              </a:defRPr>
            </a:lvl3pPr>
            <a:lvl4pPr fontAlgn="base">
              <a:spcBef>
                <a:spcPct val="0"/>
              </a:spcBef>
              <a:spcAft>
                <a:spcPct val="0"/>
              </a:spcAft>
              <a:defRPr sz="3600">
                <a:latin typeface="Arial" charset="0"/>
              </a:defRPr>
            </a:lvl4pPr>
            <a:lvl5pPr fontAlgn="base">
              <a:spcBef>
                <a:spcPct val="0"/>
              </a:spcBef>
              <a:spcAft>
                <a:spcPct val="0"/>
              </a:spcAft>
              <a:defRPr sz="3600">
                <a:latin typeface="Arial" charset="0"/>
              </a:defRPr>
            </a:lvl5pPr>
            <a:lvl6pPr marL="457200" fontAlgn="base">
              <a:spcBef>
                <a:spcPct val="0"/>
              </a:spcBef>
              <a:spcAft>
                <a:spcPct val="0"/>
              </a:spcAft>
              <a:defRPr sz="3600">
                <a:latin typeface="Arial" charset="0"/>
              </a:defRPr>
            </a:lvl6pPr>
            <a:lvl7pPr marL="914400" fontAlgn="base">
              <a:spcBef>
                <a:spcPct val="0"/>
              </a:spcBef>
              <a:spcAft>
                <a:spcPct val="0"/>
              </a:spcAft>
              <a:defRPr sz="3600">
                <a:latin typeface="Arial" charset="0"/>
              </a:defRPr>
            </a:lvl7pPr>
            <a:lvl8pPr marL="1371600" fontAlgn="base">
              <a:spcBef>
                <a:spcPct val="0"/>
              </a:spcBef>
              <a:spcAft>
                <a:spcPct val="0"/>
              </a:spcAft>
              <a:defRPr sz="3600">
                <a:latin typeface="Arial" charset="0"/>
              </a:defRPr>
            </a:lvl8pPr>
            <a:lvl9pPr marL="1828800" fontAlgn="base">
              <a:spcBef>
                <a:spcPct val="0"/>
              </a:spcBef>
              <a:spcAft>
                <a:spcPct val="0"/>
              </a:spcAft>
              <a:defRPr sz="3600">
                <a:latin typeface="Arial" charset="0"/>
              </a:defRPr>
            </a:lvl9pPr>
          </a:lstStyle>
          <a:p>
            <a:r>
              <a:rPr lang="en-AU" sz="2000" dirty="0"/>
              <a:t>Working title</a:t>
            </a:r>
          </a:p>
        </p:txBody>
      </p:sp>
      <p:sp>
        <p:nvSpPr>
          <p:cNvPr id="3" name="Content Placeholder 2"/>
          <p:cNvSpPr txBox="1">
            <a:spLocks/>
          </p:cNvSpPr>
          <p:nvPr/>
        </p:nvSpPr>
        <p:spPr>
          <a:xfrm>
            <a:off x="395536" y="1491630"/>
            <a:ext cx="8280920" cy="1692905"/>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742950" lvl="1" indent="-285750" algn="just">
              <a:buFont typeface="+mj-lt"/>
              <a:buAutoNum type="alphaLcPeriod"/>
            </a:pPr>
            <a:r>
              <a:rPr lang="en-AU" sz="2000" dirty="0">
                <a:effectLst/>
                <a:latin typeface="Calibri" panose="020F0502020204030204" pitchFamily="34" charset="0"/>
                <a:ea typeface="Times New Roman" panose="02020603050405020304" pitchFamily="18" charset="0"/>
                <a:cs typeface="Times New Roman" panose="02020603050405020304" pitchFamily="18" charset="0"/>
              </a:rPr>
              <a:t>Mainstreaming R2R sensitive, inclusive and climate smart solutions for effective governance of natural resources in the Pacific Region.</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742950" lvl="1" indent="-285750" algn="just">
              <a:buFont typeface="+mj-lt"/>
              <a:buAutoNum type="alphaLcPeriod"/>
            </a:pPr>
            <a:endParaRPr lang="en-AU"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gn="just">
              <a:buFont typeface="+mj-lt"/>
              <a:buAutoNum type="alphaLcPeriod"/>
            </a:pPr>
            <a:r>
              <a:rPr lang="en-AU" sz="2000" dirty="0">
                <a:effectLst/>
                <a:latin typeface="Calibri" panose="020F0502020204030204" pitchFamily="34" charset="0"/>
                <a:ea typeface="Times New Roman" panose="02020603050405020304" pitchFamily="18" charset="0"/>
                <a:cs typeface="Times New Roman" panose="02020603050405020304" pitchFamily="18" charset="0"/>
              </a:rPr>
              <a:t>Mainstreaming R2R sensitive, inclusive and climate smart solutions for securing ecosystems goods and services in the Pacific Region.</a:t>
            </a: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buNone/>
            </a:pPr>
            <a:endParaRPr lang="en-AU"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Flowchart: Terminator 3">
            <a:extLst>
              <a:ext uri="{FF2B5EF4-FFF2-40B4-BE49-F238E27FC236}">
                <a16:creationId xmlns:a16="http://schemas.microsoft.com/office/drawing/2014/main" id="{C54B5DE7-571E-4710-AA18-71DCDF83F87C}"/>
              </a:ext>
            </a:extLst>
          </p:cNvPr>
          <p:cNvSpPr/>
          <p:nvPr/>
        </p:nvSpPr>
        <p:spPr>
          <a:xfrm>
            <a:off x="6624496" y="51470"/>
            <a:ext cx="2772040" cy="288000"/>
          </a:xfrm>
          <a:prstGeom prst="flowChartTerminator">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r>
              <a:rPr lang="en-AU" sz="1600" dirty="0">
                <a:solidFill>
                  <a:schemeClr val="bg1"/>
                </a:solidFill>
              </a:rPr>
              <a:t>Looking ahead-next phase</a:t>
            </a:r>
          </a:p>
        </p:txBody>
      </p:sp>
    </p:spTree>
    <p:extLst>
      <p:ext uri="{BB962C8B-B14F-4D97-AF65-F5344CB8AC3E}">
        <p14:creationId xmlns:p14="http://schemas.microsoft.com/office/powerpoint/2010/main" val="42928983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01958" y="620896"/>
            <a:ext cx="6480000" cy="35230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noAutofit/>
          </a:bodyPr>
          <a:lstStyle>
            <a:defPPr>
              <a:defRPr lang="en-US"/>
            </a:defPPr>
            <a:lvl1pPr fontAlgn="base">
              <a:spcBef>
                <a:spcPct val="0"/>
              </a:spcBef>
              <a:spcAft>
                <a:spcPct val="0"/>
              </a:spcAft>
              <a:defRPr sz="2400" b="1" kern="0">
                <a:solidFill>
                  <a:srgbClr val="FF0000"/>
                </a:solidFill>
                <a:latin typeface="Calibri" panose="020F0502020204030204" pitchFamily="34" charset="0"/>
                <a:ea typeface="+mj-ea"/>
                <a:cs typeface="Calibri" panose="020F0502020204030204" pitchFamily="34" charset="0"/>
              </a:defRPr>
            </a:lvl1pPr>
            <a:lvl2pPr fontAlgn="base">
              <a:spcBef>
                <a:spcPct val="0"/>
              </a:spcBef>
              <a:spcAft>
                <a:spcPct val="0"/>
              </a:spcAft>
              <a:defRPr sz="3600">
                <a:latin typeface="Arial" charset="0"/>
              </a:defRPr>
            </a:lvl2pPr>
            <a:lvl3pPr fontAlgn="base">
              <a:spcBef>
                <a:spcPct val="0"/>
              </a:spcBef>
              <a:spcAft>
                <a:spcPct val="0"/>
              </a:spcAft>
              <a:defRPr sz="3600">
                <a:latin typeface="Arial" charset="0"/>
              </a:defRPr>
            </a:lvl3pPr>
            <a:lvl4pPr fontAlgn="base">
              <a:spcBef>
                <a:spcPct val="0"/>
              </a:spcBef>
              <a:spcAft>
                <a:spcPct val="0"/>
              </a:spcAft>
              <a:defRPr sz="3600">
                <a:latin typeface="Arial" charset="0"/>
              </a:defRPr>
            </a:lvl4pPr>
            <a:lvl5pPr fontAlgn="base">
              <a:spcBef>
                <a:spcPct val="0"/>
              </a:spcBef>
              <a:spcAft>
                <a:spcPct val="0"/>
              </a:spcAft>
              <a:defRPr sz="3600">
                <a:latin typeface="Arial" charset="0"/>
              </a:defRPr>
            </a:lvl5pPr>
            <a:lvl6pPr marL="457200" fontAlgn="base">
              <a:spcBef>
                <a:spcPct val="0"/>
              </a:spcBef>
              <a:spcAft>
                <a:spcPct val="0"/>
              </a:spcAft>
              <a:defRPr sz="3600">
                <a:latin typeface="Arial" charset="0"/>
              </a:defRPr>
            </a:lvl6pPr>
            <a:lvl7pPr marL="914400" fontAlgn="base">
              <a:spcBef>
                <a:spcPct val="0"/>
              </a:spcBef>
              <a:spcAft>
                <a:spcPct val="0"/>
              </a:spcAft>
              <a:defRPr sz="3600">
                <a:latin typeface="Arial" charset="0"/>
              </a:defRPr>
            </a:lvl7pPr>
            <a:lvl8pPr marL="1371600" fontAlgn="base">
              <a:spcBef>
                <a:spcPct val="0"/>
              </a:spcBef>
              <a:spcAft>
                <a:spcPct val="0"/>
              </a:spcAft>
              <a:defRPr sz="3600">
                <a:latin typeface="Arial" charset="0"/>
              </a:defRPr>
            </a:lvl8pPr>
            <a:lvl9pPr marL="1828800" fontAlgn="base">
              <a:spcBef>
                <a:spcPct val="0"/>
              </a:spcBef>
              <a:spcAft>
                <a:spcPct val="0"/>
              </a:spcAft>
              <a:defRPr sz="3600">
                <a:latin typeface="Arial" charset="0"/>
              </a:defRPr>
            </a:lvl9pPr>
          </a:lstStyle>
          <a:p>
            <a:r>
              <a:rPr lang="en-AU" sz="2000" dirty="0"/>
              <a:t>Sub-grouping and workshop guidance</a:t>
            </a:r>
          </a:p>
        </p:txBody>
      </p:sp>
      <p:sp>
        <p:nvSpPr>
          <p:cNvPr id="3" name="Content Placeholder 2"/>
          <p:cNvSpPr txBox="1">
            <a:spLocks/>
          </p:cNvSpPr>
          <p:nvPr/>
        </p:nvSpPr>
        <p:spPr>
          <a:xfrm>
            <a:off x="395536" y="1131591"/>
            <a:ext cx="8280920" cy="481674"/>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AU" sz="1800" b="1" dirty="0">
                <a:effectLst/>
                <a:latin typeface="Calibri" panose="020F0502020204030204" pitchFamily="34" charset="0"/>
                <a:ea typeface="Times New Roman" panose="02020603050405020304" pitchFamily="18" charset="0"/>
                <a:cs typeface="Times New Roman" panose="02020603050405020304" pitchFamily="18" charset="0"/>
              </a:rPr>
              <a:t>Step 1: Based on your experience/expertise, choose a </a:t>
            </a:r>
            <a:r>
              <a:rPr lang="en-AU" sz="2400" b="1" dirty="0">
                <a:solidFill>
                  <a:srgbClr val="13A917"/>
                </a:solidFill>
                <a:effectLst/>
                <a:latin typeface="Calibri" panose="020F0502020204030204" pitchFamily="34" charset="0"/>
                <a:ea typeface="Times New Roman" panose="02020603050405020304" pitchFamily="18" charset="0"/>
                <a:cs typeface="Times New Roman" panose="02020603050405020304" pitchFamily="18" charset="0"/>
              </a:rPr>
              <a:t>thematic focus </a:t>
            </a:r>
            <a:r>
              <a:rPr lang="en-AU" sz="1800" b="1" dirty="0">
                <a:effectLst/>
                <a:latin typeface="Calibri" panose="020F0502020204030204" pitchFamily="34" charset="0"/>
                <a:ea typeface="Times New Roman" panose="02020603050405020304" pitchFamily="18" charset="0"/>
                <a:cs typeface="Times New Roman" panose="02020603050405020304" pitchFamily="18" charset="0"/>
              </a:rPr>
              <a:t>from the list below. </a:t>
            </a:r>
            <a:endParaRPr lang="en-AU"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Flowchart: Terminator 3">
            <a:extLst>
              <a:ext uri="{FF2B5EF4-FFF2-40B4-BE49-F238E27FC236}">
                <a16:creationId xmlns:a16="http://schemas.microsoft.com/office/drawing/2014/main" id="{C54B5DE7-571E-4710-AA18-71DCDF83F87C}"/>
              </a:ext>
            </a:extLst>
          </p:cNvPr>
          <p:cNvSpPr/>
          <p:nvPr/>
        </p:nvSpPr>
        <p:spPr>
          <a:xfrm>
            <a:off x="6624496" y="51470"/>
            <a:ext cx="2772040" cy="288000"/>
          </a:xfrm>
          <a:prstGeom prst="flowChartTerminator">
            <a:avLst/>
          </a:prstGeom>
          <a:solidFill>
            <a:srgbClr val="E282A0"/>
          </a:solidFill>
        </p:spPr>
        <p:style>
          <a:lnRef idx="1">
            <a:schemeClr val="accent1"/>
          </a:lnRef>
          <a:fillRef idx="3">
            <a:schemeClr val="accent1"/>
          </a:fillRef>
          <a:effectRef idx="2">
            <a:schemeClr val="accent1"/>
          </a:effectRef>
          <a:fontRef idx="minor">
            <a:schemeClr val="lt1"/>
          </a:fontRef>
        </p:style>
        <p:txBody>
          <a:bodyPr rtlCol="0" anchor="ctr"/>
          <a:lstStyle/>
          <a:p>
            <a:r>
              <a:rPr lang="en-AU" sz="1600" dirty="0">
                <a:solidFill>
                  <a:schemeClr val="bg1"/>
                </a:solidFill>
              </a:rPr>
              <a:t>Workshop</a:t>
            </a:r>
          </a:p>
        </p:txBody>
      </p:sp>
      <p:sp>
        <p:nvSpPr>
          <p:cNvPr id="5" name="Content Placeholder 2">
            <a:extLst>
              <a:ext uri="{FF2B5EF4-FFF2-40B4-BE49-F238E27FC236}">
                <a16:creationId xmlns:a16="http://schemas.microsoft.com/office/drawing/2014/main" id="{8F93B403-B8C0-4580-B2E5-FE40C3EAC443}"/>
              </a:ext>
            </a:extLst>
          </p:cNvPr>
          <p:cNvSpPr txBox="1">
            <a:spLocks/>
          </p:cNvSpPr>
          <p:nvPr/>
        </p:nvSpPr>
        <p:spPr>
          <a:xfrm>
            <a:off x="395536" y="1923678"/>
            <a:ext cx="8280920" cy="1692905"/>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buAutoNum type="alphaLcPeriod"/>
            </a:pPr>
            <a:r>
              <a:rPr lang="en-AU" sz="1800" dirty="0">
                <a:effectLst/>
                <a:latin typeface="Calibri" panose="020F0502020204030204" pitchFamily="34" charset="0"/>
                <a:ea typeface="Times New Roman" panose="02020603050405020304" pitchFamily="18" charset="0"/>
                <a:cs typeface="Times New Roman" panose="02020603050405020304" pitchFamily="18" charset="0"/>
              </a:rPr>
              <a:t>Resource assessment and modelling</a:t>
            </a:r>
          </a:p>
          <a:p>
            <a:pPr algn="just">
              <a:buAutoNum type="alphaLcPeriod"/>
            </a:pPr>
            <a:r>
              <a:rPr lang="en-AU" sz="1800" dirty="0">
                <a:latin typeface="Calibri" panose="020F0502020204030204" pitchFamily="34" charset="0"/>
                <a:ea typeface="Times New Roman" panose="02020603050405020304" pitchFamily="18" charset="0"/>
                <a:cs typeface="Times New Roman" panose="02020603050405020304" pitchFamily="18" charset="0"/>
              </a:rPr>
              <a:t>Resource management planning</a:t>
            </a:r>
          </a:p>
          <a:p>
            <a:pPr algn="just">
              <a:buAutoNum type="alphaLcPeriod"/>
            </a:pPr>
            <a:r>
              <a:rPr lang="en-AU" sz="1800" dirty="0">
                <a:effectLst/>
                <a:latin typeface="Calibri" panose="020F0502020204030204" pitchFamily="34" charset="0"/>
                <a:ea typeface="Times New Roman" panose="02020603050405020304" pitchFamily="18" charset="0"/>
                <a:cs typeface="Times New Roman" panose="02020603050405020304" pitchFamily="18" charset="0"/>
              </a:rPr>
              <a:t>Innovative technological solutions and socio-economic package</a:t>
            </a:r>
          </a:p>
          <a:p>
            <a:pPr algn="just">
              <a:buAutoNum type="alphaLcPeriod"/>
            </a:pPr>
            <a:r>
              <a:rPr lang="en-AU" sz="1800" dirty="0">
                <a:latin typeface="Calibri" panose="020F0502020204030204" pitchFamily="34" charset="0"/>
                <a:ea typeface="Times New Roman" panose="02020603050405020304" pitchFamily="18" charset="0"/>
                <a:cs typeface="Times New Roman" panose="02020603050405020304" pitchFamily="18" charset="0"/>
              </a:rPr>
              <a:t>Options for enhancing national and regional policies</a:t>
            </a:r>
          </a:p>
          <a:p>
            <a:pPr algn="just">
              <a:buAutoNum type="alphaLcPeriod"/>
            </a:pPr>
            <a:r>
              <a:rPr lang="en-AU" sz="1800" dirty="0">
                <a:effectLst/>
                <a:latin typeface="Calibri" panose="020F0502020204030204" pitchFamily="34" charset="0"/>
                <a:ea typeface="Times New Roman" panose="02020603050405020304" pitchFamily="18" charset="0"/>
                <a:cs typeface="Times New Roman" panose="02020603050405020304" pitchFamily="18" charset="0"/>
              </a:rPr>
              <a:t>Inclusive pathway/s for mainstreaming R2R</a:t>
            </a:r>
          </a:p>
        </p:txBody>
      </p:sp>
      <p:sp>
        <p:nvSpPr>
          <p:cNvPr id="7" name="Content Placeholder 2">
            <a:extLst>
              <a:ext uri="{FF2B5EF4-FFF2-40B4-BE49-F238E27FC236}">
                <a16:creationId xmlns:a16="http://schemas.microsoft.com/office/drawing/2014/main" id="{7207E91B-0A8D-42BE-84A3-E8F53E9BE877}"/>
              </a:ext>
            </a:extLst>
          </p:cNvPr>
          <p:cNvSpPr txBox="1">
            <a:spLocks/>
          </p:cNvSpPr>
          <p:nvPr/>
        </p:nvSpPr>
        <p:spPr>
          <a:xfrm>
            <a:off x="323528" y="3795886"/>
            <a:ext cx="8280920" cy="481674"/>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AU" sz="2000" b="1" dirty="0">
                <a:effectLst/>
                <a:latin typeface="Calibri" panose="020F0502020204030204" pitchFamily="34" charset="0"/>
                <a:ea typeface="Times New Roman" panose="02020603050405020304" pitchFamily="18" charset="0"/>
                <a:cs typeface="Times New Roman" panose="02020603050405020304" pitchFamily="18" charset="0"/>
              </a:rPr>
              <a:t>Step 2: </a:t>
            </a:r>
            <a:r>
              <a:rPr lang="en-AU" sz="2000" dirty="0">
                <a:latin typeface="Calibri" panose="020F0502020204030204" pitchFamily="34" charset="0"/>
                <a:ea typeface="Times New Roman" panose="02020603050405020304" pitchFamily="18" charset="0"/>
                <a:cs typeface="Times New Roman" panose="02020603050405020304" pitchFamily="18" charset="0"/>
              </a:rPr>
              <a:t>Appoint a rapporteur</a:t>
            </a:r>
          </a:p>
        </p:txBody>
      </p:sp>
    </p:spTree>
    <p:extLst>
      <p:ext uri="{BB962C8B-B14F-4D97-AF65-F5344CB8AC3E}">
        <p14:creationId xmlns:p14="http://schemas.microsoft.com/office/powerpoint/2010/main" val="30410497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01958" y="620896"/>
            <a:ext cx="6480000" cy="35230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noAutofit/>
          </a:bodyPr>
          <a:lstStyle>
            <a:defPPr>
              <a:defRPr lang="en-US"/>
            </a:defPPr>
            <a:lvl1pPr fontAlgn="base">
              <a:spcBef>
                <a:spcPct val="0"/>
              </a:spcBef>
              <a:spcAft>
                <a:spcPct val="0"/>
              </a:spcAft>
              <a:defRPr sz="2400" b="1" kern="0">
                <a:solidFill>
                  <a:srgbClr val="FF0000"/>
                </a:solidFill>
                <a:latin typeface="Calibri" panose="020F0502020204030204" pitchFamily="34" charset="0"/>
                <a:ea typeface="+mj-ea"/>
                <a:cs typeface="Calibri" panose="020F0502020204030204" pitchFamily="34" charset="0"/>
              </a:defRPr>
            </a:lvl1pPr>
            <a:lvl2pPr fontAlgn="base">
              <a:spcBef>
                <a:spcPct val="0"/>
              </a:spcBef>
              <a:spcAft>
                <a:spcPct val="0"/>
              </a:spcAft>
              <a:defRPr sz="3600">
                <a:latin typeface="Arial" charset="0"/>
              </a:defRPr>
            </a:lvl2pPr>
            <a:lvl3pPr fontAlgn="base">
              <a:spcBef>
                <a:spcPct val="0"/>
              </a:spcBef>
              <a:spcAft>
                <a:spcPct val="0"/>
              </a:spcAft>
              <a:defRPr sz="3600">
                <a:latin typeface="Arial" charset="0"/>
              </a:defRPr>
            </a:lvl3pPr>
            <a:lvl4pPr fontAlgn="base">
              <a:spcBef>
                <a:spcPct val="0"/>
              </a:spcBef>
              <a:spcAft>
                <a:spcPct val="0"/>
              </a:spcAft>
              <a:defRPr sz="3600">
                <a:latin typeface="Arial" charset="0"/>
              </a:defRPr>
            </a:lvl4pPr>
            <a:lvl5pPr fontAlgn="base">
              <a:spcBef>
                <a:spcPct val="0"/>
              </a:spcBef>
              <a:spcAft>
                <a:spcPct val="0"/>
              </a:spcAft>
              <a:defRPr sz="3600">
                <a:latin typeface="Arial" charset="0"/>
              </a:defRPr>
            </a:lvl5pPr>
            <a:lvl6pPr marL="457200" fontAlgn="base">
              <a:spcBef>
                <a:spcPct val="0"/>
              </a:spcBef>
              <a:spcAft>
                <a:spcPct val="0"/>
              </a:spcAft>
              <a:defRPr sz="3600">
                <a:latin typeface="Arial" charset="0"/>
              </a:defRPr>
            </a:lvl6pPr>
            <a:lvl7pPr marL="914400" fontAlgn="base">
              <a:spcBef>
                <a:spcPct val="0"/>
              </a:spcBef>
              <a:spcAft>
                <a:spcPct val="0"/>
              </a:spcAft>
              <a:defRPr sz="3600">
                <a:latin typeface="Arial" charset="0"/>
              </a:defRPr>
            </a:lvl7pPr>
            <a:lvl8pPr marL="1371600" fontAlgn="base">
              <a:spcBef>
                <a:spcPct val="0"/>
              </a:spcBef>
              <a:spcAft>
                <a:spcPct val="0"/>
              </a:spcAft>
              <a:defRPr sz="3600">
                <a:latin typeface="Arial" charset="0"/>
              </a:defRPr>
            </a:lvl8pPr>
            <a:lvl9pPr marL="1828800" fontAlgn="base">
              <a:spcBef>
                <a:spcPct val="0"/>
              </a:spcBef>
              <a:spcAft>
                <a:spcPct val="0"/>
              </a:spcAft>
              <a:defRPr sz="3600">
                <a:latin typeface="Arial" charset="0"/>
              </a:defRPr>
            </a:lvl9pPr>
          </a:lstStyle>
          <a:p>
            <a:r>
              <a:rPr lang="en-AU" sz="2000" dirty="0"/>
              <a:t>Sub-grouping and workshop guidance</a:t>
            </a:r>
          </a:p>
        </p:txBody>
      </p:sp>
      <p:sp>
        <p:nvSpPr>
          <p:cNvPr id="3" name="Content Placeholder 2"/>
          <p:cNvSpPr txBox="1">
            <a:spLocks/>
          </p:cNvSpPr>
          <p:nvPr/>
        </p:nvSpPr>
        <p:spPr>
          <a:xfrm>
            <a:off x="395536" y="1059582"/>
            <a:ext cx="8280920" cy="3312367"/>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AU" sz="2000" b="1" dirty="0">
                <a:latin typeface="Calibri" panose="020F0502020204030204" pitchFamily="34" charset="0"/>
                <a:ea typeface="Times New Roman" panose="02020603050405020304" pitchFamily="18" charset="0"/>
                <a:cs typeface="Times New Roman" panose="02020603050405020304" pitchFamily="18" charset="0"/>
              </a:rPr>
              <a:t>Step 3: </a:t>
            </a:r>
            <a:r>
              <a:rPr lang="en-AU" sz="2000" dirty="0">
                <a:latin typeface="Calibri" panose="020F0502020204030204" pitchFamily="34" charset="0"/>
                <a:ea typeface="Times New Roman" panose="02020603050405020304" pitchFamily="18" charset="0"/>
                <a:cs typeface="Times New Roman" panose="02020603050405020304" pitchFamily="18" charset="0"/>
              </a:rPr>
              <a:t>Obtain/download a copy of the workshop report template</a:t>
            </a:r>
          </a:p>
          <a:p>
            <a:pPr marL="0" indent="0" algn="just">
              <a:buNone/>
            </a:pPr>
            <a:r>
              <a:rPr lang="en-AU" sz="2000" b="1" dirty="0">
                <a:latin typeface="Calibri" panose="020F0502020204030204" pitchFamily="34" charset="0"/>
                <a:ea typeface="Times New Roman" panose="02020603050405020304" pitchFamily="18" charset="0"/>
                <a:cs typeface="Times New Roman" panose="02020603050405020304" pitchFamily="18" charset="0"/>
              </a:rPr>
              <a:t>Step 4: </a:t>
            </a:r>
            <a:r>
              <a:rPr lang="en-AU" sz="2000" dirty="0">
                <a:latin typeface="Calibri" panose="020F0502020204030204" pitchFamily="34" charset="0"/>
                <a:ea typeface="Times New Roman" panose="02020603050405020304" pitchFamily="18" charset="0"/>
                <a:cs typeface="Times New Roman" panose="02020603050405020304" pitchFamily="18" charset="0"/>
              </a:rPr>
              <a:t>Based on your implementation/testing experience in relation to the </a:t>
            </a:r>
            <a:r>
              <a:rPr lang="en-AU" sz="2000" b="1" dirty="0">
                <a:solidFill>
                  <a:srgbClr val="13A917"/>
                </a:solidFill>
                <a:latin typeface="Calibri" panose="020F0502020204030204" pitchFamily="34" charset="0"/>
                <a:ea typeface="Times New Roman" panose="02020603050405020304" pitchFamily="18" charset="0"/>
                <a:cs typeface="Times New Roman" panose="02020603050405020304" pitchFamily="18" charset="0"/>
              </a:rPr>
              <a:t>chosen thematic focus</a:t>
            </a:r>
            <a:r>
              <a:rPr lang="en-AU" sz="2000" dirty="0">
                <a:latin typeface="Calibri" panose="020F0502020204030204" pitchFamily="34" charset="0"/>
                <a:ea typeface="Times New Roman" panose="02020603050405020304" pitchFamily="18" charset="0"/>
                <a:cs typeface="Times New Roman" panose="02020603050405020304" pitchFamily="18" charset="0"/>
              </a:rPr>
              <a:t>, identify not more than five (5) emerging lessons, and discuss/deliberate potential area/s for replication and/or upscaling.</a:t>
            </a:r>
          </a:p>
          <a:p>
            <a:pPr marL="0" indent="0" algn="just">
              <a:buNone/>
            </a:pPr>
            <a:r>
              <a:rPr lang="en-AU" sz="2000" b="1" dirty="0">
                <a:latin typeface="Calibri" panose="020F0502020204030204" pitchFamily="34" charset="0"/>
                <a:ea typeface="Times New Roman" panose="02020603050405020304" pitchFamily="18" charset="0"/>
                <a:cs typeface="Times New Roman" panose="02020603050405020304" pitchFamily="18" charset="0"/>
              </a:rPr>
              <a:t>Step 5: </a:t>
            </a:r>
            <a:r>
              <a:rPr lang="en-AU" sz="2000" dirty="0">
                <a:latin typeface="Calibri" panose="020F0502020204030204" pitchFamily="34" charset="0"/>
                <a:ea typeface="Times New Roman" panose="02020603050405020304" pitchFamily="18" charset="0"/>
                <a:cs typeface="Times New Roman" panose="02020603050405020304" pitchFamily="18" charset="0"/>
              </a:rPr>
              <a:t>In each of the lessons, </a:t>
            </a:r>
            <a:r>
              <a:rPr lang="en-AU" sz="2000" b="1" dirty="0">
                <a:solidFill>
                  <a:srgbClr val="13A917"/>
                </a:solidFill>
                <a:latin typeface="Calibri" panose="020F0502020204030204" pitchFamily="34" charset="0"/>
                <a:ea typeface="Times New Roman" panose="02020603050405020304" pitchFamily="18" charset="0"/>
                <a:cs typeface="Times New Roman" panose="02020603050405020304" pitchFamily="18" charset="0"/>
              </a:rPr>
              <a:t>identify major outputs</a:t>
            </a:r>
            <a:r>
              <a:rPr lang="en-AU" sz="2000" dirty="0">
                <a:latin typeface="Calibri" panose="020F0502020204030204" pitchFamily="34" charset="0"/>
                <a:ea typeface="Times New Roman" panose="02020603050405020304" pitchFamily="18" charset="0"/>
                <a:cs typeface="Times New Roman" panose="02020603050405020304" pitchFamily="18" charset="0"/>
              </a:rPr>
              <a:t> that contributes to the mainstreaming outcomes (refer to the chosen working title).</a:t>
            </a:r>
          </a:p>
          <a:p>
            <a:pPr marL="0" indent="0" algn="just">
              <a:buNone/>
            </a:pPr>
            <a:r>
              <a:rPr lang="en-AU" sz="2000" b="1" dirty="0">
                <a:latin typeface="Calibri" panose="020F0502020204030204" pitchFamily="34" charset="0"/>
                <a:ea typeface="Times New Roman" panose="02020603050405020304" pitchFamily="18" charset="0"/>
                <a:cs typeface="Times New Roman" panose="02020603050405020304" pitchFamily="18" charset="0"/>
              </a:rPr>
              <a:t>Step 6: </a:t>
            </a:r>
            <a:r>
              <a:rPr lang="en-AU" sz="2000" dirty="0">
                <a:latin typeface="Calibri" panose="020F0502020204030204" pitchFamily="34" charset="0"/>
                <a:ea typeface="Times New Roman" panose="02020603050405020304" pitchFamily="18" charset="0"/>
                <a:cs typeface="Times New Roman" panose="02020603050405020304" pitchFamily="18" charset="0"/>
              </a:rPr>
              <a:t>In each of the major output, indicate possible </a:t>
            </a:r>
            <a:r>
              <a:rPr lang="en-AU" sz="2000" b="1" dirty="0">
                <a:solidFill>
                  <a:srgbClr val="13A917"/>
                </a:solidFill>
                <a:latin typeface="Calibri" panose="020F0502020204030204" pitchFamily="34" charset="0"/>
                <a:ea typeface="Times New Roman" panose="02020603050405020304" pitchFamily="18" charset="0"/>
                <a:cs typeface="Times New Roman" panose="02020603050405020304" pitchFamily="18" charset="0"/>
              </a:rPr>
              <a:t>mainstreaming pathways</a:t>
            </a:r>
          </a:p>
          <a:p>
            <a:pPr marL="0" indent="0" algn="just">
              <a:buNone/>
            </a:pPr>
            <a:r>
              <a:rPr lang="en-AU" sz="2000" b="1" dirty="0">
                <a:latin typeface="Calibri" panose="020F0502020204030204" pitchFamily="34" charset="0"/>
                <a:ea typeface="Times New Roman" panose="02020603050405020304" pitchFamily="18" charset="0"/>
                <a:cs typeface="Times New Roman" panose="02020603050405020304" pitchFamily="18" charset="0"/>
              </a:rPr>
              <a:t>Step 7: </a:t>
            </a:r>
            <a:r>
              <a:rPr lang="en-AU" sz="2000" dirty="0">
                <a:solidFill>
                  <a:srgbClr val="13A917"/>
                </a:solidFill>
                <a:latin typeface="Calibri" panose="020F0502020204030204" pitchFamily="34" charset="0"/>
                <a:ea typeface="Times New Roman" panose="02020603050405020304" pitchFamily="18" charset="0"/>
                <a:cs typeface="Times New Roman" panose="02020603050405020304" pitchFamily="18" charset="0"/>
              </a:rPr>
              <a:t>Prepare your report</a:t>
            </a:r>
            <a:r>
              <a:rPr lang="en-AU" sz="2000" dirty="0">
                <a:latin typeface="Calibri" panose="020F0502020204030204" pitchFamily="34" charset="0"/>
                <a:ea typeface="Times New Roman" panose="02020603050405020304" pitchFamily="18" charset="0"/>
                <a:cs typeface="Times New Roman" panose="02020603050405020304" pitchFamily="18" charset="0"/>
              </a:rPr>
              <a:t> using the provided PPT template (Step 3)</a:t>
            </a:r>
          </a:p>
          <a:p>
            <a:pPr marL="0" indent="0" algn="just">
              <a:buNone/>
            </a:pPr>
            <a:r>
              <a:rPr lang="en-AU" sz="2000" b="1" dirty="0">
                <a:latin typeface="Calibri" panose="020F0502020204030204" pitchFamily="34" charset="0"/>
                <a:ea typeface="Times New Roman" panose="02020603050405020304" pitchFamily="18" charset="0"/>
                <a:cs typeface="Times New Roman" panose="02020603050405020304" pitchFamily="18" charset="0"/>
              </a:rPr>
              <a:t>Step 8:</a:t>
            </a:r>
            <a:r>
              <a:rPr lang="en-AU" sz="2000" dirty="0">
                <a:latin typeface="Calibri" panose="020F0502020204030204" pitchFamily="34" charset="0"/>
                <a:ea typeface="Times New Roman" panose="02020603050405020304" pitchFamily="18" charset="0"/>
                <a:cs typeface="Times New Roman" panose="02020603050405020304" pitchFamily="18" charset="0"/>
              </a:rPr>
              <a:t> Present your workshop output</a:t>
            </a:r>
          </a:p>
        </p:txBody>
      </p:sp>
      <p:sp>
        <p:nvSpPr>
          <p:cNvPr id="6" name="Flowchart: Terminator 5">
            <a:extLst>
              <a:ext uri="{FF2B5EF4-FFF2-40B4-BE49-F238E27FC236}">
                <a16:creationId xmlns:a16="http://schemas.microsoft.com/office/drawing/2014/main" id="{2AD42510-DCF9-49A8-9753-F230445B97A3}"/>
              </a:ext>
            </a:extLst>
          </p:cNvPr>
          <p:cNvSpPr/>
          <p:nvPr/>
        </p:nvSpPr>
        <p:spPr>
          <a:xfrm>
            <a:off x="6624496" y="51470"/>
            <a:ext cx="2772040" cy="288000"/>
          </a:xfrm>
          <a:prstGeom prst="flowChartTerminator">
            <a:avLst/>
          </a:prstGeom>
          <a:solidFill>
            <a:srgbClr val="E282A0"/>
          </a:solidFill>
        </p:spPr>
        <p:style>
          <a:lnRef idx="1">
            <a:schemeClr val="accent1"/>
          </a:lnRef>
          <a:fillRef idx="3">
            <a:schemeClr val="accent1"/>
          </a:fillRef>
          <a:effectRef idx="2">
            <a:schemeClr val="accent1"/>
          </a:effectRef>
          <a:fontRef idx="minor">
            <a:schemeClr val="lt1"/>
          </a:fontRef>
        </p:style>
        <p:txBody>
          <a:bodyPr rtlCol="0" anchor="ctr"/>
          <a:lstStyle/>
          <a:p>
            <a:r>
              <a:rPr lang="en-AU" sz="1600" dirty="0">
                <a:solidFill>
                  <a:schemeClr val="bg1"/>
                </a:solidFill>
              </a:rPr>
              <a:t>Workshop</a:t>
            </a:r>
          </a:p>
        </p:txBody>
      </p:sp>
    </p:spTree>
    <p:extLst>
      <p:ext uri="{BB962C8B-B14F-4D97-AF65-F5344CB8AC3E}">
        <p14:creationId xmlns:p14="http://schemas.microsoft.com/office/powerpoint/2010/main" val="37644743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C47684-E9A9-4FBB-BDA3-B1FA8D50F5FD}"/>
              </a:ext>
            </a:extLst>
          </p:cNvPr>
          <p:cNvSpPr txBox="1">
            <a:spLocks/>
          </p:cNvSpPr>
          <p:nvPr/>
        </p:nvSpPr>
        <p:spPr bwMode="auto">
          <a:xfrm>
            <a:off x="1475656" y="632618"/>
            <a:ext cx="6967538" cy="57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eaLnBrk="1" hangingPunct="1">
              <a:lnSpc>
                <a:spcPct val="90000"/>
              </a:lnSpc>
              <a:spcBef>
                <a:spcPct val="0"/>
              </a:spcBef>
              <a:buClrTx/>
              <a:buSzTx/>
              <a:buFontTx/>
              <a:buNone/>
            </a:pPr>
            <a:r>
              <a:rPr lang="en-US" altLang="en-US" sz="2400" dirty="0"/>
              <a:t>Key lessons learned</a:t>
            </a:r>
          </a:p>
        </p:txBody>
      </p:sp>
      <p:graphicFrame>
        <p:nvGraphicFramePr>
          <p:cNvPr id="2" name="Table 2">
            <a:extLst>
              <a:ext uri="{FF2B5EF4-FFF2-40B4-BE49-F238E27FC236}">
                <a16:creationId xmlns:a16="http://schemas.microsoft.com/office/drawing/2014/main" id="{EA03FA31-7E4C-4B96-98C7-F1FEFADD18F2}"/>
              </a:ext>
            </a:extLst>
          </p:cNvPr>
          <p:cNvGraphicFramePr>
            <a:graphicFrameLocks noGrp="1"/>
          </p:cNvGraphicFramePr>
          <p:nvPr>
            <p:extLst>
              <p:ext uri="{D42A27DB-BD31-4B8C-83A1-F6EECF244321}">
                <p14:modId xmlns:p14="http://schemas.microsoft.com/office/powerpoint/2010/main" val="2068544583"/>
              </p:ext>
            </p:extLst>
          </p:nvPr>
        </p:nvGraphicFramePr>
        <p:xfrm>
          <a:off x="395536" y="1203598"/>
          <a:ext cx="8352928" cy="3240360"/>
        </p:xfrm>
        <a:graphic>
          <a:graphicData uri="http://schemas.openxmlformats.org/drawingml/2006/table">
            <a:tbl>
              <a:tblPr firstRow="1" bandRow="1">
                <a:tableStyleId>{F5AB1C69-6EDB-4FF4-983F-18BD219EF322}</a:tableStyleId>
              </a:tblPr>
              <a:tblGrid>
                <a:gridCol w="4176464">
                  <a:extLst>
                    <a:ext uri="{9D8B030D-6E8A-4147-A177-3AD203B41FA5}">
                      <a16:colId xmlns:a16="http://schemas.microsoft.com/office/drawing/2014/main" val="845755340"/>
                    </a:ext>
                  </a:extLst>
                </a:gridCol>
                <a:gridCol w="4176464">
                  <a:extLst>
                    <a:ext uri="{9D8B030D-6E8A-4147-A177-3AD203B41FA5}">
                      <a16:colId xmlns:a16="http://schemas.microsoft.com/office/drawing/2014/main" val="1757565956"/>
                    </a:ext>
                  </a:extLst>
                </a:gridCol>
              </a:tblGrid>
              <a:tr h="540060">
                <a:tc>
                  <a:txBody>
                    <a:bodyPr/>
                    <a:lstStyle/>
                    <a:p>
                      <a:r>
                        <a:rPr lang="en-AU" dirty="0"/>
                        <a:t>Key lessons</a:t>
                      </a:r>
                    </a:p>
                  </a:txBody>
                  <a:tcPr/>
                </a:tc>
                <a:tc>
                  <a:txBody>
                    <a:bodyPr/>
                    <a:lstStyle/>
                    <a:p>
                      <a:r>
                        <a:rPr lang="en-AU" dirty="0"/>
                        <a:t>Opportunities for upscaling</a:t>
                      </a:r>
                    </a:p>
                  </a:txBody>
                  <a:tcPr/>
                </a:tc>
                <a:extLst>
                  <a:ext uri="{0D108BD9-81ED-4DB2-BD59-A6C34878D82A}">
                    <a16:rowId xmlns:a16="http://schemas.microsoft.com/office/drawing/2014/main" val="141010796"/>
                  </a:ext>
                </a:extLst>
              </a:tr>
              <a:tr h="540060">
                <a:tc>
                  <a:txBody>
                    <a:bodyPr/>
                    <a:lstStyle/>
                    <a:p>
                      <a:r>
                        <a:rPr lang="en-AU" dirty="0"/>
                        <a:t>1. </a:t>
                      </a:r>
                    </a:p>
                  </a:txBody>
                  <a:tcPr/>
                </a:tc>
                <a:tc>
                  <a:txBody>
                    <a:bodyPr/>
                    <a:lstStyle/>
                    <a:p>
                      <a:endParaRPr lang="en-AU" dirty="0"/>
                    </a:p>
                  </a:txBody>
                  <a:tcPr/>
                </a:tc>
                <a:extLst>
                  <a:ext uri="{0D108BD9-81ED-4DB2-BD59-A6C34878D82A}">
                    <a16:rowId xmlns:a16="http://schemas.microsoft.com/office/drawing/2014/main" val="2302882025"/>
                  </a:ext>
                </a:extLst>
              </a:tr>
              <a:tr h="540060">
                <a:tc>
                  <a:txBody>
                    <a:bodyPr/>
                    <a:lstStyle/>
                    <a:p>
                      <a:r>
                        <a:rPr lang="en-AU" dirty="0"/>
                        <a:t>2. </a:t>
                      </a:r>
                    </a:p>
                  </a:txBody>
                  <a:tcPr/>
                </a:tc>
                <a:tc>
                  <a:txBody>
                    <a:bodyPr/>
                    <a:lstStyle/>
                    <a:p>
                      <a:endParaRPr lang="en-AU" dirty="0"/>
                    </a:p>
                  </a:txBody>
                  <a:tcPr/>
                </a:tc>
                <a:extLst>
                  <a:ext uri="{0D108BD9-81ED-4DB2-BD59-A6C34878D82A}">
                    <a16:rowId xmlns:a16="http://schemas.microsoft.com/office/drawing/2014/main" val="1802367848"/>
                  </a:ext>
                </a:extLst>
              </a:tr>
              <a:tr h="540060">
                <a:tc>
                  <a:txBody>
                    <a:bodyPr/>
                    <a:lstStyle/>
                    <a:p>
                      <a:r>
                        <a:rPr lang="en-AU" dirty="0"/>
                        <a:t>3. </a:t>
                      </a:r>
                    </a:p>
                  </a:txBody>
                  <a:tcPr/>
                </a:tc>
                <a:tc>
                  <a:txBody>
                    <a:bodyPr/>
                    <a:lstStyle/>
                    <a:p>
                      <a:endParaRPr lang="en-AU" dirty="0"/>
                    </a:p>
                  </a:txBody>
                  <a:tcPr/>
                </a:tc>
                <a:extLst>
                  <a:ext uri="{0D108BD9-81ED-4DB2-BD59-A6C34878D82A}">
                    <a16:rowId xmlns:a16="http://schemas.microsoft.com/office/drawing/2014/main" val="3138551457"/>
                  </a:ext>
                </a:extLst>
              </a:tr>
              <a:tr h="540060">
                <a:tc>
                  <a:txBody>
                    <a:bodyPr/>
                    <a:lstStyle/>
                    <a:p>
                      <a:r>
                        <a:rPr lang="en-AU" dirty="0"/>
                        <a:t>4. </a:t>
                      </a:r>
                    </a:p>
                  </a:txBody>
                  <a:tcPr/>
                </a:tc>
                <a:tc>
                  <a:txBody>
                    <a:bodyPr/>
                    <a:lstStyle/>
                    <a:p>
                      <a:endParaRPr lang="en-AU" dirty="0"/>
                    </a:p>
                  </a:txBody>
                  <a:tcPr/>
                </a:tc>
                <a:extLst>
                  <a:ext uri="{0D108BD9-81ED-4DB2-BD59-A6C34878D82A}">
                    <a16:rowId xmlns:a16="http://schemas.microsoft.com/office/drawing/2014/main" val="3730471379"/>
                  </a:ext>
                </a:extLst>
              </a:tr>
              <a:tr h="540060">
                <a:tc>
                  <a:txBody>
                    <a:bodyPr/>
                    <a:lstStyle/>
                    <a:p>
                      <a:r>
                        <a:rPr lang="en-AU" dirty="0"/>
                        <a:t>5. </a:t>
                      </a:r>
                    </a:p>
                  </a:txBody>
                  <a:tcPr/>
                </a:tc>
                <a:tc>
                  <a:txBody>
                    <a:bodyPr/>
                    <a:lstStyle/>
                    <a:p>
                      <a:endParaRPr lang="en-AU" dirty="0"/>
                    </a:p>
                  </a:txBody>
                  <a:tcPr/>
                </a:tc>
                <a:extLst>
                  <a:ext uri="{0D108BD9-81ED-4DB2-BD59-A6C34878D82A}">
                    <a16:rowId xmlns:a16="http://schemas.microsoft.com/office/drawing/2014/main" val="560042064"/>
                  </a:ext>
                </a:extLst>
              </a:tr>
            </a:tbl>
          </a:graphicData>
        </a:graphic>
      </p:graphicFrame>
      <p:sp>
        <p:nvSpPr>
          <p:cNvPr id="4" name="Flowchart: Terminator 3">
            <a:extLst>
              <a:ext uri="{FF2B5EF4-FFF2-40B4-BE49-F238E27FC236}">
                <a16:creationId xmlns:a16="http://schemas.microsoft.com/office/drawing/2014/main" id="{ECADCC68-EFCC-4379-B809-19008B1D5F0E}"/>
              </a:ext>
            </a:extLst>
          </p:cNvPr>
          <p:cNvSpPr/>
          <p:nvPr/>
        </p:nvSpPr>
        <p:spPr>
          <a:xfrm>
            <a:off x="6624496" y="51470"/>
            <a:ext cx="2772040" cy="288000"/>
          </a:xfrm>
          <a:prstGeom prst="flowChartTerminator">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r>
              <a:rPr lang="en-AU" sz="1600" dirty="0">
                <a:solidFill>
                  <a:schemeClr val="bg1"/>
                </a:solidFill>
              </a:rPr>
              <a:t>Report template</a:t>
            </a:r>
          </a:p>
        </p:txBody>
      </p:sp>
    </p:spTree>
    <p:extLst>
      <p:ext uri="{BB962C8B-B14F-4D97-AF65-F5344CB8AC3E}">
        <p14:creationId xmlns:p14="http://schemas.microsoft.com/office/powerpoint/2010/main" val="1912399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C47684-E9A9-4FBB-BDA3-B1FA8D50F5FD}"/>
              </a:ext>
            </a:extLst>
          </p:cNvPr>
          <p:cNvSpPr txBox="1">
            <a:spLocks/>
          </p:cNvSpPr>
          <p:nvPr/>
        </p:nvSpPr>
        <p:spPr bwMode="auto">
          <a:xfrm>
            <a:off x="1475656" y="632618"/>
            <a:ext cx="6967538" cy="57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eaLnBrk="1" hangingPunct="1">
              <a:lnSpc>
                <a:spcPct val="90000"/>
              </a:lnSpc>
              <a:spcBef>
                <a:spcPct val="0"/>
              </a:spcBef>
              <a:buClrTx/>
              <a:buSzTx/>
              <a:buFontTx/>
              <a:buNone/>
            </a:pPr>
            <a:r>
              <a:rPr lang="en-US" altLang="en-US" sz="2400" dirty="0"/>
              <a:t>Major outputs</a:t>
            </a:r>
          </a:p>
        </p:txBody>
      </p:sp>
      <p:graphicFrame>
        <p:nvGraphicFramePr>
          <p:cNvPr id="2" name="Table 2">
            <a:extLst>
              <a:ext uri="{FF2B5EF4-FFF2-40B4-BE49-F238E27FC236}">
                <a16:creationId xmlns:a16="http://schemas.microsoft.com/office/drawing/2014/main" id="{EA03FA31-7E4C-4B96-98C7-F1FEFADD18F2}"/>
              </a:ext>
            </a:extLst>
          </p:cNvPr>
          <p:cNvGraphicFramePr>
            <a:graphicFrameLocks noGrp="1"/>
          </p:cNvGraphicFramePr>
          <p:nvPr>
            <p:extLst>
              <p:ext uri="{D42A27DB-BD31-4B8C-83A1-F6EECF244321}">
                <p14:modId xmlns:p14="http://schemas.microsoft.com/office/powerpoint/2010/main" val="2490353521"/>
              </p:ext>
            </p:extLst>
          </p:nvPr>
        </p:nvGraphicFramePr>
        <p:xfrm>
          <a:off x="395536" y="1203598"/>
          <a:ext cx="8352928" cy="3168354"/>
        </p:xfrm>
        <a:graphic>
          <a:graphicData uri="http://schemas.openxmlformats.org/drawingml/2006/table">
            <a:tbl>
              <a:tblPr firstRow="1" bandRow="1">
                <a:tableStyleId>{F5AB1C69-6EDB-4FF4-983F-18BD219EF322}</a:tableStyleId>
              </a:tblPr>
              <a:tblGrid>
                <a:gridCol w="4176464">
                  <a:extLst>
                    <a:ext uri="{9D8B030D-6E8A-4147-A177-3AD203B41FA5}">
                      <a16:colId xmlns:a16="http://schemas.microsoft.com/office/drawing/2014/main" val="845755340"/>
                    </a:ext>
                  </a:extLst>
                </a:gridCol>
                <a:gridCol w="4176464">
                  <a:extLst>
                    <a:ext uri="{9D8B030D-6E8A-4147-A177-3AD203B41FA5}">
                      <a16:colId xmlns:a16="http://schemas.microsoft.com/office/drawing/2014/main" val="1757565956"/>
                    </a:ext>
                  </a:extLst>
                </a:gridCol>
              </a:tblGrid>
              <a:tr h="528059">
                <a:tc>
                  <a:txBody>
                    <a:bodyPr/>
                    <a:lstStyle/>
                    <a:p>
                      <a:r>
                        <a:rPr lang="en-AU" dirty="0"/>
                        <a:t>Major outputs</a:t>
                      </a:r>
                    </a:p>
                  </a:txBody>
                  <a:tcPr/>
                </a:tc>
                <a:tc>
                  <a:txBody>
                    <a:bodyPr/>
                    <a:lstStyle/>
                    <a:p>
                      <a:r>
                        <a:rPr lang="en-AU" dirty="0"/>
                        <a:t>Means of verification</a:t>
                      </a:r>
                    </a:p>
                  </a:txBody>
                  <a:tcPr/>
                </a:tc>
                <a:extLst>
                  <a:ext uri="{0D108BD9-81ED-4DB2-BD59-A6C34878D82A}">
                    <a16:rowId xmlns:a16="http://schemas.microsoft.com/office/drawing/2014/main" val="141010796"/>
                  </a:ext>
                </a:extLst>
              </a:tr>
              <a:tr h="528059">
                <a:tc>
                  <a:txBody>
                    <a:bodyPr/>
                    <a:lstStyle/>
                    <a:p>
                      <a:r>
                        <a:rPr lang="en-AU" dirty="0"/>
                        <a:t>1. </a:t>
                      </a:r>
                    </a:p>
                  </a:txBody>
                  <a:tcPr/>
                </a:tc>
                <a:tc>
                  <a:txBody>
                    <a:bodyPr/>
                    <a:lstStyle/>
                    <a:p>
                      <a:endParaRPr lang="en-AU" dirty="0"/>
                    </a:p>
                  </a:txBody>
                  <a:tcPr/>
                </a:tc>
                <a:extLst>
                  <a:ext uri="{0D108BD9-81ED-4DB2-BD59-A6C34878D82A}">
                    <a16:rowId xmlns:a16="http://schemas.microsoft.com/office/drawing/2014/main" val="2302882025"/>
                  </a:ext>
                </a:extLst>
              </a:tr>
              <a:tr h="528059">
                <a:tc>
                  <a:txBody>
                    <a:bodyPr/>
                    <a:lstStyle/>
                    <a:p>
                      <a:r>
                        <a:rPr lang="en-AU" dirty="0"/>
                        <a:t>2. </a:t>
                      </a:r>
                    </a:p>
                  </a:txBody>
                  <a:tcPr/>
                </a:tc>
                <a:tc>
                  <a:txBody>
                    <a:bodyPr/>
                    <a:lstStyle/>
                    <a:p>
                      <a:endParaRPr lang="en-AU" dirty="0"/>
                    </a:p>
                  </a:txBody>
                  <a:tcPr/>
                </a:tc>
                <a:extLst>
                  <a:ext uri="{0D108BD9-81ED-4DB2-BD59-A6C34878D82A}">
                    <a16:rowId xmlns:a16="http://schemas.microsoft.com/office/drawing/2014/main" val="1802367848"/>
                  </a:ext>
                </a:extLst>
              </a:tr>
              <a:tr h="528059">
                <a:tc>
                  <a:txBody>
                    <a:bodyPr/>
                    <a:lstStyle/>
                    <a:p>
                      <a:r>
                        <a:rPr lang="en-AU" dirty="0"/>
                        <a:t>3. </a:t>
                      </a:r>
                    </a:p>
                  </a:txBody>
                  <a:tcPr/>
                </a:tc>
                <a:tc>
                  <a:txBody>
                    <a:bodyPr/>
                    <a:lstStyle/>
                    <a:p>
                      <a:endParaRPr lang="en-AU" dirty="0"/>
                    </a:p>
                  </a:txBody>
                  <a:tcPr/>
                </a:tc>
                <a:extLst>
                  <a:ext uri="{0D108BD9-81ED-4DB2-BD59-A6C34878D82A}">
                    <a16:rowId xmlns:a16="http://schemas.microsoft.com/office/drawing/2014/main" val="3138551457"/>
                  </a:ext>
                </a:extLst>
              </a:tr>
              <a:tr h="528059">
                <a:tc>
                  <a:txBody>
                    <a:bodyPr/>
                    <a:lstStyle/>
                    <a:p>
                      <a:r>
                        <a:rPr lang="en-AU" dirty="0"/>
                        <a:t>4. </a:t>
                      </a:r>
                    </a:p>
                  </a:txBody>
                  <a:tcPr/>
                </a:tc>
                <a:tc>
                  <a:txBody>
                    <a:bodyPr/>
                    <a:lstStyle/>
                    <a:p>
                      <a:endParaRPr lang="en-AU" dirty="0"/>
                    </a:p>
                  </a:txBody>
                  <a:tcPr/>
                </a:tc>
                <a:extLst>
                  <a:ext uri="{0D108BD9-81ED-4DB2-BD59-A6C34878D82A}">
                    <a16:rowId xmlns:a16="http://schemas.microsoft.com/office/drawing/2014/main" val="3730471379"/>
                  </a:ext>
                </a:extLst>
              </a:tr>
              <a:tr h="528059">
                <a:tc>
                  <a:txBody>
                    <a:bodyPr/>
                    <a:lstStyle/>
                    <a:p>
                      <a:r>
                        <a:rPr lang="en-AU" dirty="0"/>
                        <a:t>5. </a:t>
                      </a:r>
                    </a:p>
                  </a:txBody>
                  <a:tcPr/>
                </a:tc>
                <a:tc>
                  <a:txBody>
                    <a:bodyPr/>
                    <a:lstStyle/>
                    <a:p>
                      <a:endParaRPr lang="en-AU" dirty="0"/>
                    </a:p>
                  </a:txBody>
                  <a:tcPr/>
                </a:tc>
                <a:extLst>
                  <a:ext uri="{0D108BD9-81ED-4DB2-BD59-A6C34878D82A}">
                    <a16:rowId xmlns:a16="http://schemas.microsoft.com/office/drawing/2014/main" val="560042064"/>
                  </a:ext>
                </a:extLst>
              </a:tr>
            </a:tbl>
          </a:graphicData>
        </a:graphic>
      </p:graphicFrame>
      <p:sp>
        <p:nvSpPr>
          <p:cNvPr id="4" name="Flowchart: Terminator 3">
            <a:extLst>
              <a:ext uri="{FF2B5EF4-FFF2-40B4-BE49-F238E27FC236}">
                <a16:creationId xmlns:a16="http://schemas.microsoft.com/office/drawing/2014/main" id="{FBC06F86-46B2-4824-AABD-439FF2C49F5A}"/>
              </a:ext>
            </a:extLst>
          </p:cNvPr>
          <p:cNvSpPr/>
          <p:nvPr/>
        </p:nvSpPr>
        <p:spPr>
          <a:xfrm>
            <a:off x="6624496" y="51470"/>
            <a:ext cx="2772040" cy="288000"/>
          </a:xfrm>
          <a:prstGeom prst="flowChartTerminator">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r>
              <a:rPr lang="en-AU" sz="1600" dirty="0">
                <a:solidFill>
                  <a:schemeClr val="bg1"/>
                </a:solidFill>
              </a:rPr>
              <a:t>Report template</a:t>
            </a:r>
          </a:p>
        </p:txBody>
      </p:sp>
    </p:spTree>
    <p:extLst>
      <p:ext uri="{BB962C8B-B14F-4D97-AF65-F5344CB8AC3E}">
        <p14:creationId xmlns:p14="http://schemas.microsoft.com/office/powerpoint/2010/main" val="2863052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C47684-E9A9-4FBB-BDA3-B1FA8D50F5FD}"/>
              </a:ext>
            </a:extLst>
          </p:cNvPr>
          <p:cNvSpPr txBox="1">
            <a:spLocks/>
          </p:cNvSpPr>
          <p:nvPr/>
        </p:nvSpPr>
        <p:spPr bwMode="auto">
          <a:xfrm>
            <a:off x="1475656" y="632618"/>
            <a:ext cx="6967538" cy="57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eaLnBrk="1" hangingPunct="1">
              <a:lnSpc>
                <a:spcPct val="90000"/>
              </a:lnSpc>
              <a:spcBef>
                <a:spcPct val="0"/>
              </a:spcBef>
              <a:buClrTx/>
              <a:buSzTx/>
              <a:buFontTx/>
              <a:buNone/>
            </a:pPr>
            <a:r>
              <a:rPr lang="en-US" altLang="en-US" sz="2400" dirty="0"/>
              <a:t>Mainstreaming pathways</a:t>
            </a:r>
          </a:p>
        </p:txBody>
      </p:sp>
      <p:graphicFrame>
        <p:nvGraphicFramePr>
          <p:cNvPr id="2" name="Table 2">
            <a:extLst>
              <a:ext uri="{FF2B5EF4-FFF2-40B4-BE49-F238E27FC236}">
                <a16:creationId xmlns:a16="http://schemas.microsoft.com/office/drawing/2014/main" id="{EA03FA31-7E4C-4B96-98C7-F1FEFADD18F2}"/>
              </a:ext>
            </a:extLst>
          </p:cNvPr>
          <p:cNvGraphicFramePr>
            <a:graphicFrameLocks noGrp="1"/>
          </p:cNvGraphicFramePr>
          <p:nvPr>
            <p:extLst>
              <p:ext uri="{D42A27DB-BD31-4B8C-83A1-F6EECF244321}">
                <p14:modId xmlns:p14="http://schemas.microsoft.com/office/powerpoint/2010/main" val="3038030157"/>
              </p:ext>
            </p:extLst>
          </p:nvPr>
        </p:nvGraphicFramePr>
        <p:xfrm>
          <a:off x="395536" y="1203598"/>
          <a:ext cx="8352928" cy="3240360"/>
        </p:xfrm>
        <a:graphic>
          <a:graphicData uri="http://schemas.openxmlformats.org/drawingml/2006/table">
            <a:tbl>
              <a:tblPr firstRow="1" bandRow="1">
                <a:tableStyleId>{F5AB1C69-6EDB-4FF4-983F-18BD219EF322}</a:tableStyleId>
              </a:tblPr>
              <a:tblGrid>
                <a:gridCol w="4176464">
                  <a:extLst>
                    <a:ext uri="{9D8B030D-6E8A-4147-A177-3AD203B41FA5}">
                      <a16:colId xmlns:a16="http://schemas.microsoft.com/office/drawing/2014/main" val="845755340"/>
                    </a:ext>
                  </a:extLst>
                </a:gridCol>
                <a:gridCol w="4176464">
                  <a:extLst>
                    <a:ext uri="{9D8B030D-6E8A-4147-A177-3AD203B41FA5}">
                      <a16:colId xmlns:a16="http://schemas.microsoft.com/office/drawing/2014/main" val="1757565956"/>
                    </a:ext>
                  </a:extLst>
                </a:gridCol>
              </a:tblGrid>
              <a:tr h="540060">
                <a:tc>
                  <a:txBody>
                    <a:bodyPr/>
                    <a:lstStyle/>
                    <a:p>
                      <a:r>
                        <a:rPr lang="en-AU" dirty="0"/>
                        <a:t>Name of the organization/institution</a:t>
                      </a:r>
                    </a:p>
                  </a:txBody>
                  <a:tcPr/>
                </a:tc>
                <a:tc>
                  <a:txBody>
                    <a:bodyPr/>
                    <a:lstStyle/>
                    <a:p>
                      <a:r>
                        <a:rPr lang="en-AU" dirty="0"/>
                        <a:t>Possible contact point</a:t>
                      </a:r>
                    </a:p>
                  </a:txBody>
                  <a:tcPr/>
                </a:tc>
                <a:extLst>
                  <a:ext uri="{0D108BD9-81ED-4DB2-BD59-A6C34878D82A}">
                    <a16:rowId xmlns:a16="http://schemas.microsoft.com/office/drawing/2014/main" val="141010796"/>
                  </a:ext>
                </a:extLst>
              </a:tr>
              <a:tr h="540060">
                <a:tc>
                  <a:txBody>
                    <a:bodyPr/>
                    <a:lstStyle/>
                    <a:p>
                      <a:r>
                        <a:rPr lang="en-AU" dirty="0"/>
                        <a:t>1. </a:t>
                      </a:r>
                    </a:p>
                  </a:txBody>
                  <a:tcPr/>
                </a:tc>
                <a:tc>
                  <a:txBody>
                    <a:bodyPr/>
                    <a:lstStyle/>
                    <a:p>
                      <a:endParaRPr lang="en-AU" dirty="0"/>
                    </a:p>
                  </a:txBody>
                  <a:tcPr/>
                </a:tc>
                <a:extLst>
                  <a:ext uri="{0D108BD9-81ED-4DB2-BD59-A6C34878D82A}">
                    <a16:rowId xmlns:a16="http://schemas.microsoft.com/office/drawing/2014/main" val="2302882025"/>
                  </a:ext>
                </a:extLst>
              </a:tr>
              <a:tr h="540060">
                <a:tc>
                  <a:txBody>
                    <a:bodyPr/>
                    <a:lstStyle/>
                    <a:p>
                      <a:r>
                        <a:rPr lang="en-AU" dirty="0"/>
                        <a:t>2. </a:t>
                      </a:r>
                    </a:p>
                  </a:txBody>
                  <a:tcPr/>
                </a:tc>
                <a:tc>
                  <a:txBody>
                    <a:bodyPr/>
                    <a:lstStyle/>
                    <a:p>
                      <a:endParaRPr lang="en-AU" dirty="0"/>
                    </a:p>
                  </a:txBody>
                  <a:tcPr/>
                </a:tc>
                <a:extLst>
                  <a:ext uri="{0D108BD9-81ED-4DB2-BD59-A6C34878D82A}">
                    <a16:rowId xmlns:a16="http://schemas.microsoft.com/office/drawing/2014/main" val="1802367848"/>
                  </a:ext>
                </a:extLst>
              </a:tr>
              <a:tr h="540060">
                <a:tc>
                  <a:txBody>
                    <a:bodyPr/>
                    <a:lstStyle/>
                    <a:p>
                      <a:r>
                        <a:rPr lang="en-AU" dirty="0"/>
                        <a:t>3. </a:t>
                      </a:r>
                    </a:p>
                  </a:txBody>
                  <a:tcPr/>
                </a:tc>
                <a:tc>
                  <a:txBody>
                    <a:bodyPr/>
                    <a:lstStyle/>
                    <a:p>
                      <a:endParaRPr lang="en-AU" dirty="0"/>
                    </a:p>
                  </a:txBody>
                  <a:tcPr/>
                </a:tc>
                <a:extLst>
                  <a:ext uri="{0D108BD9-81ED-4DB2-BD59-A6C34878D82A}">
                    <a16:rowId xmlns:a16="http://schemas.microsoft.com/office/drawing/2014/main" val="3138551457"/>
                  </a:ext>
                </a:extLst>
              </a:tr>
              <a:tr h="540060">
                <a:tc>
                  <a:txBody>
                    <a:bodyPr/>
                    <a:lstStyle/>
                    <a:p>
                      <a:r>
                        <a:rPr lang="en-AU" dirty="0"/>
                        <a:t>4. </a:t>
                      </a:r>
                    </a:p>
                  </a:txBody>
                  <a:tcPr/>
                </a:tc>
                <a:tc>
                  <a:txBody>
                    <a:bodyPr/>
                    <a:lstStyle/>
                    <a:p>
                      <a:endParaRPr lang="en-AU" dirty="0"/>
                    </a:p>
                  </a:txBody>
                  <a:tcPr/>
                </a:tc>
                <a:extLst>
                  <a:ext uri="{0D108BD9-81ED-4DB2-BD59-A6C34878D82A}">
                    <a16:rowId xmlns:a16="http://schemas.microsoft.com/office/drawing/2014/main" val="3730471379"/>
                  </a:ext>
                </a:extLst>
              </a:tr>
              <a:tr h="540060">
                <a:tc>
                  <a:txBody>
                    <a:bodyPr/>
                    <a:lstStyle/>
                    <a:p>
                      <a:r>
                        <a:rPr lang="en-AU" dirty="0"/>
                        <a:t>5. </a:t>
                      </a:r>
                    </a:p>
                  </a:txBody>
                  <a:tcPr/>
                </a:tc>
                <a:tc>
                  <a:txBody>
                    <a:bodyPr/>
                    <a:lstStyle/>
                    <a:p>
                      <a:endParaRPr lang="en-AU" dirty="0"/>
                    </a:p>
                  </a:txBody>
                  <a:tcPr/>
                </a:tc>
                <a:extLst>
                  <a:ext uri="{0D108BD9-81ED-4DB2-BD59-A6C34878D82A}">
                    <a16:rowId xmlns:a16="http://schemas.microsoft.com/office/drawing/2014/main" val="560042064"/>
                  </a:ext>
                </a:extLst>
              </a:tr>
            </a:tbl>
          </a:graphicData>
        </a:graphic>
      </p:graphicFrame>
      <p:sp>
        <p:nvSpPr>
          <p:cNvPr id="4" name="Flowchart: Terminator 3">
            <a:extLst>
              <a:ext uri="{FF2B5EF4-FFF2-40B4-BE49-F238E27FC236}">
                <a16:creationId xmlns:a16="http://schemas.microsoft.com/office/drawing/2014/main" id="{3AC18183-75D1-4B29-B5BE-06094FD3F173}"/>
              </a:ext>
            </a:extLst>
          </p:cNvPr>
          <p:cNvSpPr/>
          <p:nvPr/>
        </p:nvSpPr>
        <p:spPr>
          <a:xfrm>
            <a:off x="6624496" y="51470"/>
            <a:ext cx="2772040" cy="288000"/>
          </a:xfrm>
          <a:prstGeom prst="flowChartTerminator">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r>
              <a:rPr lang="en-AU" sz="1600" dirty="0">
                <a:solidFill>
                  <a:schemeClr val="bg1"/>
                </a:solidFill>
              </a:rPr>
              <a:t>Report template</a:t>
            </a:r>
          </a:p>
        </p:txBody>
      </p:sp>
    </p:spTree>
    <p:extLst>
      <p:ext uri="{BB962C8B-B14F-4D97-AF65-F5344CB8AC3E}">
        <p14:creationId xmlns:p14="http://schemas.microsoft.com/office/powerpoint/2010/main" val="924179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059582"/>
            <a:ext cx="4032448" cy="582612"/>
          </a:xfrm>
        </p:spPr>
        <p:txBody>
          <a:bodyPr>
            <a:noAutofit/>
          </a:bodyPr>
          <a:lstStyle/>
          <a:p>
            <a:pPr algn="l" fontAlgn="auto">
              <a:spcAft>
                <a:spcPts val="0"/>
              </a:spcAft>
              <a:buFont typeface="Arial"/>
              <a:buNone/>
              <a:defRPr/>
            </a:pPr>
            <a:r>
              <a:rPr lang="en-US" sz="900" dirty="0">
                <a:solidFill>
                  <a:schemeClr val="tx1"/>
                </a:solidFill>
                <a:latin typeface="Myriad Pro"/>
                <a:ea typeface="+mn-ea"/>
                <a:cs typeface="Myriad Pro"/>
              </a:rPr>
              <a:t>Pacific Islands Ridge to Reef National Priorities – Integrated water, land, forest and coastal management to preserve biodiversity, ecosystem services, store carbon, improve climate resilience and sustain livelihoods</a:t>
            </a:r>
          </a:p>
          <a:p>
            <a:pPr algn="l" fontAlgn="auto">
              <a:spcAft>
                <a:spcPts val="0"/>
              </a:spcAft>
              <a:buFont typeface="Arial"/>
              <a:buNone/>
              <a:defRPr/>
            </a:pPr>
            <a:endParaRPr lang="en-US" sz="900" dirty="0">
              <a:solidFill>
                <a:schemeClr val="tx1"/>
              </a:solidFill>
              <a:latin typeface="Myriad Pro"/>
              <a:ea typeface="+mn-ea"/>
              <a:cs typeface="Myriad Pro"/>
            </a:endParaRPr>
          </a:p>
        </p:txBody>
      </p:sp>
      <p:sp>
        <p:nvSpPr>
          <p:cNvPr id="8" name="Subtitle 2"/>
          <p:cNvSpPr txBox="1">
            <a:spLocks/>
          </p:cNvSpPr>
          <p:nvPr/>
        </p:nvSpPr>
        <p:spPr>
          <a:xfrm>
            <a:off x="323529" y="2350765"/>
            <a:ext cx="4896544" cy="581025"/>
          </a:xfrm>
          <a:prstGeom prst="rect">
            <a:avLst/>
          </a:prstGeom>
        </p:spPr>
        <p:txBody>
          <a:bodyPr anchor="ctr">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fontAlgn="auto">
              <a:spcAft>
                <a:spcPts val="0"/>
              </a:spcAft>
              <a:defRPr/>
            </a:pPr>
            <a:r>
              <a:rPr lang="en-US" b="1" dirty="0">
                <a:solidFill>
                  <a:schemeClr val="bg1">
                    <a:lumMod val="50000"/>
                  </a:schemeClr>
                </a:solidFill>
                <a:latin typeface="Myriad Pro"/>
                <a:cs typeface="Myriad Pro"/>
              </a:rPr>
              <a:t>VINAKA</a:t>
            </a:r>
          </a:p>
          <a:p>
            <a:pPr fontAlgn="auto">
              <a:spcAft>
                <a:spcPts val="0"/>
              </a:spcAft>
              <a:defRPr/>
            </a:pPr>
            <a:r>
              <a:rPr lang="en-US" dirty="0">
                <a:solidFill>
                  <a:schemeClr val="bg1">
                    <a:lumMod val="50000"/>
                  </a:schemeClr>
                </a:solidFill>
                <a:latin typeface="Myriad Pro"/>
                <a:cs typeface="Myriad Pro"/>
              </a:rPr>
              <a:t>THANK YOU VERY MUCH</a:t>
            </a:r>
          </a:p>
        </p:txBody>
      </p:sp>
      <p:sp>
        <p:nvSpPr>
          <p:cNvPr id="6" name="Content Placeholder 2"/>
          <p:cNvSpPr txBox="1">
            <a:spLocks/>
          </p:cNvSpPr>
          <p:nvPr/>
        </p:nvSpPr>
        <p:spPr>
          <a:xfrm>
            <a:off x="6300192" y="987574"/>
            <a:ext cx="2736304" cy="3320784"/>
          </a:xfrm>
          <a:prstGeom prst="rect">
            <a:avLst/>
          </a:prstGeom>
          <a:noFill/>
        </p:spPr>
        <p:txBody>
          <a:bodyPr vert="horz" lIns="54000" tIns="0" rIns="0" bIns="0" rtlCol="0">
            <a:noAutofit/>
          </a:bodyPr>
          <a:lstStyle/>
          <a:p>
            <a:pPr>
              <a:spcAft>
                <a:spcPts val="225"/>
              </a:spcAft>
              <a:buClr>
                <a:srgbClr val="000000"/>
              </a:buClr>
            </a:pPr>
            <a:endParaRPr lang="de-DE" sz="1000" b="1" dirty="0"/>
          </a:p>
          <a:p>
            <a:pPr>
              <a:spcAft>
                <a:spcPts val="225"/>
              </a:spcAft>
              <a:buClr>
                <a:srgbClr val="000000"/>
              </a:buClr>
            </a:pPr>
            <a:r>
              <a:rPr lang="de-DE" sz="1050" b="1" dirty="0" err="1"/>
              <a:t>Presented</a:t>
            </a:r>
            <a:r>
              <a:rPr lang="de-DE" sz="1050" b="1" dirty="0"/>
              <a:t> by</a:t>
            </a:r>
            <a:r>
              <a:rPr lang="de-DE" sz="1050" dirty="0"/>
              <a:t>:</a:t>
            </a:r>
          </a:p>
          <a:p>
            <a:pPr>
              <a:spcAft>
                <a:spcPts val="225"/>
              </a:spcAft>
              <a:buClr>
                <a:srgbClr val="000000"/>
              </a:buClr>
            </a:pPr>
            <a:r>
              <a:rPr lang="de-DE" sz="900" dirty="0"/>
              <a:t>Shaleh Antonio, CCMEA</a:t>
            </a:r>
          </a:p>
          <a:p>
            <a:pPr>
              <a:spcAft>
                <a:spcPts val="225"/>
              </a:spcAft>
              <a:buClr>
                <a:srgbClr val="000000"/>
              </a:buClr>
            </a:pPr>
            <a:endParaRPr lang="de-DE" sz="1000" dirty="0"/>
          </a:p>
          <a:p>
            <a:pPr>
              <a:spcAft>
                <a:spcPts val="225"/>
              </a:spcAft>
              <a:buClr>
                <a:srgbClr val="000000"/>
              </a:buClr>
            </a:pPr>
            <a:endParaRPr lang="de-DE" sz="1000" dirty="0"/>
          </a:p>
          <a:p>
            <a:pPr>
              <a:spcAft>
                <a:spcPts val="225"/>
              </a:spcAft>
              <a:buClr>
                <a:srgbClr val="000000"/>
              </a:buClr>
            </a:pPr>
            <a:r>
              <a:rPr lang="de-DE" sz="1000" b="1" dirty="0"/>
              <a:t>Presentation prepared by:</a:t>
            </a:r>
            <a:br>
              <a:rPr lang="de-DE" sz="1000" dirty="0"/>
            </a:br>
            <a:r>
              <a:rPr lang="de-DE" sz="1000" dirty="0"/>
              <a:t>Shaleh Antonio, CCMEA</a:t>
            </a:r>
            <a:br>
              <a:rPr lang="de-DE" sz="900" dirty="0"/>
            </a:br>
            <a:endParaRPr lang="de-DE" sz="1000" dirty="0"/>
          </a:p>
          <a:p>
            <a:pPr>
              <a:spcAft>
                <a:spcPts val="225"/>
              </a:spcAft>
              <a:buClr>
                <a:srgbClr val="000000"/>
              </a:buClr>
            </a:pPr>
            <a:r>
              <a:rPr lang="de-DE" sz="1000" b="1" dirty="0"/>
              <a:t>Photo credits</a:t>
            </a:r>
            <a:br>
              <a:rPr lang="de-DE" sz="1000" dirty="0"/>
            </a:br>
            <a:endParaRPr lang="de-DE" sz="1000" dirty="0"/>
          </a:p>
          <a:p>
            <a:pPr>
              <a:spcAft>
                <a:spcPts val="225"/>
              </a:spcAft>
              <a:buClr>
                <a:srgbClr val="000000"/>
              </a:buClr>
            </a:pPr>
            <a:endParaRPr lang="de-DE" sz="1000" dirty="0"/>
          </a:p>
          <a:p>
            <a:pPr>
              <a:spcAft>
                <a:spcPts val="225"/>
              </a:spcAft>
              <a:buClr>
                <a:srgbClr val="000000"/>
              </a:buClr>
            </a:pPr>
            <a:r>
              <a:rPr lang="de-DE" sz="1000" b="1" dirty="0"/>
              <a:t>Layout</a:t>
            </a:r>
            <a:br>
              <a:rPr lang="de-DE" sz="1000" dirty="0"/>
            </a:br>
            <a:r>
              <a:rPr lang="de-DE" sz="1000" dirty="0"/>
              <a:t>Navneet Lal, Graphics and multimedia assistant</a:t>
            </a:r>
          </a:p>
          <a:p>
            <a:pPr>
              <a:spcAft>
                <a:spcPts val="225"/>
              </a:spcAft>
              <a:buClr>
                <a:srgbClr val="000000"/>
              </a:buClr>
            </a:pPr>
            <a:r>
              <a:rPr lang="de-DE" sz="1000" dirty="0"/>
              <a:t>Template: Shaleh Antonio, CCMEA</a:t>
            </a:r>
          </a:p>
          <a:p>
            <a:pPr>
              <a:spcAft>
                <a:spcPts val="225"/>
              </a:spcAft>
              <a:buClr>
                <a:srgbClr val="000000"/>
              </a:buClr>
            </a:pPr>
            <a:endParaRPr lang="de-DE" sz="1000" dirty="0"/>
          </a:p>
          <a:p>
            <a:pPr>
              <a:spcAft>
                <a:spcPts val="225"/>
              </a:spcAft>
              <a:buClr>
                <a:srgbClr val="000000"/>
              </a:buClr>
            </a:pPr>
            <a:r>
              <a:rPr lang="de-DE" sz="1000" b="1" dirty="0"/>
              <a:t>References:</a:t>
            </a:r>
          </a:p>
          <a:p>
            <a:pPr>
              <a:spcAft>
                <a:spcPts val="225"/>
              </a:spcAft>
              <a:buClr>
                <a:srgbClr val="000000"/>
              </a:buClr>
            </a:pPr>
            <a:r>
              <a:rPr lang="de-DE" sz="1000" dirty="0"/>
              <a:t>…</a:t>
            </a:r>
          </a:p>
        </p:txBody>
      </p:sp>
    </p:spTree>
    <p:extLst>
      <p:ext uri="{BB962C8B-B14F-4D97-AF65-F5344CB8AC3E}">
        <p14:creationId xmlns:p14="http://schemas.microsoft.com/office/powerpoint/2010/main" val="454424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01419" y="445537"/>
            <a:ext cx="6480000" cy="5420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normAutofit/>
          </a:bodyPr>
          <a:lstStyle>
            <a:defPPr>
              <a:defRPr lang="en-US"/>
            </a:defPPr>
            <a:lvl1pPr fontAlgn="base">
              <a:spcBef>
                <a:spcPct val="0"/>
              </a:spcBef>
              <a:spcAft>
                <a:spcPct val="0"/>
              </a:spcAft>
              <a:defRPr sz="2400" b="1" kern="0">
                <a:solidFill>
                  <a:srgbClr val="FF0000"/>
                </a:solidFill>
                <a:latin typeface="Calibri" panose="020F0502020204030204" pitchFamily="34" charset="0"/>
                <a:ea typeface="+mj-ea"/>
                <a:cs typeface="Calibri" panose="020F0502020204030204" pitchFamily="34" charset="0"/>
              </a:defRPr>
            </a:lvl1pPr>
            <a:lvl2pPr fontAlgn="base">
              <a:spcBef>
                <a:spcPct val="0"/>
              </a:spcBef>
              <a:spcAft>
                <a:spcPct val="0"/>
              </a:spcAft>
              <a:defRPr sz="3600">
                <a:latin typeface="Arial" charset="0"/>
              </a:defRPr>
            </a:lvl2pPr>
            <a:lvl3pPr fontAlgn="base">
              <a:spcBef>
                <a:spcPct val="0"/>
              </a:spcBef>
              <a:spcAft>
                <a:spcPct val="0"/>
              </a:spcAft>
              <a:defRPr sz="3600">
                <a:latin typeface="Arial" charset="0"/>
              </a:defRPr>
            </a:lvl3pPr>
            <a:lvl4pPr fontAlgn="base">
              <a:spcBef>
                <a:spcPct val="0"/>
              </a:spcBef>
              <a:spcAft>
                <a:spcPct val="0"/>
              </a:spcAft>
              <a:defRPr sz="3600">
                <a:latin typeface="Arial" charset="0"/>
              </a:defRPr>
            </a:lvl4pPr>
            <a:lvl5pPr fontAlgn="base">
              <a:spcBef>
                <a:spcPct val="0"/>
              </a:spcBef>
              <a:spcAft>
                <a:spcPct val="0"/>
              </a:spcAft>
              <a:defRPr sz="3600">
                <a:latin typeface="Arial" charset="0"/>
              </a:defRPr>
            </a:lvl5pPr>
            <a:lvl6pPr marL="457200" fontAlgn="base">
              <a:spcBef>
                <a:spcPct val="0"/>
              </a:spcBef>
              <a:spcAft>
                <a:spcPct val="0"/>
              </a:spcAft>
              <a:defRPr sz="3600">
                <a:latin typeface="Arial" charset="0"/>
              </a:defRPr>
            </a:lvl6pPr>
            <a:lvl7pPr marL="914400" fontAlgn="base">
              <a:spcBef>
                <a:spcPct val="0"/>
              </a:spcBef>
              <a:spcAft>
                <a:spcPct val="0"/>
              </a:spcAft>
              <a:defRPr sz="3600">
                <a:latin typeface="Arial" charset="0"/>
              </a:defRPr>
            </a:lvl7pPr>
            <a:lvl8pPr marL="1371600" fontAlgn="base">
              <a:spcBef>
                <a:spcPct val="0"/>
              </a:spcBef>
              <a:spcAft>
                <a:spcPct val="0"/>
              </a:spcAft>
              <a:defRPr sz="3600">
                <a:latin typeface="Arial" charset="0"/>
              </a:defRPr>
            </a:lvl8pPr>
            <a:lvl9pPr marL="1828800" fontAlgn="base">
              <a:spcBef>
                <a:spcPct val="0"/>
              </a:spcBef>
              <a:spcAft>
                <a:spcPct val="0"/>
              </a:spcAft>
              <a:defRPr sz="3600">
                <a:latin typeface="Arial" charset="0"/>
              </a:defRPr>
            </a:lvl9pPr>
          </a:lstStyle>
          <a:p>
            <a:r>
              <a:rPr lang="en-US" sz="2800" dirty="0"/>
              <a:t>Outline of the Presentation</a:t>
            </a:r>
          </a:p>
        </p:txBody>
      </p:sp>
      <p:sp>
        <p:nvSpPr>
          <p:cNvPr id="6" name="Content Placeholder 2"/>
          <p:cNvSpPr txBox="1">
            <a:spLocks/>
          </p:cNvSpPr>
          <p:nvPr/>
        </p:nvSpPr>
        <p:spPr>
          <a:xfrm>
            <a:off x="1585613" y="1101495"/>
            <a:ext cx="6730803" cy="3284975"/>
          </a:xfrm>
          <a:prstGeom prst="rect">
            <a:avLst/>
          </a:prstGeom>
        </p:spPr>
        <p:txBody>
          <a:bodyPr>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800" b="1" dirty="0"/>
              <a:t>Background and Context</a:t>
            </a:r>
          </a:p>
          <a:p>
            <a:pPr>
              <a:buFontTx/>
              <a:buChar char="-"/>
            </a:pPr>
            <a:r>
              <a:rPr lang="en-US" sz="1800" dirty="0"/>
              <a:t>Session objectives and expected outputs</a:t>
            </a:r>
          </a:p>
          <a:p>
            <a:pPr>
              <a:buFontTx/>
              <a:buChar char="-"/>
            </a:pPr>
            <a:r>
              <a:rPr lang="en-US" sz="1800" dirty="0"/>
              <a:t>Emerging lessons todate</a:t>
            </a:r>
          </a:p>
          <a:p>
            <a:pPr marL="0" indent="0">
              <a:buNone/>
            </a:pPr>
            <a:endParaRPr lang="en-US" sz="1800" dirty="0"/>
          </a:p>
          <a:p>
            <a:pPr marL="0" indent="0">
              <a:buNone/>
            </a:pPr>
            <a:r>
              <a:rPr lang="en-US" sz="1800" b="1" dirty="0"/>
              <a:t>Looking ahead – next phase</a:t>
            </a:r>
          </a:p>
          <a:p>
            <a:pPr>
              <a:buFontTx/>
              <a:buChar char="-"/>
            </a:pPr>
            <a:r>
              <a:rPr lang="en-US" sz="1800" dirty="0"/>
              <a:t>Preliminary ideas</a:t>
            </a:r>
          </a:p>
          <a:p>
            <a:pPr>
              <a:buFontTx/>
              <a:buChar char="-"/>
            </a:pPr>
            <a:r>
              <a:rPr lang="en-US" sz="1800" dirty="0"/>
              <a:t>Working title</a:t>
            </a:r>
          </a:p>
          <a:p>
            <a:pPr>
              <a:buFontTx/>
              <a:buChar char="-"/>
            </a:pPr>
            <a:endParaRPr lang="en-US" sz="1800" dirty="0"/>
          </a:p>
          <a:p>
            <a:pPr marL="0" indent="0">
              <a:buNone/>
            </a:pPr>
            <a:r>
              <a:rPr lang="en-US" sz="1800" b="1" dirty="0"/>
              <a:t>Workshop</a:t>
            </a:r>
          </a:p>
          <a:p>
            <a:pPr>
              <a:buFontTx/>
              <a:buChar char="-"/>
            </a:pPr>
            <a:r>
              <a:rPr lang="en-US" sz="1800" dirty="0"/>
              <a:t>Sub-grouping and guidance</a:t>
            </a:r>
          </a:p>
          <a:p>
            <a:pPr>
              <a:buFontTx/>
              <a:buChar char="-"/>
            </a:pPr>
            <a:r>
              <a:rPr lang="en-US" sz="1800" dirty="0"/>
              <a:t>Presentation of workshop outputs</a:t>
            </a:r>
          </a:p>
          <a:p>
            <a:pPr>
              <a:buFontTx/>
              <a:buChar char="-"/>
            </a:pPr>
            <a:endParaRPr lang="en-US" sz="1800" b="1" dirty="0"/>
          </a:p>
          <a:p>
            <a:pPr marL="0" indent="0">
              <a:buNone/>
            </a:pPr>
            <a:endParaRPr lang="en-AU" sz="1800" dirty="0"/>
          </a:p>
        </p:txBody>
      </p:sp>
    </p:spTree>
    <p:extLst>
      <p:ext uri="{BB962C8B-B14F-4D97-AF65-F5344CB8AC3E}">
        <p14:creationId xmlns:p14="http://schemas.microsoft.com/office/powerpoint/2010/main" val="2108784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01958" y="620896"/>
            <a:ext cx="6480000" cy="35230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noAutofit/>
          </a:bodyPr>
          <a:lstStyle>
            <a:defPPr>
              <a:defRPr lang="en-US"/>
            </a:defPPr>
            <a:lvl1pPr fontAlgn="base">
              <a:spcBef>
                <a:spcPct val="0"/>
              </a:spcBef>
              <a:spcAft>
                <a:spcPct val="0"/>
              </a:spcAft>
              <a:defRPr sz="2400" b="1" kern="0">
                <a:solidFill>
                  <a:srgbClr val="FF0000"/>
                </a:solidFill>
                <a:latin typeface="Calibri" panose="020F0502020204030204" pitchFamily="34" charset="0"/>
                <a:ea typeface="+mj-ea"/>
                <a:cs typeface="Calibri" panose="020F0502020204030204" pitchFamily="34" charset="0"/>
              </a:defRPr>
            </a:lvl1pPr>
            <a:lvl2pPr fontAlgn="base">
              <a:spcBef>
                <a:spcPct val="0"/>
              </a:spcBef>
              <a:spcAft>
                <a:spcPct val="0"/>
              </a:spcAft>
              <a:defRPr sz="3600">
                <a:latin typeface="Arial" charset="0"/>
              </a:defRPr>
            </a:lvl2pPr>
            <a:lvl3pPr fontAlgn="base">
              <a:spcBef>
                <a:spcPct val="0"/>
              </a:spcBef>
              <a:spcAft>
                <a:spcPct val="0"/>
              </a:spcAft>
              <a:defRPr sz="3600">
                <a:latin typeface="Arial" charset="0"/>
              </a:defRPr>
            </a:lvl3pPr>
            <a:lvl4pPr fontAlgn="base">
              <a:spcBef>
                <a:spcPct val="0"/>
              </a:spcBef>
              <a:spcAft>
                <a:spcPct val="0"/>
              </a:spcAft>
              <a:defRPr sz="3600">
                <a:latin typeface="Arial" charset="0"/>
              </a:defRPr>
            </a:lvl4pPr>
            <a:lvl5pPr fontAlgn="base">
              <a:spcBef>
                <a:spcPct val="0"/>
              </a:spcBef>
              <a:spcAft>
                <a:spcPct val="0"/>
              </a:spcAft>
              <a:defRPr sz="3600">
                <a:latin typeface="Arial" charset="0"/>
              </a:defRPr>
            </a:lvl5pPr>
            <a:lvl6pPr marL="457200" fontAlgn="base">
              <a:spcBef>
                <a:spcPct val="0"/>
              </a:spcBef>
              <a:spcAft>
                <a:spcPct val="0"/>
              </a:spcAft>
              <a:defRPr sz="3600">
                <a:latin typeface="Arial" charset="0"/>
              </a:defRPr>
            </a:lvl6pPr>
            <a:lvl7pPr marL="914400" fontAlgn="base">
              <a:spcBef>
                <a:spcPct val="0"/>
              </a:spcBef>
              <a:spcAft>
                <a:spcPct val="0"/>
              </a:spcAft>
              <a:defRPr sz="3600">
                <a:latin typeface="Arial" charset="0"/>
              </a:defRPr>
            </a:lvl7pPr>
            <a:lvl8pPr marL="1371600" fontAlgn="base">
              <a:spcBef>
                <a:spcPct val="0"/>
              </a:spcBef>
              <a:spcAft>
                <a:spcPct val="0"/>
              </a:spcAft>
              <a:defRPr sz="3600">
                <a:latin typeface="Arial" charset="0"/>
              </a:defRPr>
            </a:lvl8pPr>
            <a:lvl9pPr marL="1828800" fontAlgn="base">
              <a:spcBef>
                <a:spcPct val="0"/>
              </a:spcBef>
              <a:spcAft>
                <a:spcPct val="0"/>
              </a:spcAft>
              <a:defRPr sz="3600">
                <a:latin typeface="Arial" charset="0"/>
              </a:defRPr>
            </a:lvl9pPr>
          </a:lstStyle>
          <a:p>
            <a:r>
              <a:rPr lang="en-US" sz="2000" dirty="0"/>
              <a:t>Session objectives</a:t>
            </a:r>
            <a:endParaRPr lang="en-AU" sz="2000" dirty="0"/>
          </a:p>
        </p:txBody>
      </p:sp>
      <p:sp>
        <p:nvSpPr>
          <p:cNvPr id="3" name="Content Placeholder 2"/>
          <p:cNvSpPr txBox="1">
            <a:spLocks/>
          </p:cNvSpPr>
          <p:nvPr/>
        </p:nvSpPr>
        <p:spPr>
          <a:xfrm>
            <a:off x="395536" y="1094869"/>
            <a:ext cx="8280920" cy="3349089"/>
          </a:xfrm>
          <a:prstGeom prst="rect">
            <a:avLst/>
          </a:prstGeom>
        </p:spPr>
        <p:txBody>
          <a:bodyPr>
            <a:normAutofit fontScale="8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80000" lvl="0" indent="-180000" algn="just">
              <a:buAutoNum type="arabicPeriod"/>
            </a:pPr>
            <a:r>
              <a:rPr lang="en-AU" sz="2000" dirty="0">
                <a:effectLst/>
                <a:latin typeface="Calibri" panose="020F0502020204030204" pitchFamily="34" charset="0"/>
                <a:ea typeface="Times New Roman" panose="02020603050405020304" pitchFamily="18" charset="0"/>
                <a:cs typeface="Times New Roman" panose="02020603050405020304" pitchFamily="18" charset="0"/>
              </a:rPr>
              <a:t>Discuss and evaluate </a:t>
            </a:r>
            <a:r>
              <a:rPr lang="en-AU" sz="2400" b="1" dirty="0">
                <a:solidFill>
                  <a:srgbClr val="13A917"/>
                </a:solidFill>
                <a:effectLst/>
                <a:latin typeface="Calibri" panose="020F0502020204030204" pitchFamily="34" charset="0"/>
                <a:ea typeface="Times New Roman" panose="02020603050405020304" pitchFamily="18" charset="0"/>
                <a:cs typeface="Times New Roman" panose="02020603050405020304" pitchFamily="18" charset="0"/>
              </a:rPr>
              <a:t>emerging lessons learned from the implementation/testing by the child projects</a:t>
            </a:r>
            <a:r>
              <a:rPr lang="en-AU" sz="2000" dirty="0">
                <a:effectLst/>
                <a:latin typeface="Calibri" panose="020F0502020204030204" pitchFamily="34" charset="0"/>
                <a:ea typeface="Times New Roman" panose="02020603050405020304" pitchFamily="18" charset="0"/>
                <a:cs typeface="Times New Roman" panose="02020603050405020304" pitchFamily="18" charset="0"/>
              </a:rPr>
              <a:t> of the GEF R2R Program which are useful considerations (outputs/ processes) in the formulation of the next R2R project;</a:t>
            </a:r>
            <a:endParaRPr lang="en-GB" sz="2000" dirty="0">
              <a:latin typeface="Arial" panose="020B0604020202020204" pitchFamily="34" charset="0"/>
              <a:ea typeface="Times New Roman" panose="02020603050405020304" pitchFamily="18" charset="0"/>
              <a:cs typeface="Times New Roman" panose="02020603050405020304" pitchFamily="18" charset="0"/>
            </a:endParaRPr>
          </a:p>
          <a:p>
            <a:pPr marL="180000" lvl="0" indent="-180000" algn="just">
              <a:buAutoNum type="arabicPeriod"/>
            </a:pPr>
            <a:r>
              <a:rPr lang="en-AU" sz="2000" dirty="0">
                <a:effectLst/>
                <a:latin typeface="Calibri" panose="020F0502020204030204" pitchFamily="34" charset="0"/>
                <a:ea typeface="Times New Roman" panose="02020603050405020304" pitchFamily="18" charset="0"/>
                <a:cs typeface="Times New Roman" panose="02020603050405020304" pitchFamily="18" charset="0"/>
              </a:rPr>
              <a:t>Discuss and </a:t>
            </a:r>
            <a:r>
              <a:rPr lang="en-AU" sz="3100" dirty="0">
                <a:solidFill>
                  <a:srgbClr val="13A917"/>
                </a:solidFill>
                <a:effectLst/>
                <a:latin typeface="Calibri" panose="020F0502020204030204" pitchFamily="34" charset="0"/>
                <a:ea typeface="Times New Roman" panose="02020603050405020304" pitchFamily="18" charset="0"/>
                <a:cs typeface="Times New Roman" panose="02020603050405020304" pitchFamily="18" charset="0"/>
              </a:rPr>
              <a:t>recommend indicative outputs</a:t>
            </a:r>
            <a:r>
              <a:rPr lang="en-AU" sz="3100"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AU" sz="2000" dirty="0">
                <a:effectLst/>
                <a:latin typeface="Calibri" panose="020F0502020204030204" pitchFamily="34" charset="0"/>
                <a:ea typeface="Times New Roman" panose="02020603050405020304" pitchFamily="18" charset="0"/>
                <a:cs typeface="Times New Roman" panose="02020603050405020304" pitchFamily="18" charset="0"/>
              </a:rPr>
              <a:t>that will contribute towards the achievement of the agreed project outcomes for the next R2R project.</a:t>
            </a:r>
          </a:p>
          <a:p>
            <a:pPr marL="180000" lvl="0" indent="-180000" algn="just">
              <a:buAutoNum type="arabicPeriod"/>
            </a:pPr>
            <a:r>
              <a:rPr lang="en-AU" sz="2000" dirty="0">
                <a:effectLst/>
                <a:latin typeface="Calibri" panose="020F0502020204030204" pitchFamily="34" charset="0"/>
                <a:ea typeface="Times New Roman" panose="02020603050405020304" pitchFamily="18" charset="0"/>
                <a:cs typeface="Times New Roman" panose="02020603050405020304" pitchFamily="18" charset="0"/>
              </a:rPr>
              <a:t>Where possible, </a:t>
            </a:r>
            <a:r>
              <a:rPr lang="en-AU" sz="2600" dirty="0">
                <a:solidFill>
                  <a:srgbClr val="13A917"/>
                </a:solidFill>
                <a:effectLst/>
                <a:latin typeface="Calibri" panose="020F0502020204030204" pitchFamily="34" charset="0"/>
                <a:ea typeface="Times New Roman" panose="02020603050405020304" pitchFamily="18" charset="0"/>
                <a:cs typeface="Times New Roman" panose="02020603050405020304" pitchFamily="18" charset="0"/>
              </a:rPr>
              <a:t>identify appropriate, effective, and efficient pathways and processes</a:t>
            </a:r>
            <a:r>
              <a:rPr lang="en-AU" sz="2000" dirty="0">
                <a:effectLst/>
                <a:latin typeface="Calibri" panose="020F0502020204030204" pitchFamily="34" charset="0"/>
                <a:ea typeface="Times New Roman" panose="02020603050405020304" pitchFamily="18" charset="0"/>
                <a:cs typeface="Times New Roman" panose="02020603050405020304" pitchFamily="18" charset="0"/>
              </a:rPr>
              <a:t> for replicating and ultimately mainstreaming Ridge to Reef approach in the proposed successor R2R project.</a:t>
            </a:r>
          </a:p>
          <a:p>
            <a:pPr marL="180000" lvl="0" indent="-180000" algn="just">
              <a:buAutoNum type="arabicPeriod"/>
            </a:pPr>
            <a:r>
              <a:rPr lang="en-AU" sz="2000" dirty="0">
                <a:effectLst/>
                <a:latin typeface="Calibri" panose="020F0502020204030204" pitchFamily="34" charset="0"/>
                <a:ea typeface="Times New Roman" panose="02020603050405020304" pitchFamily="18" charset="0"/>
                <a:cs typeface="Times New Roman" panose="02020603050405020304" pitchFamily="18" charset="0"/>
              </a:rPr>
              <a:t>Discuss the </a:t>
            </a:r>
            <a:r>
              <a:rPr lang="en-AU" sz="2000" dirty="0">
                <a:solidFill>
                  <a:srgbClr val="13A917"/>
                </a:solidFill>
                <a:effectLst/>
                <a:latin typeface="Calibri" panose="020F0502020204030204" pitchFamily="34" charset="0"/>
                <a:ea typeface="Times New Roman" panose="02020603050405020304" pitchFamily="18" charset="0"/>
                <a:cs typeface="Times New Roman" panose="02020603050405020304" pitchFamily="18" charset="0"/>
              </a:rPr>
              <a:t>need for the establishment of a WG</a:t>
            </a:r>
            <a:r>
              <a:rPr lang="en-AU" sz="2000"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AU" sz="2000" dirty="0">
                <a:effectLst/>
                <a:latin typeface="Calibri" panose="020F0502020204030204" pitchFamily="34" charset="0"/>
                <a:ea typeface="Times New Roman" panose="02020603050405020304" pitchFamily="18" charset="0"/>
                <a:cs typeface="Times New Roman" panose="02020603050405020304" pitchFamily="18" charset="0"/>
              </a:rPr>
              <a:t>tasked with the developing the proposed successor R2R project. Participants are also requested to prepare a </a:t>
            </a:r>
            <a:r>
              <a:rPr lang="en-AU" sz="2000" b="1" dirty="0">
                <a:solidFill>
                  <a:srgbClr val="FFC000"/>
                </a:solidFill>
                <a:effectLst/>
                <a:latin typeface="Calibri" panose="020F0502020204030204" pitchFamily="34" charset="0"/>
                <a:ea typeface="Times New Roman" panose="02020603050405020304" pitchFamily="18" charset="0"/>
                <a:cs typeface="Times New Roman" panose="02020603050405020304" pitchFamily="18" charset="0"/>
              </a:rPr>
              <a:t>draft ToR</a:t>
            </a:r>
            <a:r>
              <a:rPr lang="en-AU" sz="2000" dirty="0">
                <a:solidFill>
                  <a:srgbClr val="FFC000"/>
                </a:solidFill>
                <a:effectLst/>
                <a:latin typeface="Calibri" panose="020F0502020204030204" pitchFamily="34" charset="0"/>
                <a:ea typeface="Times New Roman" panose="02020603050405020304" pitchFamily="18" charset="0"/>
                <a:cs typeface="Times New Roman" panose="02020603050405020304" pitchFamily="18" charset="0"/>
              </a:rPr>
              <a:t> (or even just an action plan) </a:t>
            </a:r>
            <a:r>
              <a:rPr lang="en-AU" sz="2000" dirty="0">
                <a:effectLst/>
                <a:latin typeface="Calibri" panose="020F0502020204030204" pitchFamily="34" charset="0"/>
                <a:ea typeface="Times New Roman" panose="02020603050405020304" pitchFamily="18" charset="0"/>
                <a:cs typeface="Times New Roman" panose="02020603050405020304" pitchFamily="18" charset="0"/>
              </a:rPr>
              <a:t>for the development of the concept note to be considered at the next RSTC formal session.</a:t>
            </a:r>
          </a:p>
        </p:txBody>
      </p:sp>
      <p:sp>
        <p:nvSpPr>
          <p:cNvPr id="4" name="Flowchart: Terminator 3">
            <a:extLst>
              <a:ext uri="{FF2B5EF4-FFF2-40B4-BE49-F238E27FC236}">
                <a16:creationId xmlns:a16="http://schemas.microsoft.com/office/drawing/2014/main" id="{C54B5DE7-571E-4710-AA18-71DCDF83F87C}"/>
              </a:ext>
            </a:extLst>
          </p:cNvPr>
          <p:cNvSpPr/>
          <p:nvPr/>
        </p:nvSpPr>
        <p:spPr>
          <a:xfrm>
            <a:off x="6624496" y="51470"/>
            <a:ext cx="2772040" cy="288000"/>
          </a:xfrm>
          <a:prstGeom prst="flowChartTerminator">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AU" sz="1600" dirty="0">
                <a:solidFill>
                  <a:schemeClr val="bg1"/>
                </a:solidFill>
              </a:rPr>
              <a:t>Background and context</a:t>
            </a:r>
          </a:p>
        </p:txBody>
      </p:sp>
    </p:spTree>
    <p:extLst>
      <p:ext uri="{BB962C8B-B14F-4D97-AF65-F5344CB8AC3E}">
        <p14:creationId xmlns:p14="http://schemas.microsoft.com/office/powerpoint/2010/main" val="18960118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01958" y="620896"/>
            <a:ext cx="6480000" cy="35230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noAutofit/>
          </a:bodyPr>
          <a:lstStyle>
            <a:defPPr>
              <a:defRPr lang="en-US"/>
            </a:defPPr>
            <a:lvl1pPr fontAlgn="base">
              <a:spcBef>
                <a:spcPct val="0"/>
              </a:spcBef>
              <a:spcAft>
                <a:spcPct val="0"/>
              </a:spcAft>
              <a:defRPr sz="2400" b="1" kern="0">
                <a:solidFill>
                  <a:srgbClr val="FF0000"/>
                </a:solidFill>
                <a:latin typeface="Calibri" panose="020F0502020204030204" pitchFamily="34" charset="0"/>
                <a:ea typeface="+mj-ea"/>
                <a:cs typeface="Calibri" panose="020F0502020204030204" pitchFamily="34" charset="0"/>
              </a:defRPr>
            </a:lvl1pPr>
            <a:lvl2pPr fontAlgn="base">
              <a:spcBef>
                <a:spcPct val="0"/>
              </a:spcBef>
              <a:spcAft>
                <a:spcPct val="0"/>
              </a:spcAft>
              <a:defRPr sz="3600">
                <a:latin typeface="Arial" charset="0"/>
              </a:defRPr>
            </a:lvl2pPr>
            <a:lvl3pPr fontAlgn="base">
              <a:spcBef>
                <a:spcPct val="0"/>
              </a:spcBef>
              <a:spcAft>
                <a:spcPct val="0"/>
              </a:spcAft>
              <a:defRPr sz="3600">
                <a:latin typeface="Arial" charset="0"/>
              </a:defRPr>
            </a:lvl3pPr>
            <a:lvl4pPr fontAlgn="base">
              <a:spcBef>
                <a:spcPct val="0"/>
              </a:spcBef>
              <a:spcAft>
                <a:spcPct val="0"/>
              </a:spcAft>
              <a:defRPr sz="3600">
                <a:latin typeface="Arial" charset="0"/>
              </a:defRPr>
            </a:lvl4pPr>
            <a:lvl5pPr fontAlgn="base">
              <a:spcBef>
                <a:spcPct val="0"/>
              </a:spcBef>
              <a:spcAft>
                <a:spcPct val="0"/>
              </a:spcAft>
              <a:defRPr sz="3600">
                <a:latin typeface="Arial" charset="0"/>
              </a:defRPr>
            </a:lvl5pPr>
            <a:lvl6pPr marL="457200" fontAlgn="base">
              <a:spcBef>
                <a:spcPct val="0"/>
              </a:spcBef>
              <a:spcAft>
                <a:spcPct val="0"/>
              </a:spcAft>
              <a:defRPr sz="3600">
                <a:latin typeface="Arial" charset="0"/>
              </a:defRPr>
            </a:lvl6pPr>
            <a:lvl7pPr marL="914400" fontAlgn="base">
              <a:spcBef>
                <a:spcPct val="0"/>
              </a:spcBef>
              <a:spcAft>
                <a:spcPct val="0"/>
              </a:spcAft>
              <a:defRPr sz="3600">
                <a:latin typeface="Arial" charset="0"/>
              </a:defRPr>
            </a:lvl7pPr>
            <a:lvl8pPr marL="1371600" fontAlgn="base">
              <a:spcBef>
                <a:spcPct val="0"/>
              </a:spcBef>
              <a:spcAft>
                <a:spcPct val="0"/>
              </a:spcAft>
              <a:defRPr sz="3600">
                <a:latin typeface="Arial" charset="0"/>
              </a:defRPr>
            </a:lvl8pPr>
            <a:lvl9pPr marL="1828800" fontAlgn="base">
              <a:spcBef>
                <a:spcPct val="0"/>
              </a:spcBef>
              <a:spcAft>
                <a:spcPct val="0"/>
              </a:spcAft>
              <a:defRPr sz="3600">
                <a:latin typeface="Arial" charset="0"/>
              </a:defRPr>
            </a:lvl9pPr>
          </a:lstStyle>
          <a:p>
            <a:r>
              <a:rPr lang="en-AU" sz="2000" dirty="0"/>
              <a:t>Expected outputs</a:t>
            </a:r>
          </a:p>
        </p:txBody>
      </p:sp>
      <p:sp>
        <p:nvSpPr>
          <p:cNvPr id="3" name="Content Placeholder 2"/>
          <p:cNvSpPr txBox="1">
            <a:spLocks/>
          </p:cNvSpPr>
          <p:nvPr/>
        </p:nvSpPr>
        <p:spPr>
          <a:xfrm>
            <a:off x="395536" y="1094869"/>
            <a:ext cx="8280920" cy="3349089"/>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80000" lvl="0" indent="-180000" algn="just">
              <a:buAutoNum type="arabicPeriod"/>
            </a:pPr>
            <a:r>
              <a:rPr lang="en-AU" sz="2000" dirty="0">
                <a:effectLst/>
                <a:latin typeface="Calibri" panose="020F0502020204030204" pitchFamily="34" charset="0"/>
                <a:ea typeface="Times New Roman" panose="02020603050405020304" pitchFamily="18" charset="0"/>
                <a:cs typeface="Times New Roman" panose="02020603050405020304" pitchFamily="18" charset="0"/>
              </a:rPr>
              <a:t>A list of </a:t>
            </a:r>
            <a:r>
              <a:rPr lang="en-AU" sz="3100"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rPr>
              <a:t>indicative outputs available</a:t>
            </a:r>
            <a:r>
              <a:rPr lang="en-AU" sz="2000" dirty="0">
                <a:effectLst/>
                <a:latin typeface="Calibri" panose="020F0502020204030204" pitchFamily="34" charset="0"/>
                <a:ea typeface="Times New Roman" panose="02020603050405020304" pitchFamily="18" charset="0"/>
                <a:cs typeface="Times New Roman" panose="02020603050405020304" pitchFamily="18" charset="0"/>
              </a:rPr>
              <a:t>.</a:t>
            </a:r>
          </a:p>
          <a:p>
            <a:pPr marL="180000" lvl="0" indent="-180000" algn="just">
              <a:buAutoNum type="arabicPeriod"/>
            </a:pPr>
            <a:r>
              <a:rPr lang="en-AU" sz="2600"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rPr>
              <a:t>Appropriate, effective, and efficient pathways and processes</a:t>
            </a:r>
            <a:r>
              <a:rPr lang="en-AU" sz="2000" dirty="0">
                <a:effectLst/>
                <a:latin typeface="Calibri" panose="020F0502020204030204" pitchFamily="34" charset="0"/>
                <a:ea typeface="Times New Roman" panose="02020603050405020304" pitchFamily="18" charset="0"/>
                <a:cs typeface="Times New Roman" panose="02020603050405020304" pitchFamily="18" charset="0"/>
              </a:rPr>
              <a:t> for replicating and ultimately mainstreaming Ridge to Reef approach in the proposed successor R2R project identified.</a:t>
            </a:r>
          </a:p>
          <a:p>
            <a:pPr marL="180000" lvl="0" indent="-180000" algn="just">
              <a:buAutoNum type="arabicPeriod"/>
            </a:pPr>
            <a:r>
              <a:rPr lang="en-AU" sz="2000" dirty="0">
                <a:effectLst/>
                <a:latin typeface="Calibri" panose="020F0502020204030204" pitchFamily="34" charset="0"/>
                <a:ea typeface="Times New Roman" panose="02020603050405020304" pitchFamily="18" charset="0"/>
                <a:cs typeface="Times New Roman" panose="02020603050405020304" pitchFamily="18" charset="0"/>
              </a:rPr>
              <a:t>Agreement forged regarding the</a:t>
            </a:r>
            <a:r>
              <a:rPr lang="en-AU" sz="1600" dirty="0">
                <a:effectLst/>
                <a:latin typeface="Calibri" panose="020F0502020204030204" pitchFamily="34" charset="0"/>
                <a:ea typeface="Times New Roman" panose="02020603050405020304" pitchFamily="18" charset="0"/>
                <a:cs typeface="Times New Roman" panose="02020603050405020304" pitchFamily="18" charset="0"/>
              </a:rPr>
              <a:t> </a:t>
            </a:r>
            <a:r>
              <a:rPr lang="en-AU" sz="1600"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rPr>
              <a:t>establishment of a Working Group (WG) </a:t>
            </a:r>
            <a:r>
              <a:rPr lang="en-AU" sz="1600" dirty="0">
                <a:effectLst/>
                <a:latin typeface="Calibri" panose="020F0502020204030204" pitchFamily="34" charset="0"/>
                <a:ea typeface="Times New Roman" panose="02020603050405020304" pitchFamily="18" charset="0"/>
                <a:cs typeface="Times New Roman" panose="02020603050405020304" pitchFamily="18" charset="0"/>
              </a:rPr>
              <a:t>that will develop the proposed successor R2R project.</a:t>
            </a:r>
          </a:p>
          <a:p>
            <a:pPr marL="180000" lvl="0" indent="-180000" algn="just">
              <a:buAutoNum type="arabicPeriod"/>
            </a:pPr>
            <a:r>
              <a:rPr lang="en-AU" sz="2000" dirty="0">
                <a:effectLst/>
                <a:latin typeface="Calibri" panose="020F0502020204030204" pitchFamily="34" charset="0"/>
                <a:ea typeface="Times New Roman" panose="02020603050405020304" pitchFamily="18" charset="0"/>
                <a:cs typeface="Times New Roman" panose="02020603050405020304" pitchFamily="18" charset="0"/>
              </a:rPr>
              <a:t>Indicative list of activities of the WG and/or an </a:t>
            </a:r>
            <a:r>
              <a:rPr lang="en-AU" sz="2000" b="1" dirty="0">
                <a:solidFill>
                  <a:srgbClr val="FFC000"/>
                </a:solidFill>
                <a:effectLst/>
                <a:latin typeface="Calibri" panose="020F0502020204030204" pitchFamily="34" charset="0"/>
                <a:ea typeface="Times New Roman" panose="02020603050405020304" pitchFamily="18" charset="0"/>
                <a:cs typeface="Times New Roman" panose="02020603050405020304" pitchFamily="18" charset="0"/>
              </a:rPr>
              <a:t>action plan</a:t>
            </a:r>
            <a:r>
              <a:rPr lang="en-AU" sz="2000" dirty="0">
                <a:effectLst/>
                <a:latin typeface="Calibri" panose="020F0502020204030204" pitchFamily="34" charset="0"/>
                <a:ea typeface="Times New Roman" panose="02020603050405020304" pitchFamily="18" charset="0"/>
                <a:cs typeface="Times New Roman" panose="02020603050405020304" pitchFamily="18" charset="0"/>
              </a:rPr>
              <a:t> available.</a:t>
            </a:r>
          </a:p>
        </p:txBody>
      </p:sp>
      <p:sp>
        <p:nvSpPr>
          <p:cNvPr id="4" name="Flowchart: Terminator 3">
            <a:extLst>
              <a:ext uri="{FF2B5EF4-FFF2-40B4-BE49-F238E27FC236}">
                <a16:creationId xmlns:a16="http://schemas.microsoft.com/office/drawing/2014/main" id="{C54B5DE7-571E-4710-AA18-71DCDF83F87C}"/>
              </a:ext>
            </a:extLst>
          </p:cNvPr>
          <p:cNvSpPr/>
          <p:nvPr/>
        </p:nvSpPr>
        <p:spPr>
          <a:xfrm>
            <a:off x="6624496" y="51470"/>
            <a:ext cx="2772040" cy="288000"/>
          </a:xfrm>
          <a:prstGeom prst="flowChartTerminator">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AU" sz="1600" dirty="0">
                <a:solidFill>
                  <a:schemeClr val="bg1"/>
                </a:solidFill>
              </a:rPr>
              <a:t>Background and context</a:t>
            </a:r>
          </a:p>
        </p:txBody>
      </p:sp>
    </p:spTree>
    <p:extLst>
      <p:ext uri="{BB962C8B-B14F-4D97-AF65-F5344CB8AC3E}">
        <p14:creationId xmlns:p14="http://schemas.microsoft.com/office/powerpoint/2010/main" val="37326363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01958" y="620896"/>
            <a:ext cx="6480000" cy="35230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noAutofit/>
          </a:bodyPr>
          <a:lstStyle>
            <a:defPPr>
              <a:defRPr lang="en-US"/>
            </a:defPPr>
            <a:lvl1pPr fontAlgn="base">
              <a:spcBef>
                <a:spcPct val="0"/>
              </a:spcBef>
              <a:spcAft>
                <a:spcPct val="0"/>
              </a:spcAft>
              <a:defRPr sz="2400" b="1" kern="0">
                <a:solidFill>
                  <a:srgbClr val="FF0000"/>
                </a:solidFill>
                <a:latin typeface="Calibri" panose="020F0502020204030204" pitchFamily="34" charset="0"/>
                <a:ea typeface="+mj-ea"/>
                <a:cs typeface="Calibri" panose="020F0502020204030204" pitchFamily="34" charset="0"/>
              </a:defRPr>
            </a:lvl1pPr>
            <a:lvl2pPr fontAlgn="base">
              <a:spcBef>
                <a:spcPct val="0"/>
              </a:spcBef>
              <a:spcAft>
                <a:spcPct val="0"/>
              </a:spcAft>
              <a:defRPr sz="3600">
                <a:latin typeface="Arial" charset="0"/>
              </a:defRPr>
            </a:lvl2pPr>
            <a:lvl3pPr fontAlgn="base">
              <a:spcBef>
                <a:spcPct val="0"/>
              </a:spcBef>
              <a:spcAft>
                <a:spcPct val="0"/>
              </a:spcAft>
              <a:defRPr sz="3600">
                <a:latin typeface="Arial" charset="0"/>
              </a:defRPr>
            </a:lvl3pPr>
            <a:lvl4pPr fontAlgn="base">
              <a:spcBef>
                <a:spcPct val="0"/>
              </a:spcBef>
              <a:spcAft>
                <a:spcPct val="0"/>
              </a:spcAft>
              <a:defRPr sz="3600">
                <a:latin typeface="Arial" charset="0"/>
              </a:defRPr>
            </a:lvl4pPr>
            <a:lvl5pPr fontAlgn="base">
              <a:spcBef>
                <a:spcPct val="0"/>
              </a:spcBef>
              <a:spcAft>
                <a:spcPct val="0"/>
              </a:spcAft>
              <a:defRPr sz="3600">
                <a:latin typeface="Arial" charset="0"/>
              </a:defRPr>
            </a:lvl5pPr>
            <a:lvl6pPr marL="457200" fontAlgn="base">
              <a:spcBef>
                <a:spcPct val="0"/>
              </a:spcBef>
              <a:spcAft>
                <a:spcPct val="0"/>
              </a:spcAft>
              <a:defRPr sz="3600">
                <a:latin typeface="Arial" charset="0"/>
              </a:defRPr>
            </a:lvl6pPr>
            <a:lvl7pPr marL="914400" fontAlgn="base">
              <a:spcBef>
                <a:spcPct val="0"/>
              </a:spcBef>
              <a:spcAft>
                <a:spcPct val="0"/>
              </a:spcAft>
              <a:defRPr sz="3600">
                <a:latin typeface="Arial" charset="0"/>
              </a:defRPr>
            </a:lvl7pPr>
            <a:lvl8pPr marL="1371600" fontAlgn="base">
              <a:spcBef>
                <a:spcPct val="0"/>
              </a:spcBef>
              <a:spcAft>
                <a:spcPct val="0"/>
              </a:spcAft>
              <a:defRPr sz="3600">
                <a:latin typeface="Arial" charset="0"/>
              </a:defRPr>
            </a:lvl8pPr>
            <a:lvl9pPr marL="1828800" fontAlgn="base">
              <a:spcBef>
                <a:spcPct val="0"/>
              </a:spcBef>
              <a:spcAft>
                <a:spcPct val="0"/>
              </a:spcAft>
              <a:defRPr sz="3600">
                <a:latin typeface="Arial" charset="0"/>
              </a:defRPr>
            </a:lvl9pPr>
          </a:lstStyle>
          <a:p>
            <a:r>
              <a:rPr lang="en-AU" sz="2000" dirty="0"/>
              <a:t>Emerging lessons from R2R implementation</a:t>
            </a:r>
          </a:p>
        </p:txBody>
      </p:sp>
      <p:sp>
        <p:nvSpPr>
          <p:cNvPr id="3" name="Content Placeholder 2"/>
          <p:cNvSpPr txBox="1">
            <a:spLocks/>
          </p:cNvSpPr>
          <p:nvPr/>
        </p:nvSpPr>
        <p:spPr>
          <a:xfrm>
            <a:off x="395536" y="1094869"/>
            <a:ext cx="8280920" cy="3349089"/>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AU" sz="1800" b="1" dirty="0">
                <a:effectLst/>
                <a:latin typeface="Calibri" panose="020F0502020204030204" pitchFamily="34" charset="0"/>
                <a:ea typeface="Times New Roman" panose="02020603050405020304" pitchFamily="18" charset="0"/>
                <a:cs typeface="Times New Roman" panose="02020603050405020304" pitchFamily="18" charset="0"/>
              </a:rPr>
              <a:t>Lesson 1: </a:t>
            </a:r>
          </a:p>
          <a:p>
            <a:pPr marL="0" indent="0" algn="just">
              <a:buNone/>
            </a:pPr>
            <a:r>
              <a:rPr lang="en-AU" sz="1800" b="1" dirty="0">
                <a:solidFill>
                  <a:srgbClr val="13A917"/>
                </a:solidFill>
                <a:effectLst/>
                <a:latin typeface="Calibri" panose="020F0502020204030204" pitchFamily="34" charset="0"/>
                <a:ea typeface="Times New Roman" panose="02020603050405020304" pitchFamily="18" charset="0"/>
                <a:cs typeface="Times New Roman" panose="02020603050405020304" pitchFamily="18" charset="0"/>
              </a:rPr>
              <a:t>Ridge to Reef is an effective approach for sustainable resource governance</a:t>
            </a:r>
            <a:r>
              <a:rPr lang="en-AU" sz="1800" dirty="0">
                <a:effectLst/>
                <a:latin typeface="Calibri" panose="020F0502020204030204" pitchFamily="34" charset="0"/>
                <a:ea typeface="Times New Roman" panose="02020603050405020304" pitchFamily="18" charset="0"/>
                <a:cs typeface="Times New Roman" panose="02020603050405020304" pitchFamily="18" charset="0"/>
              </a:rPr>
              <a:t>. However, this approach requires convergence of ideas among stakeholders and agreements on clear </a:t>
            </a:r>
            <a:r>
              <a:rPr lang="en-AU" sz="2400" b="1" dirty="0">
                <a:solidFill>
                  <a:srgbClr val="13A917"/>
                </a:solidFill>
                <a:effectLst/>
                <a:latin typeface="Calibri" panose="020F0502020204030204" pitchFamily="34" charset="0"/>
                <a:ea typeface="Times New Roman" panose="02020603050405020304" pitchFamily="18" charset="0"/>
                <a:cs typeface="Times New Roman" panose="02020603050405020304" pitchFamily="18" charset="0"/>
              </a:rPr>
              <a:t>pathways</a:t>
            </a:r>
            <a:r>
              <a:rPr lang="en-AU" sz="1800" b="1" dirty="0">
                <a:solidFill>
                  <a:srgbClr val="13A917"/>
                </a:solidFill>
                <a:effectLst/>
                <a:latin typeface="Calibri" panose="020F0502020204030204" pitchFamily="34" charset="0"/>
                <a:ea typeface="Times New Roman" panose="02020603050405020304" pitchFamily="18" charset="0"/>
                <a:cs typeface="Times New Roman" panose="02020603050405020304" pitchFamily="18" charset="0"/>
              </a:rPr>
              <a:t> for achieving desired results</a:t>
            </a:r>
            <a:r>
              <a:rPr lang="en-AU" sz="1800" dirty="0">
                <a:effectLst/>
                <a:latin typeface="Calibri" panose="020F0502020204030204" pitchFamily="34" charset="0"/>
                <a:ea typeface="Times New Roman" panose="02020603050405020304" pitchFamily="18" charset="0"/>
                <a:cs typeface="Times New Roman" panose="02020603050405020304" pitchFamily="18" charset="0"/>
              </a:rPr>
              <a:t>. As a Programme, a </a:t>
            </a:r>
            <a:r>
              <a:rPr lang="en-AU" sz="2400" b="1" dirty="0">
                <a:solidFill>
                  <a:srgbClr val="13A917"/>
                </a:solidFill>
                <a:effectLst/>
                <a:latin typeface="Calibri" panose="020F0502020204030204" pitchFamily="34" charset="0"/>
                <a:ea typeface="Times New Roman" panose="02020603050405020304" pitchFamily="18" charset="0"/>
                <a:cs typeface="Times New Roman" panose="02020603050405020304" pitchFamily="18" charset="0"/>
              </a:rPr>
              <a:t>unified science</a:t>
            </a:r>
            <a:r>
              <a:rPr lang="en-AU" sz="1800" b="1" dirty="0">
                <a:solidFill>
                  <a:srgbClr val="13A917"/>
                </a:solidFill>
                <a:effectLst/>
                <a:latin typeface="Calibri" panose="020F0502020204030204" pitchFamily="34" charset="0"/>
                <a:ea typeface="Times New Roman" panose="02020603050405020304" pitchFamily="18" charset="0"/>
                <a:cs typeface="Times New Roman" panose="02020603050405020304" pitchFamily="18" charset="0"/>
              </a:rPr>
              <a:t> to policy continuum </a:t>
            </a:r>
            <a:r>
              <a:rPr lang="en-AU" sz="1800" dirty="0">
                <a:effectLst/>
                <a:latin typeface="Calibri" panose="020F0502020204030204" pitchFamily="34" charset="0"/>
                <a:ea typeface="Times New Roman" panose="02020603050405020304" pitchFamily="18" charset="0"/>
                <a:cs typeface="Times New Roman" panose="02020603050405020304" pitchFamily="18" charset="0"/>
              </a:rPr>
              <a:t>should have been established among the child projects to ensure </a:t>
            </a:r>
            <a:r>
              <a:rPr lang="en-AU" sz="2000" b="1" dirty="0">
                <a:solidFill>
                  <a:srgbClr val="13A917"/>
                </a:solidFill>
                <a:effectLst/>
                <a:latin typeface="Calibri" panose="020F0502020204030204" pitchFamily="34" charset="0"/>
                <a:ea typeface="Times New Roman" panose="02020603050405020304" pitchFamily="18" charset="0"/>
                <a:cs typeface="Times New Roman" panose="02020603050405020304" pitchFamily="18" charset="0"/>
              </a:rPr>
              <a:t>technical and scientific robustness</a:t>
            </a:r>
            <a:r>
              <a:rPr lang="en-AU" sz="1800" dirty="0">
                <a:effectLst/>
                <a:latin typeface="Calibri" panose="020F0502020204030204" pitchFamily="34" charset="0"/>
                <a:ea typeface="Times New Roman" panose="02020603050405020304" pitchFamily="18" charset="0"/>
                <a:cs typeface="Times New Roman" panose="02020603050405020304" pitchFamily="18" charset="0"/>
              </a:rPr>
              <a:t> as basis for achieving Programme results. The design of each child projects should have considered the temporal aspect (started at the same time), steering and governance body harmonized – all geared towards the achievement of Programme outcomes.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Flowchart: Terminator 3">
            <a:extLst>
              <a:ext uri="{FF2B5EF4-FFF2-40B4-BE49-F238E27FC236}">
                <a16:creationId xmlns:a16="http://schemas.microsoft.com/office/drawing/2014/main" id="{C54B5DE7-571E-4710-AA18-71DCDF83F87C}"/>
              </a:ext>
            </a:extLst>
          </p:cNvPr>
          <p:cNvSpPr/>
          <p:nvPr/>
        </p:nvSpPr>
        <p:spPr>
          <a:xfrm>
            <a:off x="6624496" y="51470"/>
            <a:ext cx="2772040" cy="288000"/>
          </a:xfrm>
          <a:prstGeom prst="flowChartTerminator">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AU" sz="1600" dirty="0">
                <a:solidFill>
                  <a:schemeClr val="bg1"/>
                </a:solidFill>
              </a:rPr>
              <a:t>Background and context</a:t>
            </a:r>
          </a:p>
        </p:txBody>
      </p:sp>
    </p:spTree>
    <p:extLst>
      <p:ext uri="{BB962C8B-B14F-4D97-AF65-F5344CB8AC3E}">
        <p14:creationId xmlns:p14="http://schemas.microsoft.com/office/powerpoint/2010/main" val="24265767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01958" y="620896"/>
            <a:ext cx="6480000" cy="35230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noAutofit/>
          </a:bodyPr>
          <a:lstStyle>
            <a:defPPr>
              <a:defRPr lang="en-US"/>
            </a:defPPr>
            <a:lvl1pPr fontAlgn="base">
              <a:spcBef>
                <a:spcPct val="0"/>
              </a:spcBef>
              <a:spcAft>
                <a:spcPct val="0"/>
              </a:spcAft>
              <a:defRPr sz="2400" b="1" kern="0">
                <a:solidFill>
                  <a:srgbClr val="FF0000"/>
                </a:solidFill>
                <a:latin typeface="Calibri" panose="020F0502020204030204" pitchFamily="34" charset="0"/>
                <a:ea typeface="+mj-ea"/>
                <a:cs typeface="Calibri" panose="020F0502020204030204" pitchFamily="34" charset="0"/>
              </a:defRPr>
            </a:lvl1pPr>
            <a:lvl2pPr fontAlgn="base">
              <a:spcBef>
                <a:spcPct val="0"/>
              </a:spcBef>
              <a:spcAft>
                <a:spcPct val="0"/>
              </a:spcAft>
              <a:defRPr sz="3600">
                <a:latin typeface="Arial" charset="0"/>
              </a:defRPr>
            </a:lvl2pPr>
            <a:lvl3pPr fontAlgn="base">
              <a:spcBef>
                <a:spcPct val="0"/>
              </a:spcBef>
              <a:spcAft>
                <a:spcPct val="0"/>
              </a:spcAft>
              <a:defRPr sz="3600">
                <a:latin typeface="Arial" charset="0"/>
              </a:defRPr>
            </a:lvl3pPr>
            <a:lvl4pPr fontAlgn="base">
              <a:spcBef>
                <a:spcPct val="0"/>
              </a:spcBef>
              <a:spcAft>
                <a:spcPct val="0"/>
              </a:spcAft>
              <a:defRPr sz="3600">
                <a:latin typeface="Arial" charset="0"/>
              </a:defRPr>
            </a:lvl4pPr>
            <a:lvl5pPr fontAlgn="base">
              <a:spcBef>
                <a:spcPct val="0"/>
              </a:spcBef>
              <a:spcAft>
                <a:spcPct val="0"/>
              </a:spcAft>
              <a:defRPr sz="3600">
                <a:latin typeface="Arial" charset="0"/>
              </a:defRPr>
            </a:lvl5pPr>
            <a:lvl6pPr marL="457200" fontAlgn="base">
              <a:spcBef>
                <a:spcPct val="0"/>
              </a:spcBef>
              <a:spcAft>
                <a:spcPct val="0"/>
              </a:spcAft>
              <a:defRPr sz="3600">
                <a:latin typeface="Arial" charset="0"/>
              </a:defRPr>
            </a:lvl6pPr>
            <a:lvl7pPr marL="914400" fontAlgn="base">
              <a:spcBef>
                <a:spcPct val="0"/>
              </a:spcBef>
              <a:spcAft>
                <a:spcPct val="0"/>
              </a:spcAft>
              <a:defRPr sz="3600">
                <a:latin typeface="Arial" charset="0"/>
              </a:defRPr>
            </a:lvl7pPr>
            <a:lvl8pPr marL="1371600" fontAlgn="base">
              <a:spcBef>
                <a:spcPct val="0"/>
              </a:spcBef>
              <a:spcAft>
                <a:spcPct val="0"/>
              </a:spcAft>
              <a:defRPr sz="3600">
                <a:latin typeface="Arial" charset="0"/>
              </a:defRPr>
            </a:lvl8pPr>
            <a:lvl9pPr marL="1828800" fontAlgn="base">
              <a:spcBef>
                <a:spcPct val="0"/>
              </a:spcBef>
              <a:spcAft>
                <a:spcPct val="0"/>
              </a:spcAft>
              <a:defRPr sz="3600">
                <a:latin typeface="Arial" charset="0"/>
              </a:defRPr>
            </a:lvl9pPr>
          </a:lstStyle>
          <a:p>
            <a:r>
              <a:rPr lang="en-AU" sz="2000" dirty="0"/>
              <a:t>Emerging lessons from R2R implementation</a:t>
            </a:r>
          </a:p>
        </p:txBody>
      </p:sp>
      <p:sp>
        <p:nvSpPr>
          <p:cNvPr id="3" name="Content Placeholder 2"/>
          <p:cNvSpPr txBox="1">
            <a:spLocks/>
          </p:cNvSpPr>
          <p:nvPr/>
        </p:nvSpPr>
        <p:spPr>
          <a:xfrm>
            <a:off x="395536" y="1094869"/>
            <a:ext cx="8280920" cy="3349089"/>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AU" sz="1800" b="1" dirty="0">
                <a:effectLst/>
                <a:latin typeface="Calibri" panose="020F0502020204030204" pitchFamily="34" charset="0"/>
                <a:ea typeface="Times New Roman" panose="02020603050405020304" pitchFamily="18" charset="0"/>
                <a:cs typeface="Times New Roman" panose="02020603050405020304" pitchFamily="18" charset="0"/>
              </a:rPr>
              <a:t>Lesson 2: </a:t>
            </a:r>
          </a:p>
          <a:p>
            <a:pPr marL="0" indent="0" algn="just">
              <a:buNone/>
            </a:pPr>
            <a:r>
              <a:rPr lang="en-AU" sz="1800" dirty="0">
                <a:effectLst/>
                <a:latin typeface="Calibri" panose="020F0502020204030204" pitchFamily="34" charset="0"/>
                <a:ea typeface="Times New Roman" panose="02020603050405020304" pitchFamily="18" charset="0"/>
                <a:cs typeface="Times New Roman" panose="02020603050405020304" pitchFamily="18" charset="0"/>
              </a:rPr>
              <a:t>Mainstreaming R2R requires </a:t>
            </a:r>
            <a:r>
              <a:rPr lang="en-AU" sz="1800" b="1" dirty="0">
                <a:solidFill>
                  <a:srgbClr val="13A917"/>
                </a:solidFill>
                <a:effectLst/>
                <a:latin typeface="Calibri" panose="020F0502020204030204" pitchFamily="34" charset="0"/>
                <a:ea typeface="Times New Roman" panose="02020603050405020304" pitchFamily="18" charset="0"/>
                <a:cs typeface="Times New Roman" panose="02020603050405020304" pitchFamily="18" charset="0"/>
              </a:rPr>
              <a:t>strong political support</a:t>
            </a:r>
            <a:r>
              <a:rPr lang="en-AU" sz="1800" dirty="0">
                <a:effectLst/>
                <a:latin typeface="Calibri" panose="020F0502020204030204" pitchFamily="34" charset="0"/>
                <a:ea typeface="Times New Roman" panose="02020603050405020304" pitchFamily="18" charset="0"/>
                <a:cs typeface="Times New Roman" panose="02020603050405020304" pitchFamily="18" charset="0"/>
              </a:rPr>
              <a:t> from the </a:t>
            </a:r>
            <a:r>
              <a:rPr lang="en-AU" sz="1800" b="1" dirty="0">
                <a:solidFill>
                  <a:srgbClr val="13A917"/>
                </a:solidFill>
                <a:effectLst/>
                <a:latin typeface="Calibri" panose="020F0502020204030204" pitchFamily="34" charset="0"/>
                <a:ea typeface="Times New Roman" panose="02020603050405020304" pitchFamily="18" charset="0"/>
                <a:cs typeface="Times New Roman" panose="02020603050405020304" pitchFamily="18" charset="0"/>
              </a:rPr>
              <a:t>highest governance level </a:t>
            </a:r>
            <a:r>
              <a:rPr lang="en-AU" sz="1800" dirty="0">
                <a:effectLst/>
                <a:latin typeface="Calibri" panose="020F0502020204030204" pitchFamily="34" charset="0"/>
                <a:ea typeface="Times New Roman" panose="02020603050405020304" pitchFamily="18" charset="0"/>
                <a:cs typeface="Times New Roman" panose="02020603050405020304" pitchFamily="18" charset="0"/>
              </a:rPr>
              <a:t>through the inter-ministerial committee (IMC). It is assumed that the IMC shares the responsibility of joint action and decision for achieving results. In practice however, Project Steering Committees (PSC) are established solely for the purpose of project steering rather than serving as platform for mainstreaming R2R. Some PSCs are so concerned with project management and operational issues such as contracting, staffing, and spending. The latter is a management function as opposed to the expected role of the PSC – that is to provide strategic guidance and directions for mainstreaming R2R tested approaches.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Flowchart: Terminator 3">
            <a:extLst>
              <a:ext uri="{FF2B5EF4-FFF2-40B4-BE49-F238E27FC236}">
                <a16:creationId xmlns:a16="http://schemas.microsoft.com/office/drawing/2014/main" id="{C54B5DE7-571E-4710-AA18-71DCDF83F87C}"/>
              </a:ext>
            </a:extLst>
          </p:cNvPr>
          <p:cNvSpPr/>
          <p:nvPr/>
        </p:nvSpPr>
        <p:spPr>
          <a:xfrm>
            <a:off x="6624496" y="51470"/>
            <a:ext cx="2772040" cy="288000"/>
          </a:xfrm>
          <a:prstGeom prst="flowChartTerminator">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AU" sz="1600" dirty="0">
                <a:solidFill>
                  <a:schemeClr val="bg1"/>
                </a:solidFill>
              </a:rPr>
              <a:t>Background and context</a:t>
            </a:r>
          </a:p>
        </p:txBody>
      </p:sp>
    </p:spTree>
    <p:extLst>
      <p:ext uri="{BB962C8B-B14F-4D97-AF65-F5344CB8AC3E}">
        <p14:creationId xmlns:p14="http://schemas.microsoft.com/office/powerpoint/2010/main" val="40922065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01958" y="620896"/>
            <a:ext cx="6480000" cy="35230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noAutofit/>
          </a:bodyPr>
          <a:lstStyle>
            <a:defPPr>
              <a:defRPr lang="en-US"/>
            </a:defPPr>
            <a:lvl1pPr fontAlgn="base">
              <a:spcBef>
                <a:spcPct val="0"/>
              </a:spcBef>
              <a:spcAft>
                <a:spcPct val="0"/>
              </a:spcAft>
              <a:defRPr sz="2400" b="1" kern="0">
                <a:solidFill>
                  <a:srgbClr val="FF0000"/>
                </a:solidFill>
                <a:latin typeface="Calibri" panose="020F0502020204030204" pitchFamily="34" charset="0"/>
                <a:ea typeface="+mj-ea"/>
                <a:cs typeface="Calibri" panose="020F0502020204030204" pitchFamily="34" charset="0"/>
              </a:defRPr>
            </a:lvl1pPr>
            <a:lvl2pPr fontAlgn="base">
              <a:spcBef>
                <a:spcPct val="0"/>
              </a:spcBef>
              <a:spcAft>
                <a:spcPct val="0"/>
              </a:spcAft>
              <a:defRPr sz="3600">
                <a:latin typeface="Arial" charset="0"/>
              </a:defRPr>
            </a:lvl2pPr>
            <a:lvl3pPr fontAlgn="base">
              <a:spcBef>
                <a:spcPct val="0"/>
              </a:spcBef>
              <a:spcAft>
                <a:spcPct val="0"/>
              </a:spcAft>
              <a:defRPr sz="3600">
                <a:latin typeface="Arial" charset="0"/>
              </a:defRPr>
            </a:lvl3pPr>
            <a:lvl4pPr fontAlgn="base">
              <a:spcBef>
                <a:spcPct val="0"/>
              </a:spcBef>
              <a:spcAft>
                <a:spcPct val="0"/>
              </a:spcAft>
              <a:defRPr sz="3600">
                <a:latin typeface="Arial" charset="0"/>
              </a:defRPr>
            </a:lvl4pPr>
            <a:lvl5pPr fontAlgn="base">
              <a:spcBef>
                <a:spcPct val="0"/>
              </a:spcBef>
              <a:spcAft>
                <a:spcPct val="0"/>
              </a:spcAft>
              <a:defRPr sz="3600">
                <a:latin typeface="Arial" charset="0"/>
              </a:defRPr>
            </a:lvl5pPr>
            <a:lvl6pPr marL="457200" fontAlgn="base">
              <a:spcBef>
                <a:spcPct val="0"/>
              </a:spcBef>
              <a:spcAft>
                <a:spcPct val="0"/>
              </a:spcAft>
              <a:defRPr sz="3600">
                <a:latin typeface="Arial" charset="0"/>
              </a:defRPr>
            </a:lvl6pPr>
            <a:lvl7pPr marL="914400" fontAlgn="base">
              <a:spcBef>
                <a:spcPct val="0"/>
              </a:spcBef>
              <a:spcAft>
                <a:spcPct val="0"/>
              </a:spcAft>
              <a:defRPr sz="3600">
                <a:latin typeface="Arial" charset="0"/>
              </a:defRPr>
            </a:lvl7pPr>
            <a:lvl8pPr marL="1371600" fontAlgn="base">
              <a:spcBef>
                <a:spcPct val="0"/>
              </a:spcBef>
              <a:spcAft>
                <a:spcPct val="0"/>
              </a:spcAft>
              <a:defRPr sz="3600">
                <a:latin typeface="Arial" charset="0"/>
              </a:defRPr>
            </a:lvl8pPr>
            <a:lvl9pPr marL="1828800" fontAlgn="base">
              <a:spcBef>
                <a:spcPct val="0"/>
              </a:spcBef>
              <a:spcAft>
                <a:spcPct val="0"/>
              </a:spcAft>
              <a:defRPr sz="3600">
                <a:latin typeface="Arial" charset="0"/>
              </a:defRPr>
            </a:lvl9pPr>
          </a:lstStyle>
          <a:p>
            <a:r>
              <a:rPr lang="en-AU" sz="2000" dirty="0"/>
              <a:t>Emerging lessons from R2R implementation</a:t>
            </a:r>
          </a:p>
        </p:txBody>
      </p:sp>
      <p:sp>
        <p:nvSpPr>
          <p:cNvPr id="3" name="Content Placeholder 2"/>
          <p:cNvSpPr txBox="1">
            <a:spLocks/>
          </p:cNvSpPr>
          <p:nvPr/>
        </p:nvSpPr>
        <p:spPr>
          <a:xfrm>
            <a:off x="395536" y="1094869"/>
            <a:ext cx="8280920" cy="3349089"/>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AU" sz="1800" b="1" dirty="0">
                <a:effectLst/>
                <a:latin typeface="Calibri" panose="020F0502020204030204" pitchFamily="34" charset="0"/>
                <a:ea typeface="Times New Roman" panose="02020603050405020304" pitchFamily="18" charset="0"/>
                <a:cs typeface="Times New Roman" panose="02020603050405020304" pitchFamily="18" charset="0"/>
              </a:rPr>
              <a:t>Lesson 3:</a:t>
            </a:r>
          </a:p>
          <a:p>
            <a:pPr marL="0" indent="0" algn="just">
              <a:buNone/>
            </a:pPr>
            <a:r>
              <a:rPr lang="en-AU" sz="1800" dirty="0">
                <a:effectLst/>
                <a:latin typeface="Calibri" panose="020F0502020204030204" pitchFamily="34" charset="0"/>
                <a:ea typeface="Times New Roman" panose="02020603050405020304" pitchFamily="18" charset="0"/>
              </a:rPr>
              <a:t>For those countries with joint PSC, a greater chance of success was reported. Joint planning took place at this level and the PSC provides clear directions and guidance. The requisite for this is a </a:t>
            </a:r>
            <a:r>
              <a:rPr lang="en-AU" sz="1800" b="1" dirty="0">
                <a:solidFill>
                  <a:srgbClr val="13A917"/>
                </a:solidFill>
                <a:effectLst/>
                <a:latin typeface="Calibri" panose="020F0502020204030204" pitchFamily="34" charset="0"/>
                <a:ea typeface="Times New Roman" panose="02020603050405020304" pitchFamily="18" charset="0"/>
              </a:rPr>
              <a:t>strong Project Management Unit (PMU) that is providing excellent secretariat role</a:t>
            </a:r>
            <a:r>
              <a:rPr lang="en-AU" sz="1800" dirty="0">
                <a:effectLst/>
                <a:latin typeface="Calibri" panose="020F0502020204030204" pitchFamily="34" charset="0"/>
                <a:ea typeface="Times New Roman" panose="02020603050405020304" pitchFamily="18" charset="0"/>
              </a:rPr>
              <a:t> for instance by supplying accurate monitoring data and information, as basis for PSC decisions.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Flowchart: Terminator 3">
            <a:extLst>
              <a:ext uri="{FF2B5EF4-FFF2-40B4-BE49-F238E27FC236}">
                <a16:creationId xmlns:a16="http://schemas.microsoft.com/office/drawing/2014/main" id="{C54B5DE7-571E-4710-AA18-71DCDF83F87C}"/>
              </a:ext>
            </a:extLst>
          </p:cNvPr>
          <p:cNvSpPr/>
          <p:nvPr/>
        </p:nvSpPr>
        <p:spPr>
          <a:xfrm>
            <a:off x="6624496" y="51470"/>
            <a:ext cx="2772040" cy="288000"/>
          </a:xfrm>
          <a:prstGeom prst="flowChartTerminator">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AU" sz="1600" dirty="0">
                <a:solidFill>
                  <a:schemeClr val="bg1"/>
                </a:solidFill>
              </a:rPr>
              <a:t>Background and context</a:t>
            </a:r>
          </a:p>
        </p:txBody>
      </p:sp>
    </p:spTree>
    <p:extLst>
      <p:ext uri="{BB962C8B-B14F-4D97-AF65-F5344CB8AC3E}">
        <p14:creationId xmlns:p14="http://schemas.microsoft.com/office/powerpoint/2010/main" val="5840907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01958" y="620896"/>
            <a:ext cx="6480000" cy="35230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noAutofit/>
          </a:bodyPr>
          <a:lstStyle>
            <a:defPPr>
              <a:defRPr lang="en-US"/>
            </a:defPPr>
            <a:lvl1pPr fontAlgn="base">
              <a:spcBef>
                <a:spcPct val="0"/>
              </a:spcBef>
              <a:spcAft>
                <a:spcPct val="0"/>
              </a:spcAft>
              <a:defRPr sz="2400" b="1" kern="0">
                <a:solidFill>
                  <a:srgbClr val="FF0000"/>
                </a:solidFill>
                <a:latin typeface="Calibri" panose="020F0502020204030204" pitchFamily="34" charset="0"/>
                <a:ea typeface="+mj-ea"/>
                <a:cs typeface="Calibri" panose="020F0502020204030204" pitchFamily="34" charset="0"/>
              </a:defRPr>
            </a:lvl1pPr>
            <a:lvl2pPr fontAlgn="base">
              <a:spcBef>
                <a:spcPct val="0"/>
              </a:spcBef>
              <a:spcAft>
                <a:spcPct val="0"/>
              </a:spcAft>
              <a:defRPr sz="3600">
                <a:latin typeface="Arial" charset="0"/>
              </a:defRPr>
            </a:lvl2pPr>
            <a:lvl3pPr fontAlgn="base">
              <a:spcBef>
                <a:spcPct val="0"/>
              </a:spcBef>
              <a:spcAft>
                <a:spcPct val="0"/>
              </a:spcAft>
              <a:defRPr sz="3600">
                <a:latin typeface="Arial" charset="0"/>
              </a:defRPr>
            </a:lvl3pPr>
            <a:lvl4pPr fontAlgn="base">
              <a:spcBef>
                <a:spcPct val="0"/>
              </a:spcBef>
              <a:spcAft>
                <a:spcPct val="0"/>
              </a:spcAft>
              <a:defRPr sz="3600">
                <a:latin typeface="Arial" charset="0"/>
              </a:defRPr>
            </a:lvl4pPr>
            <a:lvl5pPr fontAlgn="base">
              <a:spcBef>
                <a:spcPct val="0"/>
              </a:spcBef>
              <a:spcAft>
                <a:spcPct val="0"/>
              </a:spcAft>
              <a:defRPr sz="3600">
                <a:latin typeface="Arial" charset="0"/>
              </a:defRPr>
            </a:lvl5pPr>
            <a:lvl6pPr marL="457200" fontAlgn="base">
              <a:spcBef>
                <a:spcPct val="0"/>
              </a:spcBef>
              <a:spcAft>
                <a:spcPct val="0"/>
              </a:spcAft>
              <a:defRPr sz="3600">
                <a:latin typeface="Arial" charset="0"/>
              </a:defRPr>
            </a:lvl6pPr>
            <a:lvl7pPr marL="914400" fontAlgn="base">
              <a:spcBef>
                <a:spcPct val="0"/>
              </a:spcBef>
              <a:spcAft>
                <a:spcPct val="0"/>
              </a:spcAft>
              <a:defRPr sz="3600">
                <a:latin typeface="Arial" charset="0"/>
              </a:defRPr>
            </a:lvl7pPr>
            <a:lvl8pPr marL="1371600" fontAlgn="base">
              <a:spcBef>
                <a:spcPct val="0"/>
              </a:spcBef>
              <a:spcAft>
                <a:spcPct val="0"/>
              </a:spcAft>
              <a:defRPr sz="3600">
                <a:latin typeface="Arial" charset="0"/>
              </a:defRPr>
            </a:lvl8pPr>
            <a:lvl9pPr marL="1828800" fontAlgn="base">
              <a:spcBef>
                <a:spcPct val="0"/>
              </a:spcBef>
              <a:spcAft>
                <a:spcPct val="0"/>
              </a:spcAft>
              <a:defRPr sz="3600">
                <a:latin typeface="Arial" charset="0"/>
              </a:defRPr>
            </a:lvl9pPr>
          </a:lstStyle>
          <a:p>
            <a:r>
              <a:rPr lang="en-AU" sz="2000" dirty="0"/>
              <a:t>Emerging lessons from R2R implementation</a:t>
            </a:r>
          </a:p>
        </p:txBody>
      </p:sp>
      <p:sp>
        <p:nvSpPr>
          <p:cNvPr id="3" name="Content Placeholder 2"/>
          <p:cNvSpPr txBox="1">
            <a:spLocks/>
          </p:cNvSpPr>
          <p:nvPr/>
        </p:nvSpPr>
        <p:spPr>
          <a:xfrm>
            <a:off x="395536" y="1094869"/>
            <a:ext cx="8280920" cy="3349089"/>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AU" sz="1800" b="1" dirty="0">
                <a:effectLst/>
                <a:latin typeface="Calibri" panose="020F0502020204030204" pitchFamily="34" charset="0"/>
                <a:ea typeface="Times New Roman" panose="02020603050405020304" pitchFamily="18" charset="0"/>
                <a:cs typeface="Times New Roman" panose="02020603050405020304" pitchFamily="18" charset="0"/>
              </a:rPr>
              <a:t>Lesson 4:</a:t>
            </a:r>
          </a:p>
          <a:p>
            <a:pPr marL="0" indent="0" algn="just">
              <a:buNone/>
            </a:pPr>
            <a:r>
              <a:rPr lang="en-AU" sz="1800" dirty="0">
                <a:effectLst/>
                <a:latin typeface="Calibri" panose="020F0502020204030204" pitchFamily="34" charset="0"/>
                <a:ea typeface="Times New Roman" panose="02020603050405020304" pitchFamily="18" charset="0"/>
              </a:rPr>
              <a:t>Cooperation means to collaborate, work together, join, or combine forces or resources to achieve the Programme objectives. Active and meaningful participation means to invests, to contribute, to play a part. Both terms – cooperation and participation, are emphasized in the Programme Framework Document. However, in practice, majority of the child projects reported that cooperation and buy-in of and among R2R stakeholders needs improvement. A </a:t>
            </a:r>
            <a:r>
              <a:rPr lang="en-AU" sz="1800" b="1" dirty="0">
                <a:solidFill>
                  <a:srgbClr val="13A917"/>
                </a:solidFill>
                <a:effectLst/>
                <a:latin typeface="Calibri" panose="020F0502020204030204" pitchFamily="34" charset="0"/>
                <a:ea typeface="Times New Roman" panose="02020603050405020304" pitchFamily="18" charset="0"/>
              </a:rPr>
              <a:t>carefully and properly conducted stakeholders’ mapping and analysis needs to be done to ascertain the willingness to participate and cooperate meaningfully.</a:t>
            </a:r>
            <a:endParaRPr lang="en-GB" sz="1800" b="1" dirty="0">
              <a:solidFill>
                <a:srgbClr val="13A917"/>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Flowchart: Terminator 3">
            <a:extLst>
              <a:ext uri="{FF2B5EF4-FFF2-40B4-BE49-F238E27FC236}">
                <a16:creationId xmlns:a16="http://schemas.microsoft.com/office/drawing/2014/main" id="{C54B5DE7-571E-4710-AA18-71DCDF83F87C}"/>
              </a:ext>
            </a:extLst>
          </p:cNvPr>
          <p:cNvSpPr/>
          <p:nvPr/>
        </p:nvSpPr>
        <p:spPr>
          <a:xfrm>
            <a:off x="6624496" y="51470"/>
            <a:ext cx="2772040" cy="288000"/>
          </a:xfrm>
          <a:prstGeom prst="flowChartTerminator">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AU" sz="1600" dirty="0">
                <a:solidFill>
                  <a:schemeClr val="bg1"/>
                </a:solidFill>
              </a:rPr>
              <a:t>Background and context</a:t>
            </a:r>
          </a:p>
        </p:txBody>
      </p:sp>
    </p:spTree>
    <p:extLst>
      <p:ext uri="{BB962C8B-B14F-4D97-AF65-F5344CB8AC3E}">
        <p14:creationId xmlns:p14="http://schemas.microsoft.com/office/powerpoint/2010/main" val="36663809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01958" y="620896"/>
            <a:ext cx="6480000" cy="35230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noAutofit/>
          </a:bodyPr>
          <a:lstStyle>
            <a:defPPr>
              <a:defRPr lang="en-US"/>
            </a:defPPr>
            <a:lvl1pPr fontAlgn="base">
              <a:spcBef>
                <a:spcPct val="0"/>
              </a:spcBef>
              <a:spcAft>
                <a:spcPct val="0"/>
              </a:spcAft>
              <a:defRPr sz="2400" b="1" kern="0">
                <a:solidFill>
                  <a:srgbClr val="FF0000"/>
                </a:solidFill>
                <a:latin typeface="Calibri" panose="020F0502020204030204" pitchFamily="34" charset="0"/>
                <a:ea typeface="+mj-ea"/>
                <a:cs typeface="Calibri" panose="020F0502020204030204" pitchFamily="34" charset="0"/>
              </a:defRPr>
            </a:lvl1pPr>
            <a:lvl2pPr fontAlgn="base">
              <a:spcBef>
                <a:spcPct val="0"/>
              </a:spcBef>
              <a:spcAft>
                <a:spcPct val="0"/>
              </a:spcAft>
              <a:defRPr sz="3600">
                <a:latin typeface="Arial" charset="0"/>
              </a:defRPr>
            </a:lvl2pPr>
            <a:lvl3pPr fontAlgn="base">
              <a:spcBef>
                <a:spcPct val="0"/>
              </a:spcBef>
              <a:spcAft>
                <a:spcPct val="0"/>
              </a:spcAft>
              <a:defRPr sz="3600">
                <a:latin typeface="Arial" charset="0"/>
              </a:defRPr>
            </a:lvl3pPr>
            <a:lvl4pPr fontAlgn="base">
              <a:spcBef>
                <a:spcPct val="0"/>
              </a:spcBef>
              <a:spcAft>
                <a:spcPct val="0"/>
              </a:spcAft>
              <a:defRPr sz="3600">
                <a:latin typeface="Arial" charset="0"/>
              </a:defRPr>
            </a:lvl4pPr>
            <a:lvl5pPr fontAlgn="base">
              <a:spcBef>
                <a:spcPct val="0"/>
              </a:spcBef>
              <a:spcAft>
                <a:spcPct val="0"/>
              </a:spcAft>
              <a:defRPr sz="3600">
                <a:latin typeface="Arial" charset="0"/>
              </a:defRPr>
            </a:lvl5pPr>
            <a:lvl6pPr marL="457200" fontAlgn="base">
              <a:spcBef>
                <a:spcPct val="0"/>
              </a:spcBef>
              <a:spcAft>
                <a:spcPct val="0"/>
              </a:spcAft>
              <a:defRPr sz="3600">
                <a:latin typeface="Arial" charset="0"/>
              </a:defRPr>
            </a:lvl6pPr>
            <a:lvl7pPr marL="914400" fontAlgn="base">
              <a:spcBef>
                <a:spcPct val="0"/>
              </a:spcBef>
              <a:spcAft>
                <a:spcPct val="0"/>
              </a:spcAft>
              <a:defRPr sz="3600">
                <a:latin typeface="Arial" charset="0"/>
              </a:defRPr>
            </a:lvl7pPr>
            <a:lvl8pPr marL="1371600" fontAlgn="base">
              <a:spcBef>
                <a:spcPct val="0"/>
              </a:spcBef>
              <a:spcAft>
                <a:spcPct val="0"/>
              </a:spcAft>
              <a:defRPr sz="3600">
                <a:latin typeface="Arial" charset="0"/>
              </a:defRPr>
            </a:lvl8pPr>
            <a:lvl9pPr marL="1828800" fontAlgn="base">
              <a:spcBef>
                <a:spcPct val="0"/>
              </a:spcBef>
              <a:spcAft>
                <a:spcPct val="0"/>
              </a:spcAft>
              <a:defRPr sz="3600">
                <a:latin typeface="Arial" charset="0"/>
              </a:defRPr>
            </a:lvl9pPr>
          </a:lstStyle>
          <a:p>
            <a:r>
              <a:rPr lang="en-AU" sz="2000" dirty="0"/>
              <a:t>Emerging lessons from R2R implementation</a:t>
            </a:r>
          </a:p>
        </p:txBody>
      </p:sp>
      <p:sp>
        <p:nvSpPr>
          <p:cNvPr id="3" name="Content Placeholder 2"/>
          <p:cNvSpPr txBox="1">
            <a:spLocks/>
          </p:cNvSpPr>
          <p:nvPr/>
        </p:nvSpPr>
        <p:spPr>
          <a:xfrm>
            <a:off x="395536" y="1094869"/>
            <a:ext cx="8280920" cy="3349089"/>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r>
              <a:rPr lang="en-AU" sz="1800" b="1" dirty="0">
                <a:effectLst/>
                <a:latin typeface="Calibri" panose="020F0502020204030204" pitchFamily="34" charset="0"/>
                <a:ea typeface="Times New Roman" panose="02020603050405020304" pitchFamily="18" charset="0"/>
                <a:cs typeface="Times New Roman" panose="02020603050405020304" pitchFamily="18" charset="0"/>
              </a:rPr>
              <a:t>Lesson 5:</a:t>
            </a:r>
          </a:p>
          <a:p>
            <a:pPr marL="0" indent="0" algn="just">
              <a:buNone/>
            </a:pPr>
            <a:r>
              <a:rPr lang="en-AU" sz="1800" b="1" dirty="0">
                <a:solidFill>
                  <a:srgbClr val="13A917"/>
                </a:solidFill>
                <a:effectLst/>
                <a:latin typeface="Calibri" panose="020F0502020204030204" pitchFamily="34" charset="0"/>
                <a:ea typeface="Times New Roman" panose="02020603050405020304" pitchFamily="18" charset="0"/>
                <a:cs typeface="Times New Roman" panose="02020603050405020304" pitchFamily="18" charset="0"/>
              </a:rPr>
              <a:t>Processes, rules, and procedures are directed towards achieving the Programme objectives.</a:t>
            </a:r>
            <a:r>
              <a:rPr lang="en-AU" sz="1800" dirty="0">
                <a:effectLst/>
                <a:latin typeface="Calibri" panose="020F0502020204030204" pitchFamily="34" charset="0"/>
                <a:ea typeface="Times New Roman" panose="02020603050405020304" pitchFamily="18" charset="0"/>
                <a:cs typeface="Times New Roman" panose="02020603050405020304" pitchFamily="18" charset="0"/>
              </a:rPr>
              <a:t> As demanded by the Programme, new processes and procedures will have to be instituted and for the same to be clearly understood by the stakeholders to eliminate confusion and enhance compliance. For example, clear agreements among executing agency and project partners through MOA/MOU helped ensure transparency and understanding.</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Flowchart: Terminator 3">
            <a:extLst>
              <a:ext uri="{FF2B5EF4-FFF2-40B4-BE49-F238E27FC236}">
                <a16:creationId xmlns:a16="http://schemas.microsoft.com/office/drawing/2014/main" id="{C54B5DE7-571E-4710-AA18-71DCDF83F87C}"/>
              </a:ext>
            </a:extLst>
          </p:cNvPr>
          <p:cNvSpPr/>
          <p:nvPr/>
        </p:nvSpPr>
        <p:spPr>
          <a:xfrm>
            <a:off x="6624496" y="51470"/>
            <a:ext cx="2772040" cy="288000"/>
          </a:xfrm>
          <a:prstGeom prst="flowChartTerminator">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AU" sz="1600" dirty="0">
                <a:solidFill>
                  <a:schemeClr val="bg1"/>
                </a:solidFill>
              </a:rPr>
              <a:t>Background and context</a:t>
            </a:r>
          </a:p>
        </p:txBody>
      </p:sp>
    </p:spTree>
    <p:extLst>
      <p:ext uri="{BB962C8B-B14F-4D97-AF65-F5344CB8AC3E}">
        <p14:creationId xmlns:p14="http://schemas.microsoft.com/office/powerpoint/2010/main" val="4477986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R2R-StatusReport-PPT-template_RSC_4">
  <a:themeElements>
    <a:clrScheme name="Custom 1">
      <a:dk1>
        <a:srgbClr val="302C24"/>
      </a:dk1>
      <a:lt1>
        <a:sysClr val="window" lastClr="FFFFFF"/>
      </a:lt1>
      <a:dk2>
        <a:srgbClr val="AC6416"/>
      </a:dk2>
      <a:lt2>
        <a:srgbClr val="E8E4DB"/>
      </a:lt2>
      <a:accent1>
        <a:srgbClr val="9A6B3B"/>
      </a:accent1>
      <a:accent2>
        <a:srgbClr val="9C5B14"/>
      </a:accent2>
      <a:accent3>
        <a:srgbClr val="71B2BC"/>
      </a:accent3>
      <a:accent4>
        <a:srgbClr val="78AA5D"/>
      </a:accent4>
      <a:accent5>
        <a:srgbClr val="867099"/>
      </a:accent5>
      <a:accent6>
        <a:srgbClr val="4C6F75"/>
      </a:accent6>
      <a:hlink>
        <a:srgbClr val="F27B0E"/>
      </a:hlink>
      <a:folHlink>
        <a:srgbClr val="9892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R2R-StatusReport-PPT-template_NEW 20180712_Fata [Read-Only]" id="{F82621A9-9295-45DD-810C-F9CAEA02BC39}" vid="{011A5CF3-0C38-4D36-90A5-F259F99D1EB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R2R-StatusReport-PPT-template_RSC_4.pot</Template>
  <TotalTime>5805</TotalTime>
  <Words>1272</Words>
  <Application>Microsoft Office PowerPoint</Application>
  <PresentationFormat>On-screen Show (16:9)</PresentationFormat>
  <Paragraphs>122</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Myriad Pro</vt:lpstr>
      <vt:lpstr>R2R-StatusReport-PPT-template_RSC_4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Jose J. Antonio</dc:creator>
  <cp:lastModifiedBy>Jose Antonio</cp:lastModifiedBy>
  <cp:revision>291</cp:revision>
  <cp:lastPrinted>2021-02-12T00:17:35Z</cp:lastPrinted>
  <dcterms:created xsi:type="dcterms:W3CDTF">2017-06-26T03:45:46Z</dcterms:created>
  <dcterms:modified xsi:type="dcterms:W3CDTF">2021-02-16T19:54:51Z</dcterms:modified>
</cp:coreProperties>
</file>