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19" r:id="rId18"/>
  </p:sldIdLst>
  <p:sldSz cx="9144000" cy="5143500" type="screen16x9"/>
  <p:notesSz cx="7102475" cy="10233025"/>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1pPr>
    <a:lvl2pPr marL="4572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2pPr>
    <a:lvl3pPr marL="9144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3pPr>
    <a:lvl4pPr marL="13716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4pPr>
    <a:lvl5pPr marL="1828800" algn="l" defTabSz="457200" rtl="0" eaLnBrk="0" fontAlgn="base" hangingPunct="0">
      <a:spcBef>
        <a:spcPct val="0"/>
      </a:spcBef>
      <a:spcAft>
        <a:spcPct val="0"/>
      </a:spcAft>
      <a:defRPr kern="1200">
        <a:solidFill>
          <a:schemeClr val="tx1"/>
        </a:solidFill>
        <a:latin typeface="Calibri" charset="0"/>
        <a:ea typeface="ＭＳ Ｐゴシック" charset="0"/>
        <a:cs typeface="+mn-cs"/>
      </a:defRPr>
    </a:lvl5pPr>
    <a:lvl6pPr marL="2286000" algn="l" defTabSz="457200" rtl="0" eaLnBrk="1" latinLnBrk="0" hangingPunct="1">
      <a:defRPr kern="1200">
        <a:solidFill>
          <a:schemeClr val="tx1"/>
        </a:solidFill>
        <a:latin typeface="Calibri" charset="0"/>
        <a:ea typeface="ＭＳ Ｐゴシック" charset="0"/>
        <a:cs typeface="+mn-cs"/>
      </a:defRPr>
    </a:lvl6pPr>
    <a:lvl7pPr marL="2743200" algn="l" defTabSz="457200" rtl="0" eaLnBrk="1" latinLnBrk="0" hangingPunct="1">
      <a:defRPr kern="1200">
        <a:solidFill>
          <a:schemeClr val="tx1"/>
        </a:solidFill>
        <a:latin typeface="Calibri" charset="0"/>
        <a:ea typeface="ＭＳ Ｐゴシック" charset="0"/>
        <a:cs typeface="+mn-cs"/>
      </a:defRPr>
    </a:lvl7pPr>
    <a:lvl8pPr marL="3200400" algn="l" defTabSz="457200" rtl="0" eaLnBrk="1" latinLnBrk="0" hangingPunct="1">
      <a:defRPr kern="1200">
        <a:solidFill>
          <a:schemeClr val="tx1"/>
        </a:solidFill>
        <a:latin typeface="Calibri" charset="0"/>
        <a:ea typeface="ＭＳ Ｐゴシック" charset="0"/>
        <a:cs typeface="+mn-cs"/>
      </a:defRPr>
    </a:lvl8pPr>
    <a:lvl9pPr marL="3657600" algn="l" defTabSz="457200" rtl="0" eaLnBrk="1" latinLnBrk="0" hangingPunct="1">
      <a:defRPr kern="1200">
        <a:solidFill>
          <a:schemeClr val="tx1"/>
        </a:solidFill>
        <a:latin typeface="Calibri" charset="0"/>
        <a:ea typeface="ＭＳ Ｐゴシック" charset="0"/>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Cusack" initials="PC" lastIdx="1" clrIdx="0">
    <p:extLst>
      <p:ext uri="{19B8F6BF-5375-455C-9EA6-DF929625EA0E}">
        <p15:presenceInfo xmlns:p15="http://schemas.microsoft.com/office/powerpoint/2012/main" userId="S-1-5-21-1163553049-3900314846-2920656964-227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2A0"/>
    <a:srgbClr val="FFFF99"/>
    <a:srgbClr val="C4E59F"/>
    <a:srgbClr val="AFDC7E"/>
    <a:srgbClr val="9A6B3B"/>
    <a:srgbClr val="6137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19" autoAdjust="0"/>
    <p:restoredTop sz="63563" autoAdjust="0"/>
  </p:normalViewPr>
  <p:slideViewPr>
    <p:cSldViewPr snapToObjects="1">
      <p:cViewPr varScale="1">
        <p:scale>
          <a:sx n="67" d="100"/>
          <a:sy n="67" d="100"/>
        </p:scale>
        <p:origin x="1086" y="45"/>
      </p:cViewPr>
      <p:guideLst>
        <p:guide orient="horz" pos="162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8"/>
          </a:xfrm>
          <a:prstGeom prst="rect">
            <a:avLst/>
          </a:prstGeom>
        </p:spPr>
        <p:txBody>
          <a:bodyPr vert="horz" lIns="99057" tIns="49528" rIns="99057" bIns="49528" rtlCol="0"/>
          <a:lstStyle>
            <a:lvl1pPr algn="l">
              <a:defRPr sz="1300"/>
            </a:lvl1pPr>
          </a:lstStyle>
          <a:p>
            <a:endParaRPr lang="en-AU"/>
          </a:p>
        </p:txBody>
      </p:sp>
      <p:sp>
        <p:nvSpPr>
          <p:cNvPr id="3" name="Date Placeholder 2"/>
          <p:cNvSpPr>
            <a:spLocks noGrp="1"/>
          </p:cNvSpPr>
          <p:nvPr>
            <p:ph type="dt" idx="1"/>
          </p:nvPr>
        </p:nvSpPr>
        <p:spPr>
          <a:xfrm>
            <a:off x="4023092" y="0"/>
            <a:ext cx="3077739" cy="513428"/>
          </a:xfrm>
          <a:prstGeom prst="rect">
            <a:avLst/>
          </a:prstGeom>
        </p:spPr>
        <p:txBody>
          <a:bodyPr vert="horz" lIns="99057" tIns="49528" rIns="99057" bIns="49528" rtlCol="0"/>
          <a:lstStyle>
            <a:lvl1pPr algn="r">
              <a:defRPr sz="1300"/>
            </a:lvl1pPr>
          </a:lstStyle>
          <a:p>
            <a:fld id="{DEA67DD6-8712-4A65-A965-AA454207BAFF}" type="datetimeFigureOut">
              <a:rPr lang="en-AU" smtClean="0"/>
              <a:t>15/02/2021</a:t>
            </a:fld>
            <a:endParaRPr lang="en-AU"/>
          </a:p>
        </p:txBody>
      </p:sp>
      <p:sp>
        <p:nvSpPr>
          <p:cNvPr id="4" name="Slide Image Placeholder 3"/>
          <p:cNvSpPr>
            <a:spLocks noGrp="1" noRot="1" noChangeAspect="1"/>
          </p:cNvSpPr>
          <p:nvPr>
            <p:ph type="sldImg" idx="2"/>
          </p:nvPr>
        </p:nvSpPr>
        <p:spPr>
          <a:xfrm>
            <a:off x="482600" y="1279525"/>
            <a:ext cx="6137275" cy="3452813"/>
          </a:xfrm>
          <a:prstGeom prst="rect">
            <a:avLst/>
          </a:prstGeom>
          <a:noFill/>
          <a:ln w="12700">
            <a:solidFill>
              <a:prstClr val="black"/>
            </a:solidFill>
          </a:ln>
        </p:spPr>
        <p:txBody>
          <a:bodyPr vert="horz" lIns="99057" tIns="49528" rIns="99057" bIns="49528" rtlCol="0" anchor="ctr"/>
          <a:lstStyle/>
          <a:p>
            <a:endParaRPr lang="en-AU"/>
          </a:p>
        </p:txBody>
      </p:sp>
      <p:sp>
        <p:nvSpPr>
          <p:cNvPr id="5" name="Notes Placeholder 4"/>
          <p:cNvSpPr>
            <a:spLocks noGrp="1"/>
          </p:cNvSpPr>
          <p:nvPr>
            <p:ph type="body" sz="quarter" idx="3"/>
          </p:nvPr>
        </p:nvSpPr>
        <p:spPr>
          <a:xfrm>
            <a:off x="710248" y="4924643"/>
            <a:ext cx="5681980" cy="4029254"/>
          </a:xfrm>
          <a:prstGeom prst="rect">
            <a:avLst/>
          </a:prstGeom>
        </p:spPr>
        <p:txBody>
          <a:bodyPr vert="horz" lIns="99057" tIns="49528" rIns="99057" bIns="4952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719598"/>
            <a:ext cx="3077739" cy="513427"/>
          </a:xfrm>
          <a:prstGeom prst="rect">
            <a:avLst/>
          </a:prstGeom>
        </p:spPr>
        <p:txBody>
          <a:bodyPr vert="horz" lIns="99057" tIns="49528" rIns="99057" bIns="49528" rtlCol="0" anchor="b"/>
          <a:lstStyle>
            <a:lvl1pPr algn="l">
              <a:defRPr sz="1300"/>
            </a:lvl1pPr>
          </a:lstStyle>
          <a:p>
            <a:endParaRPr lang="en-AU"/>
          </a:p>
        </p:txBody>
      </p:sp>
      <p:sp>
        <p:nvSpPr>
          <p:cNvPr id="7" name="Slide Number Placeholder 6"/>
          <p:cNvSpPr>
            <a:spLocks noGrp="1"/>
          </p:cNvSpPr>
          <p:nvPr>
            <p:ph type="sldNum" sz="quarter" idx="5"/>
          </p:nvPr>
        </p:nvSpPr>
        <p:spPr>
          <a:xfrm>
            <a:off x="4023092" y="9719598"/>
            <a:ext cx="3077739" cy="513427"/>
          </a:xfrm>
          <a:prstGeom prst="rect">
            <a:avLst/>
          </a:prstGeom>
        </p:spPr>
        <p:txBody>
          <a:bodyPr vert="horz" lIns="99057" tIns="49528" rIns="99057" bIns="49528" rtlCol="0" anchor="b"/>
          <a:lstStyle>
            <a:lvl1pPr algn="r">
              <a:defRPr sz="1300"/>
            </a:lvl1pPr>
          </a:lstStyle>
          <a:p>
            <a:fld id="{E4D0B3D3-7B57-487F-A859-0B2CB90AD8F4}" type="slidenum">
              <a:rPr lang="en-AU" smtClean="0"/>
              <a:t>‹#›</a:t>
            </a:fld>
            <a:endParaRPr lang="en-AU"/>
          </a:p>
        </p:txBody>
      </p:sp>
    </p:spTree>
    <p:extLst>
      <p:ext uri="{BB962C8B-B14F-4D97-AF65-F5344CB8AC3E}">
        <p14:creationId xmlns:p14="http://schemas.microsoft.com/office/powerpoint/2010/main" val="280291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4D0B3D3-7B57-487F-A859-0B2CB90AD8F4}" type="slidenum">
              <a:rPr lang="en-AU" smtClean="0"/>
              <a:t>1</a:t>
            </a:fld>
            <a:endParaRPr lang="en-AU"/>
          </a:p>
        </p:txBody>
      </p:sp>
    </p:spTree>
    <p:extLst>
      <p:ext uri="{BB962C8B-B14F-4D97-AF65-F5344CB8AC3E}">
        <p14:creationId xmlns:p14="http://schemas.microsoft.com/office/powerpoint/2010/main" val="16280786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Tx/>
              <a:buChar char="-"/>
            </a:pPr>
            <a:r>
              <a:rPr lang="en-AU" dirty="0"/>
              <a:t>Participating countries indicated their preference to undertaking only segments and not the full Science to Policy continuum which is a departure for the established Theory of Change. Despite this change, the RPCU moved to have a more realistic modified guidelines to implement Science to Policy continuum which was endorsed by the RSTC and the RSC.</a:t>
            </a:r>
          </a:p>
          <a:p>
            <a:pPr marL="171450" indent="-171450" algn="l">
              <a:buFontTx/>
              <a:buChar char="-"/>
            </a:pPr>
            <a:r>
              <a:rPr lang="en-AU" dirty="0"/>
              <a:t>The modified Science to Policy framework is expected to generate interests and renewed participation, increase leverage on securing funding support for upscaling future R2R investments, ICM planning, and ultimately mainstream R2R in either planning and/or policy. </a:t>
            </a:r>
          </a:p>
          <a:p>
            <a:pPr marL="171450" indent="-171450" algn="l">
              <a:buFontTx/>
              <a:buChar char="-"/>
            </a:pPr>
            <a:r>
              <a:rPr lang="en-AU" dirty="0"/>
              <a:t>The RPCU is currently working with six priority countries to roll out implementation of the framework in accordance with decisions of the RSC to use local capacity and expertise through domestic procurement processes. </a:t>
            </a:r>
          </a:p>
        </p:txBody>
      </p:sp>
      <p:sp>
        <p:nvSpPr>
          <p:cNvPr id="4" name="Slide Number Placeholder 3"/>
          <p:cNvSpPr>
            <a:spLocks noGrp="1"/>
          </p:cNvSpPr>
          <p:nvPr>
            <p:ph type="sldNum" sz="quarter" idx="5"/>
          </p:nvPr>
        </p:nvSpPr>
        <p:spPr/>
        <p:txBody>
          <a:bodyPr/>
          <a:lstStyle/>
          <a:p>
            <a:fld id="{E4D0B3D3-7B57-487F-A859-0B2CB90AD8F4}" type="slidenum">
              <a:rPr lang="en-AU" smtClean="0"/>
              <a:t>11</a:t>
            </a:fld>
            <a:endParaRPr lang="en-AU"/>
          </a:p>
        </p:txBody>
      </p:sp>
    </p:spTree>
    <p:extLst>
      <p:ext uri="{BB962C8B-B14F-4D97-AF65-F5344CB8AC3E}">
        <p14:creationId xmlns:p14="http://schemas.microsoft.com/office/powerpoint/2010/main" val="4261747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AU" altLang="en-US" sz="1200" dirty="0"/>
              <a:t>As envisioned by the R2R Programme design, STAR &amp; IW are to jointly work towards delivering results in mainstreaming at national level.</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AU" dirty="0"/>
              <a:t>On several occasions, STAR PSCs have questioned the existence of the Pacific R2R Programme and particularly the value that might arise through establishing joint PSCs for STAR and IW projects. The most effective approach to ensure achievement of the GEF Pacific programme outcomes is for the GEF implementing agencies to follow up on the submission of the data required for HRR and establishment of joint steering committees, noting the fact that the RPCU has no authority over the child projects under the R2R Programme.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AU" dirty="0"/>
              <a:t>The RPCU continues to advocate collective efforts of the child projects to collaborate and share their reports and data as part of their commitments under the project. This includes RSC decision supporting programmatic actions to share data and information with the Regional Programme Coordination Unit (RPCU) housed at SPC to enable reporting against the R2R Project Document Framework (PDF) through the GEF M&amp;E Harmonized Results Reporting process. </a:t>
            </a:r>
            <a:endParaRPr lang="en-AU" altLang="en-US" sz="1200" dirty="0"/>
          </a:p>
          <a:p>
            <a:pPr algn="l"/>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12</a:t>
            </a:fld>
            <a:endParaRPr lang="en-AU"/>
          </a:p>
        </p:txBody>
      </p:sp>
    </p:spTree>
    <p:extLst>
      <p:ext uri="{BB962C8B-B14F-4D97-AF65-F5344CB8AC3E}">
        <p14:creationId xmlns:p14="http://schemas.microsoft.com/office/powerpoint/2010/main" val="14953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dirty="0"/>
              <a:t>- /</a:t>
            </a:r>
          </a:p>
          <a:p>
            <a:pPr algn="l"/>
            <a:r>
              <a:rPr lang="en-AU" sz="2800" dirty="0"/>
              <a:t>- As agreed during the virtual RSC meeting in October 2020, a request of a 12-month no-cost extension was submitted by SPC. SPC is cognizant of the current UNDP policy under COVID-19 to grant projects a maximum of 6-months. However, SPC/RPCU articulates the importance of the 12-month extension to produce quality results, deliver the planned outputs and achieve the intended project outcomes. The complete documentation for this request was submitted by SPC on December 17th, 2020.</a:t>
            </a: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13</a:t>
            </a:fld>
            <a:endParaRPr lang="en-AU"/>
          </a:p>
        </p:txBody>
      </p:sp>
    </p:spTree>
    <p:extLst>
      <p:ext uri="{BB962C8B-B14F-4D97-AF65-F5344CB8AC3E}">
        <p14:creationId xmlns:p14="http://schemas.microsoft.com/office/powerpoint/2010/main" val="3376698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dirty="0"/>
              <a:t>The RPCU has faced high staff turnover:  </a:t>
            </a:r>
          </a:p>
          <a:p>
            <a:pPr marL="171450" indent="-171450" algn="l">
              <a:buFontTx/>
              <a:buChar char="-"/>
            </a:pPr>
            <a:r>
              <a:rPr lang="en-AU" dirty="0"/>
              <a:t>The Science Officer position became vacant on 5th February 2020  </a:t>
            </a:r>
          </a:p>
          <a:p>
            <a:pPr marL="171450" indent="-171450" algn="l">
              <a:buFontTx/>
              <a:buChar char="-"/>
            </a:pPr>
            <a:r>
              <a:rPr lang="en-AU" dirty="0"/>
              <a:t>Regional Program Coordinator became vacant in May 2020 in which the position was filled as of June 1st, 2020.  </a:t>
            </a:r>
          </a:p>
          <a:p>
            <a:pPr marL="171450" indent="-171450" algn="l">
              <a:buFontTx/>
              <a:buChar char="-"/>
            </a:pPr>
            <a:r>
              <a:rPr lang="en-AU" dirty="0"/>
              <a:t>Science and National Project Team Leader was filled as of June 22nd, 2020 and became vacant on September 16th, 2020. This position has not been filled since. </a:t>
            </a:r>
          </a:p>
        </p:txBody>
      </p:sp>
      <p:sp>
        <p:nvSpPr>
          <p:cNvPr id="4" name="Slide Number Placeholder 3"/>
          <p:cNvSpPr>
            <a:spLocks noGrp="1"/>
          </p:cNvSpPr>
          <p:nvPr>
            <p:ph type="sldNum" sz="quarter" idx="5"/>
          </p:nvPr>
        </p:nvSpPr>
        <p:spPr/>
        <p:txBody>
          <a:bodyPr/>
          <a:lstStyle/>
          <a:p>
            <a:fld id="{E4D0B3D3-7B57-487F-A859-0B2CB90AD8F4}" type="slidenum">
              <a:rPr lang="en-AU" smtClean="0"/>
              <a:t>14</a:t>
            </a:fld>
            <a:endParaRPr lang="en-AU"/>
          </a:p>
        </p:txBody>
      </p:sp>
    </p:spTree>
    <p:extLst>
      <p:ext uri="{BB962C8B-B14F-4D97-AF65-F5344CB8AC3E}">
        <p14:creationId xmlns:p14="http://schemas.microsoft.com/office/powerpoint/2010/main" val="303874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dirty="0"/>
              <a:t>The IW R2R National also faced staff turnover:  </a:t>
            </a:r>
          </a:p>
          <a:p>
            <a:pPr marL="171450" indent="-171450" algn="l">
              <a:buFontTx/>
              <a:buChar char="-"/>
            </a:pPr>
            <a:r>
              <a:rPr lang="en-AU" dirty="0"/>
              <a:t>IW R2R Fiji Project Manager resigned on 14th October 2020 due to personal and professional reasons.  </a:t>
            </a:r>
          </a:p>
          <a:p>
            <a:pPr marL="171450" indent="-171450" algn="l">
              <a:buFontTx/>
              <a:buChar char="-"/>
            </a:pPr>
            <a:r>
              <a:rPr lang="en-AU" dirty="0"/>
              <a:t>IW R2R Samoa Project Manager also resigned with the Ministry of Natural Resources and Environment providing a temporary replacement. </a:t>
            </a:r>
          </a:p>
        </p:txBody>
      </p:sp>
      <p:sp>
        <p:nvSpPr>
          <p:cNvPr id="4" name="Slide Number Placeholder 3"/>
          <p:cNvSpPr>
            <a:spLocks noGrp="1"/>
          </p:cNvSpPr>
          <p:nvPr>
            <p:ph type="sldNum" sz="quarter" idx="5"/>
          </p:nvPr>
        </p:nvSpPr>
        <p:spPr/>
        <p:txBody>
          <a:bodyPr/>
          <a:lstStyle/>
          <a:p>
            <a:fld id="{E4D0B3D3-7B57-487F-A859-0B2CB90AD8F4}" type="slidenum">
              <a:rPr lang="en-AU" smtClean="0"/>
              <a:t>15</a:t>
            </a:fld>
            <a:endParaRPr lang="en-AU"/>
          </a:p>
        </p:txBody>
      </p:sp>
    </p:spTree>
    <p:extLst>
      <p:ext uri="{BB962C8B-B14F-4D97-AF65-F5344CB8AC3E}">
        <p14:creationId xmlns:p14="http://schemas.microsoft.com/office/powerpoint/2010/main" val="795071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Tx/>
              <a:buChar char="-"/>
            </a:pPr>
            <a:r>
              <a:rPr lang="en-AU" dirty="0"/>
              <a:t>The Science to Policy expertise checklist will be populated as the information is readily available and accessible. The checklist allows for national IW R2R Project Managers to inform the RPCU of available expertise/consultants to carry out the scientific and technical tasks along the science-policy framework, whether it is an individual or firm/company, the number of individuals who can provide the scientific and technical expertise, whether the consultant(s) is/are able to provide services relating to one or more tasks in the science-policy framework and the possibility to engage at short notice. IW R2R Samoa Project Manager also resigned with the Ministry of Natural Resources and Environment providing a temporary replacement. </a:t>
            </a:r>
          </a:p>
          <a:p>
            <a:pPr marL="171450" indent="-171450" algn="l">
              <a:buFontTx/>
              <a:buChar char="-"/>
            </a:pPr>
            <a:r>
              <a:rPr lang="en-AU" dirty="0"/>
              <a:t>The information gathered provides an immediate and detailed information of each IW R2R project countries’ status along the science-policy framework. This would inform the RPCU on precise management actions and decisions to undertake in an efficient manner, noting the exact availability of in-country capacity before any initial procurement processes are carried out.</a:t>
            </a:r>
          </a:p>
          <a:p>
            <a:pPr marL="171450" indent="-171450" algn="l">
              <a:buFontTx/>
              <a:buChar char="-"/>
            </a:pPr>
            <a:r>
              <a:rPr lang="en-AU" dirty="0"/>
              <a:t>The process is further streamlined by using the information from S2P Expertise matrix above to finally determine which of the science-policy framework deliverables are realistically achievable within the science-policy workplan (also see WP.16 – Previous presentation it was based on).</a:t>
            </a:r>
          </a:p>
        </p:txBody>
      </p:sp>
      <p:sp>
        <p:nvSpPr>
          <p:cNvPr id="4" name="Slide Number Placeholder 3"/>
          <p:cNvSpPr>
            <a:spLocks noGrp="1"/>
          </p:cNvSpPr>
          <p:nvPr>
            <p:ph type="sldNum" sz="quarter" idx="5"/>
          </p:nvPr>
        </p:nvSpPr>
        <p:spPr/>
        <p:txBody>
          <a:bodyPr/>
          <a:lstStyle/>
          <a:p>
            <a:fld id="{E4D0B3D3-7B57-487F-A859-0B2CB90AD8F4}" type="slidenum">
              <a:rPr lang="en-AU" smtClean="0"/>
              <a:t>16</a:t>
            </a:fld>
            <a:endParaRPr lang="en-AU"/>
          </a:p>
        </p:txBody>
      </p:sp>
    </p:spTree>
    <p:extLst>
      <p:ext uri="{BB962C8B-B14F-4D97-AF65-F5344CB8AC3E}">
        <p14:creationId xmlns:p14="http://schemas.microsoft.com/office/powerpoint/2010/main" val="33990477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17</a:t>
            </a:fld>
            <a:endParaRPr lang="en-AU"/>
          </a:p>
        </p:txBody>
      </p:sp>
    </p:spTree>
    <p:extLst>
      <p:ext uri="{BB962C8B-B14F-4D97-AF65-F5344CB8AC3E}">
        <p14:creationId xmlns:p14="http://schemas.microsoft.com/office/powerpoint/2010/main" val="3331693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AU" dirty="0"/>
              <a:t>Science to policy framework consists of scientific and technical processes which also corresponds to deliverables set out in the Regional IW R2R Project Outcomes 1.1, 1.2 and 3.1 covering:</a:t>
            </a:r>
          </a:p>
          <a:p>
            <a:pPr marL="171450" indent="-171450">
              <a:buFontTx/>
              <a:buChar char="-"/>
            </a:pPr>
            <a:endParaRPr lang="en-AU" dirty="0"/>
          </a:p>
          <a:p>
            <a:pPr marL="171450" indent="-171450">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3</a:t>
            </a:fld>
            <a:endParaRPr lang="en-AU"/>
          </a:p>
        </p:txBody>
      </p:sp>
    </p:spTree>
    <p:extLst>
      <p:ext uri="{BB962C8B-B14F-4D97-AF65-F5344CB8AC3E}">
        <p14:creationId xmlns:p14="http://schemas.microsoft.com/office/powerpoint/2010/main" val="133792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 </a:t>
            </a:r>
            <a:r>
              <a:rPr lang="en-US" altLang="en-US" sz="1200" dirty="0"/>
              <a:t>In order to achieve scientific and technical Outcomes, it is imperative that Participants must reflect on the following:</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AU" sz="1200" dirty="0"/>
              <a:t>In-country capacity readily available to carry out quality work.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AU" sz="1200" dirty="0"/>
              <a:t>Implications of the six-month no-cost extension on national procurement processes for consultants to carry out the work.</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AU" sz="1200" dirty="0"/>
              <a:t>Strict deadlines for consultants in-country to adhere to in cooperation with the national IW R2R Project manager and lead agency. </a:t>
            </a:r>
            <a:endParaRPr lang="en-US" altLang="en-US" sz="12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AU" sz="12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AU"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a:p>
          <a:p>
            <a:pPr marL="0" indent="0">
              <a:buFontTx/>
              <a:buNone/>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4</a:t>
            </a:fld>
            <a:endParaRPr lang="en-AU"/>
          </a:p>
        </p:txBody>
      </p:sp>
    </p:spTree>
    <p:extLst>
      <p:ext uri="{BB962C8B-B14F-4D97-AF65-F5344CB8AC3E}">
        <p14:creationId xmlns:p14="http://schemas.microsoft.com/office/powerpoint/2010/main" val="1757064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AU" dirty="0"/>
              <a:t>Currently there is poor progress, and the project is far from meeting the targets delivering on IDAs, SoCs and SAFs. We have baselines and </a:t>
            </a:r>
            <a:r>
              <a:rPr lang="en-AU" dirty="0" err="1"/>
              <a:t>RapCA</a:t>
            </a:r>
            <a:r>
              <a:rPr lang="en-AU" dirty="0"/>
              <a:t> field work done and reports completed for Samoa, PNG, Vanuatu, Solomon Islands, and recently Tonga and Cook Islands. </a:t>
            </a:r>
          </a:p>
          <a:p>
            <a:pPr marL="171450" indent="-171450">
              <a:buFontTx/>
              <a:buChar char="-"/>
            </a:pPr>
            <a:r>
              <a:rPr lang="en-AU" dirty="0"/>
              <a:t>Three draft IDAs are available for Palau, Cook Islands, PNG and Palau, and </a:t>
            </a:r>
          </a:p>
          <a:p>
            <a:pPr marL="171450" indent="-171450">
              <a:buFontTx/>
              <a:buChar char="-"/>
            </a:pPr>
            <a:r>
              <a:rPr lang="en-AU" dirty="0"/>
              <a:t>There are no SoCs and SAFs. Current recruitment for local consultants to lead these technical works in-country is currently underway in Tonga, Solomon Islands, Fiji, Vanuatu, and FSM</a:t>
            </a:r>
          </a:p>
        </p:txBody>
      </p:sp>
      <p:sp>
        <p:nvSpPr>
          <p:cNvPr id="4" name="Slide Number Placeholder 3"/>
          <p:cNvSpPr>
            <a:spLocks noGrp="1"/>
          </p:cNvSpPr>
          <p:nvPr>
            <p:ph type="sldNum" sz="quarter" idx="5"/>
          </p:nvPr>
        </p:nvSpPr>
        <p:spPr/>
        <p:txBody>
          <a:bodyPr/>
          <a:lstStyle/>
          <a:p>
            <a:fld id="{E4D0B3D3-7B57-487F-A859-0B2CB90AD8F4}" type="slidenum">
              <a:rPr lang="en-AU" smtClean="0"/>
              <a:t>5</a:t>
            </a:fld>
            <a:endParaRPr lang="en-AU"/>
          </a:p>
        </p:txBody>
      </p:sp>
    </p:spTree>
    <p:extLst>
      <p:ext uri="{BB962C8B-B14F-4D97-AF65-F5344CB8AC3E}">
        <p14:creationId xmlns:p14="http://schemas.microsoft.com/office/powerpoint/2010/main" val="3851548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6</a:t>
            </a:fld>
            <a:endParaRPr lang="en-AU"/>
          </a:p>
        </p:txBody>
      </p:sp>
    </p:spTree>
    <p:extLst>
      <p:ext uri="{BB962C8B-B14F-4D97-AF65-F5344CB8AC3E}">
        <p14:creationId xmlns:p14="http://schemas.microsoft.com/office/powerpoint/2010/main" val="1111542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AU" dirty="0"/>
              <a:t>The Science to Policy expertise checklist will be populated as the information is readily available and accessible. The checklist allows for national IW R2R Project Managers to inform the RPCU of available expertise/consultants to carry out the scientific and technical tasks along the science-policy framework, whether it is an individual or firm/company, the number of individuals who can provide the scientific and technical expertise, whether the consultant(s) is/are able to provide services relating to one or more tasks in the science-policy framework and the possibility to engage at short notice. </a:t>
            </a:r>
          </a:p>
        </p:txBody>
      </p:sp>
      <p:sp>
        <p:nvSpPr>
          <p:cNvPr id="4" name="Slide Number Placeholder 3"/>
          <p:cNvSpPr>
            <a:spLocks noGrp="1"/>
          </p:cNvSpPr>
          <p:nvPr>
            <p:ph type="sldNum" sz="quarter" idx="5"/>
          </p:nvPr>
        </p:nvSpPr>
        <p:spPr/>
        <p:txBody>
          <a:bodyPr/>
          <a:lstStyle/>
          <a:p>
            <a:fld id="{E4D0B3D3-7B57-487F-A859-0B2CB90AD8F4}" type="slidenum">
              <a:rPr lang="en-AU" smtClean="0"/>
              <a:t>7</a:t>
            </a:fld>
            <a:endParaRPr lang="en-AU"/>
          </a:p>
        </p:txBody>
      </p:sp>
    </p:spTree>
    <p:extLst>
      <p:ext uri="{BB962C8B-B14F-4D97-AF65-F5344CB8AC3E}">
        <p14:creationId xmlns:p14="http://schemas.microsoft.com/office/powerpoint/2010/main" val="2952919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8</a:t>
            </a:fld>
            <a:endParaRPr lang="en-AU"/>
          </a:p>
        </p:txBody>
      </p:sp>
    </p:spTree>
    <p:extLst>
      <p:ext uri="{BB962C8B-B14F-4D97-AF65-F5344CB8AC3E}">
        <p14:creationId xmlns:p14="http://schemas.microsoft.com/office/powerpoint/2010/main" val="3183047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Tx/>
              <a:buChar char="-"/>
            </a:pPr>
            <a:r>
              <a:rPr lang="en-AU" dirty="0"/>
              <a:t>/</a:t>
            </a:r>
          </a:p>
          <a:p>
            <a:pPr marL="171450" indent="-171450" algn="l">
              <a:buFontTx/>
              <a:buChar char="-"/>
            </a:pPr>
            <a:r>
              <a:rPr lang="en-AU" dirty="0"/>
              <a:t>virtual communication is considered time consuming, repetitive, and less effective due to limited and poor internet connectivity in most participating countries in the region.</a:t>
            </a:r>
          </a:p>
          <a:p>
            <a:pPr marL="171450" indent="-171450" algn="l">
              <a:buFontTx/>
              <a:buChar char="-"/>
            </a:pPr>
            <a:r>
              <a:rPr lang="en-AU" dirty="0"/>
              <a:t>Following discussion and decisions at the last RSTC/ RSC meetings, the RPCU is now planning quickly working with participating PICs to collect information on available local expertise that can be utilized as local consultants. The aim is to hire local experts to conduct technical assessments to produce quality deliverables and outputs that stand to public and technical scrutiny and accepted as best evidence, science based informing policy and decision making, noting that the RPCU provides the final technical review and perform quality assurance in the finalization of reports and technical studies.</a:t>
            </a:r>
          </a:p>
          <a:p>
            <a:pPr marL="171450" indent="-171450" algn="l">
              <a:buFontTx/>
              <a:buChar char="-"/>
            </a:pPr>
            <a:endParaRPr lang="en-AU" dirty="0"/>
          </a:p>
          <a:p>
            <a:pPr marL="171450" indent="-171450" algn="l">
              <a:buFontTx/>
              <a:buChar char="-"/>
            </a:pPr>
            <a:r>
              <a:rPr lang="en-AU" dirty="0"/>
              <a:t>Note: While initial restrictions impacting implementation of national demonstration projects, the eventual ease of restrictions allow the continuation of project implementation (as in the case of Kosrae State in FSM). </a:t>
            </a:r>
          </a:p>
          <a:p>
            <a:pPr marL="171450" indent="-171450" algn="l">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9</a:t>
            </a:fld>
            <a:endParaRPr lang="en-AU"/>
          </a:p>
        </p:txBody>
      </p:sp>
    </p:spTree>
    <p:extLst>
      <p:ext uri="{BB962C8B-B14F-4D97-AF65-F5344CB8AC3E}">
        <p14:creationId xmlns:p14="http://schemas.microsoft.com/office/powerpoint/2010/main" val="1829262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a:buFontTx/>
              <a:buChar char="-"/>
            </a:pPr>
            <a:r>
              <a:rPr lang="en-AU" dirty="0"/>
              <a:t>Delayed submission of national IW R2R progress, financial reports, workplans and acquittals continue to lead to delays in fund transfers and ultimately implementation of activities. </a:t>
            </a:r>
          </a:p>
          <a:p>
            <a:pPr marL="171450" indent="-171450" algn="l">
              <a:buFontTx/>
              <a:buChar char="-"/>
            </a:pPr>
            <a:r>
              <a:rPr lang="en-AU" dirty="0"/>
              <a:t>A significant number of reports received from the national project managers would benefit from regular and open discussions with the RPCU and has been done through virtual coaching. However, this is a time-consuming, iterative mentoring process, but is effective for those project managers who have aptitude for improving their performance.</a:t>
            </a:r>
          </a:p>
          <a:p>
            <a:pPr marL="171450" indent="-171450" algn="l">
              <a:buFontTx/>
              <a:buChar char="-"/>
            </a:pPr>
            <a:r>
              <a:rPr lang="en-AU" dirty="0"/>
              <a:t>There are genuine reasons for delayed submissions and acquittals such as close of government accounts, general elections, deaths in the family and other legitimate reasons. The RPCU is continually providing virtual sessions to support project work in-country and with follow up exchanges of e-circulars and follow up phone calls if required. With UNDP audit approaching fast this month, RPCU continues to work with countries on their acquittals and outstanding reporting. </a:t>
            </a:r>
            <a:endParaRPr lang="en-US" altLang="en-US" sz="1200" dirty="0"/>
          </a:p>
          <a:p>
            <a:pPr marL="171450" indent="-171450" algn="l">
              <a:buFontTx/>
              <a:buChar char="-"/>
            </a:pPr>
            <a:endParaRPr lang="en-AU" dirty="0"/>
          </a:p>
        </p:txBody>
      </p:sp>
      <p:sp>
        <p:nvSpPr>
          <p:cNvPr id="4" name="Slide Number Placeholder 3"/>
          <p:cNvSpPr>
            <a:spLocks noGrp="1"/>
          </p:cNvSpPr>
          <p:nvPr>
            <p:ph type="sldNum" sz="quarter" idx="5"/>
          </p:nvPr>
        </p:nvSpPr>
        <p:spPr/>
        <p:txBody>
          <a:bodyPr/>
          <a:lstStyle/>
          <a:p>
            <a:fld id="{E4D0B3D3-7B57-487F-A859-0B2CB90AD8F4}" type="slidenum">
              <a:rPr lang="en-AU" smtClean="0"/>
              <a:t>10</a:t>
            </a:fld>
            <a:endParaRPr lang="en-AU"/>
          </a:p>
        </p:txBody>
      </p:sp>
    </p:spTree>
    <p:extLst>
      <p:ext uri="{BB962C8B-B14F-4D97-AF65-F5344CB8AC3E}">
        <p14:creationId xmlns:p14="http://schemas.microsoft.com/office/powerpoint/2010/main" val="246386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F9F1EC48-7F24-4947-B44B-97BFA04A4B05}" type="datetimeFigureOut">
              <a:rPr lang="en-US"/>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337FE5D-F381-E84F-927C-E1F9A96D8AB2}" type="slidenum">
              <a:rPr lang="en-US"/>
              <a:pPr/>
              <a:t>‹#›</a:t>
            </a:fld>
            <a:endParaRPr lang="en-US"/>
          </a:p>
        </p:txBody>
      </p:sp>
    </p:spTree>
    <p:extLst>
      <p:ext uri="{BB962C8B-B14F-4D97-AF65-F5344CB8AC3E}">
        <p14:creationId xmlns:p14="http://schemas.microsoft.com/office/powerpoint/2010/main" val="2771116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459C05B-3D49-F649-85A1-B83569C39FFE}" type="datetimeFigureOut">
              <a:rPr lang="en-US"/>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466D2D9-6057-F84A-90EB-8146ECC13F3F}" type="slidenum">
              <a:rPr lang="en-US"/>
              <a:pPr/>
              <a:t>‹#›</a:t>
            </a:fld>
            <a:endParaRPr lang="en-US"/>
          </a:p>
        </p:txBody>
      </p:sp>
    </p:spTree>
    <p:extLst>
      <p:ext uri="{BB962C8B-B14F-4D97-AF65-F5344CB8AC3E}">
        <p14:creationId xmlns:p14="http://schemas.microsoft.com/office/powerpoint/2010/main" val="1901068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4F66A02-D236-3945-BB52-5CCC7DBF14C8}" type="datetimeFigureOut">
              <a:rPr lang="en-US"/>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E7A7A05-8BAE-1040-B63B-E2465D8C4015}" type="slidenum">
              <a:rPr lang="en-US"/>
              <a:pPr/>
              <a:t>‹#›</a:t>
            </a:fld>
            <a:endParaRPr lang="en-US"/>
          </a:p>
        </p:txBody>
      </p:sp>
    </p:spTree>
    <p:extLst>
      <p:ext uri="{BB962C8B-B14F-4D97-AF65-F5344CB8AC3E}">
        <p14:creationId xmlns:p14="http://schemas.microsoft.com/office/powerpoint/2010/main" val="33274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99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solidFill>
                  <a:schemeClr val="accent5">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A8A9621-A14A-324C-9490-9A63F065CB6D}" type="datetimeFigureOut">
              <a:rPr lang="en-US"/>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29F39DA-A479-B24A-8FCE-E55B2076BD21}" type="slidenum">
              <a:rPr lang="en-US"/>
              <a:pPr/>
              <a:t>‹#›</a:t>
            </a:fld>
            <a:endParaRPr lang="en-US"/>
          </a:p>
        </p:txBody>
      </p:sp>
    </p:spTree>
    <p:extLst>
      <p:ext uri="{BB962C8B-B14F-4D97-AF65-F5344CB8AC3E}">
        <p14:creationId xmlns:p14="http://schemas.microsoft.com/office/powerpoint/2010/main" val="389926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3B34B0D5-E0C6-884B-9A42-79183EEC3B51}" type="datetimeFigureOut">
              <a:rPr lang="en-US"/>
              <a:pPr/>
              <a:t>2/15/2021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08C0C6D-7480-0940-984A-2B9661090285}" type="slidenum">
              <a:rPr lang="en-US"/>
              <a:pPr/>
              <a:t>‹#›</a:t>
            </a:fld>
            <a:endParaRPr lang="en-US"/>
          </a:p>
        </p:txBody>
      </p:sp>
    </p:spTree>
    <p:extLst>
      <p:ext uri="{BB962C8B-B14F-4D97-AF65-F5344CB8AC3E}">
        <p14:creationId xmlns:p14="http://schemas.microsoft.com/office/powerpoint/2010/main" val="360819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51988ACA-247C-2E47-9035-59C924CAF186}" type="datetimeFigureOut">
              <a:rPr lang="en-US"/>
              <a:pPr/>
              <a:t>2/15/2021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572A787-BCC6-4D42-8E6D-DDC054BF6D95}" type="slidenum">
              <a:rPr lang="en-US"/>
              <a:pPr/>
              <a:t>‹#›</a:t>
            </a:fld>
            <a:endParaRPr lang="en-US"/>
          </a:p>
        </p:txBody>
      </p:sp>
    </p:spTree>
    <p:extLst>
      <p:ext uri="{BB962C8B-B14F-4D97-AF65-F5344CB8AC3E}">
        <p14:creationId xmlns:p14="http://schemas.microsoft.com/office/powerpoint/2010/main" val="396974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8CA5CDB-B92F-3D4A-9094-DABA6D94DCEA}" type="datetimeFigureOut">
              <a:rPr lang="en-US"/>
              <a:pPr/>
              <a:t>2/15/2021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101E023-8837-A94B-9169-D4F7686EAB60}" type="slidenum">
              <a:rPr lang="en-US"/>
              <a:pPr/>
              <a:t>‹#›</a:t>
            </a:fld>
            <a:endParaRPr lang="en-US"/>
          </a:p>
        </p:txBody>
      </p:sp>
    </p:spTree>
    <p:extLst>
      <p:ext uri="{BB962C8B-B14F-4D97-AF65-F5344CB8AC3E}">
        <p14:creationId xmlns:p14="http://schemas.microsoft.com/office/powerpoint/2010/main" val="2195748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7B5BDAD-FE05-8A4C-A01A-C3FC178DCD48}" type="datetimeFigureOut">
              <a:rPr lang="en-US"/>
              <a:pPr/>
              <a:t>2/15/2021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8AFAC40-AFD2-8E47-A23A-292245F6EBCA}" type="slidenum">
              <a:rPr lang="en-US"/>
              <a:pPr/>
              <a:t>‹#›</a:t>
            </a:fld>
            <a:endParaRPr lang="en-US"/>
          </a:p>
        </p:txBody>
      </p:sp>
    </p:spTree>
    <p:extLst>
      <p:ext uri="{BB962C8B-B14F-4D97-AF65-F5344CB8AC3E}">
        <p14:creationId xmlns:p14="http://schemas.microsoft.com/office/powerpoint/2010/main" val="135513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9EA64B0-F555-D24B-B958-BF5DD7427C54}" type="datetimeFigureOut">
              <a:rPr lang="en-US"/>
              <a:pPr/>
              <a:t>2/15/2021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D19BE5B-7C9D-2E46-9C4A-8513769F5038}" type="slidenum">
              <a:rPr lang="en-US"/>
              <a:pPr/>
              <a:t>‹#›</a:t>
            </a:fld>
            <a:endParaRPr lang="en-US"/>
          </a:p>
        </p:txBody>
      </p:sp>
    </p:spTree>
    <p:extLst>
      <p:ext uri="{BB962C8B-B14F-4D97-AF65-F5344CB8AC3E}">
        <p14:creationId xmlns:p14="http://schemas.microsoft.com/office/powerpoint/2010/main" val="324153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4025503"/>
            <a:ext cx="5486400" cy="60364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E8A24D07-E9C1-2E47-A65F-7138230C5F25}" type="datetimeFigureOut">
              <a:rPr lang="en-US"/>
              <a:pPr/>
              <a:t>2/15/2021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F6E0FC4-BF48-6D4F-838A-2F391DB2799C}" type="slidenum">
              <a:rPr lang="en-US"/>
              <a:pPr/>
              <a:t>‹#›</a:t>
            </a:fld>
            <a:endParaRPr lang="en-US"/>
          </a:p>
        </p:txBody>
      </p:sp>
    </p:spTree>
    <p:extLst>
      <p:ext uri="{BB962C8B-B14F-4D97-AF65-F5344CB8AC3E}">
        <p14:creationId xmlns:p14="http://schemas.microsoft.com/office/powerpoint/2010/main" val="536777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D031B0E0-A5F7-F248-A830-C818A0AB8899}" type="datetimeFigureOut">
              <a:rPr lang="en-US"/>
              <a:pPr/>
              <a:t>2/15/2021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3DABCD4-895C-CA41-A117-BAA6119841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45720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9552" y="1275606"/>
            <a:ext cx="4032448" cy="582612"/>
          </a:xfrm>
        </p:spPr>
        <p:txBody>
          <a:bodyPr>
            <a:noAutofit/>
          </a:bodyPr>
          <a:lstStyle/>
          <a:p>
            <a:pPr algn="l" fontAlgn="auto">
              <a:spcAft>
                <a:spcPts val="0"/>
              </a:spcAft>
              <a:buFont typeface="Arial"/>
              <a:buNone/>
              <a:defRPr/>
            </a:pPr>
            <a:r>
              <a:rPr lang="en-US" sz="900" dirty="0">
                <a:solidFill>
                  <a:schemeClr val="tx1"/>
                </a:solidFill>
                <a:latin typeface="Myriad Pro"/>
                <a:ea typeface="+mn-ea"/>
                <a:cs typeface="Myriad Pro"/>
              </a:rPr>
              <a:t>Pacific Islands Ridge to Reef National Priorities – Integrated water, land, forest and coastal management to preserve biodiversity, ecosystem services, store carbon, improve climate resilience and sustain livelihoods</a:t>
            </a:r>
          </a:p>
          <a:p>
            <a:pPr algn="l" fontAlgn="auto">
              <a:spcAft>
                <a:spcPts val="0"/>
              </a:spcAft>
              <a:buFont typeface="Arial"/>
              <a:buNone/>
              <a:defRPr/>
            </a:pPr>
            <a:endParaRPr lang="en-US" sz="900" dirty="0">
              <a:solidFill>
                <a:schemeClr val="tx1"/>
              </a:solidFill>
              <a:latin typeface="Myriad Pro"/>
              <a:ea typeface="+mn-ea"/>
              <a:cs typeface="Myriad Pro"/>
            </a:endParaRPr>
          </a:p>
        </p:txBody>
      </p:sp>
      <p:sp>
        <p:nvSpPr>
          <p:cNvPr id="9" name="Subtitle 2">
            <a:extLst>
              <a:ext uri="{FF2B5EF4-FFF2-40B4-BE49-F238E27FC236}">
                <a16:creationId xmlns:a16="http://schemas.microsoft.com/office/drawing/2014/main" id="{C6441791-C801-40CB-9BF1-89AFD14FE0EF}"/>
              </a:ext>
            </a:extLst>
          </p:cNvPr>
          <p:cNvSpPr txBox="1">
            <a:spLocks/>
          </p:cNvSpPr>
          <p:nvPr/>
        </p:nvSpPr>
        <p:spPr>
          <a:xfrm>
            <a:off x="146315" y="1989138"/>
            <a:ext cx="8860879" cy="1440160"/>
          </a:xfrm>
          <a:prstGeom prst="rect">
            <a:avLst/>
          </a:prstGeom>
        </p:spPr>
        <p:txBody>
          <a:bodyPr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endParaRPr lang="en-US" sz="1800" b="1" dirty="0">
              <a:solidFill>
                <a:schemeClr val="bg1">
                  <a:lumMod val="50000"/>
                </a:schemeClr>
              </a:solidFill>
              <a:latin typeface="Myriad Pro"/>
              <a:cs typeface="Myriad Pro"/>
            </a:endParaRPr>
          </a:p>
        </p:txBody>
      </p:sp>
      <p:sp>
        <p:nvSpPr>
          <p:cNvPr id="10" name="Subtitle 2">
            <a:extLst>
              <a:ext uri="{FF2B5EF4-FFF2-40B4-BE49-F238E27FC236}">
                <a16:creationId xmlns:a16="http://schemas.microsoft.com/office/drawing/2014/main" id="{F618255F-669B-46BA-94A4-816AF10D4AB5}"/>
              </a:ext>
            </a:extLst>
          </p:cNvPr>
          <p:cNvSpPr txBox="1">
            <a:spLocks/>
          </p:cNvSpPr>
          <p:nvPr/>
        </p:nvSpPr>
        <p:spPr>
          <a:xfrm>
            <a:off x="250776" y="3243436"/>
            <a:ext cx="8860879" cy="936104"/>
          </a:xfrm>
          <a:prstGeom prst="rect">
            <a:avLst/>
          </a:prstGeom>
        </p:spPr>
        <p:txBody>
          <a:bodyPr anchor="ctr">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1000" dirty="0">
                <a:solidFill>
                  <a:schemeClr val="bg1">
                    <a:lumMod val="50000"/>
                  </a:schemeClr>
                </a:solidFill>
                <a:latin typeface="Myriad Pro"/>
                <a:cs typeface="Myriad Pro"/>
              </a:rPr>
              <a:t>Second RSTC Technical Consultation, Radisson Blu Resort, Denarau, Fiji, February 17, 2020</a:t>
            </a:r>
            <a:endParaRPr lang="en-US" sz="1200" dirty="0">
              <a:solidFill>
                <a:schemeClr val="bg1">
                  <a:lumMod val="50000"/>
                </a:schemeClr>
              </a:solidFill>
              <a:latin typeface="Myriad Pro"/>
              <a:cs typeface="Myriad Pro"/>
            </a:endParaRPr>
          </a:p>
        </p:txBody>
      </p:sp>
      <p:sp>
        <p:nvSpPr>
          <p:cNvPr id="4" name="TextBox 3">
            <a:extLst>
              <a:ext uri="{FF2B5EF4-FFF2-40B4-BE49-F238E27FC236}">
                <a16:creationId xmlns:a16="http://schemas.microsoft.com/office/drawing/2014/main" id="{1AB27FBB-3FEC-4330-BD39-81E8649B52FC}"/>
              </a:ext>
            </a:extLst>
          </p:cNvPr>
          <p:cNvSpPr txBox="1"/>
          <p:nvPr/>
        </p:nvSpPr>
        <p:spPr>
          <a:xfrm>
            <a:off x="971600" y="2067694"/>
            <a:ext cx="6912768" cy="1200329"/>
          </a:xfrm>
          <a:prstGeom prst="rect">
            <a:avLst/>
          </a:prstGeom>
          <a:noFill/>
        </p:spPr>
        <p:txBody>
          <a:bodyPr wrap="square" rtlCol="0">
            <a:spAutoFit/>
          </a:bodyPr>
          <a:lstStyle/>
          <a:p>
            <a:pPr algn="ctr"/>
            <a:r>
              <a:rPr lang="en-AU" sz="2400" b="1" dirty="0"/>
              <a:t>Session 5: Modified R2R Science-Policy Framework</a:t>
            </a:r>
          </a:p>
          <a:p>
            <a:pPr algn="ctr"/>
            <a:r>
              <a:rPr lang="en-AU" sz="2400" b="1" dirty="0"/>
              <a:t>Country status and challenges in R2R project implementation and delivering on results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Delayed submissions of national IW R2R documentations – ultimately lead to delayed implementation of activities.</a:t>
            </a:r>
          </a:p>
          <a:p>
            <a:pPr marL="342900" indent="-342900" eaLnBrk="1" hangingPunct="1">
              <a:lnSpc>
                <a:spcPct val="150000"/>
              </a:lnSpc>
              <a:spcBef>
                <a:spcPct val="0"/>
              </a:spcBef>
              <a:buClrTx/>
              <a:buSzTx/>
            </a:pPr>
            <a:r>
              <a:rPr lang="en-US" altLang="en-US" sz="2400" dirty="0"/>
              <a:t>RPCU provides guidance through virtual coaching</a:t>
            </a:r>
          </a:p>
          <a:p>
            <a:pPr marL="342900" indent="-342900" eaLnBrk="1" hangingPunct="1">
              <a:lnSpc>
                <a:spcPct val="150000"/>
              </a:lnSpc>
              <a:spcBef>
                <a:spcPct val="0"/>
              </a:spcBef>
              <a:buClrTx/>
              <a:buSzTx/>
            </a:pPr>
            <a:r>
              <a:rPr lang="en-US" altLang="en-US" sz="2400" dirty="0"/>
              <a:t>Noting that there are genuine reasons for delays such as close of government accounts, general elections, deaths in the family.</a:t>
            </a:r>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322759"/>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National IW R2R Project Demonstrations</a:t>
            </a:r>
          </a:p>
        </p:txBody>
      </p:sp>
    </p:spTree>
    <p:extLst>
      <p:ext uri="{BB962C8B-B14F-4D97-AF65-F5344CB8AC3E}">
        <p14:creationId xmlns:p14="http://schemas.microsoft.com/office/powerpoint/2010/main" val="2616241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7899411"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algn="just" eaLnBrk="1" hangingPunct="1">
              <a:lnSpc>
                <a:spcPct val="150000"/>
              </a:lnSpc>
              <a:spcBef>
                <a:spcPct val="0"/>
              </a:spcBef>
              <a:buClrTx/>
              <a:buSzTx/>
            </a:pPr>
            <a:r>
              <a:rPr lang="en-AU" altLang="en-US" sz="2400" dirty="0"/>
              <a:t>Countries undertaking only segments and not the full Science to Policy continuum.</a:t>
            </a:r>
          </a:p>
          <a:p>
            <a:pPr marL="342900" indent="-342900" algn="just" eaLnBrk="1" hangingPunct="1">
              <a:lnSpc>
                <a:spcPct val="150000"/>
              </a:lnSpc>
              <a:spcBef>
                <a:spcPct val="0"/>
              </a:spcBef>
              <a:buClrTx/>
              <a:buSzTx/>
            </a:pPr>
            <a:r>
              <a:rPr lang="en-AU" altLang="en-US" sz="2400" dirty="0"/>
              <a:t>More realistic modified guidelines endorsed by RSTC and RSC</a:t>
            </a:r>
          </a:p>
          <a:p>
            <a:pPr marL="342900" indent="-342900" algn="just" eaLnBrk="1" hangingPunct="1">
              <a:lnSpc>
                <a:spcPct val="150000"/>
              </a:lnSpc>
              <a:spcBef>
                <a:spcPct val="0"/>
              </a:spcBef>
              <a:buClrTx/>
              <a:buSzTx/>
            </a:pPr>
            <a:r>
              <a:rPr lang="en-AU" altLang="en-US" sz="2400" dirty="0"/>
              <a:t>RPCU currently working with six priority countries to roll out implementation of the framework</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Implementation of Modified R2R Science to Policy Continuum</a:t>
            </a:r>
          </a:p>
        </p:txBody>
      </p:sp>
    </p:spTree>
    <p:extLst>
      <p:ext uri="{BB962C8B-B14F-4D97-AF65-F5344CB8AC3E}">
        <p14:creationId xmlns:p14="http://schemas.microsoft.com/office/powerpoint/2010/main" val="245601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843558"/>
            <a:ext cx="7755395" cy="3639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algn="just" eaLnBrk="1" hangingPunct="1">
              <a:lnSpc>
                <a:spcPct val="150000"/>
              </a:lnSpc>
              <a:spcBef>
                <a:spcPct val="0"/>
              </a:spcBef>
              <a:buClrTx/>
              <a:buSzTx/>
            </a:pPr>
            <a:r>
              <a:rPr lang="en-US" altLang="en-US" sz="2400" dirty="0"/>
              <a:t>Poor uptake of the programmatic approach will affect harmonized results reporting and puts national upscaling of R2R at risk.</a:t>
            </a:r>
          </a:p>
          <a:p>
            <a:pPr marL="342900" indent="-342900" algn="just" eaLnBrk="1" hangingPunct="1">
              <a:lnSpc>
                <a:spcPct val="150000"/>
              </a:lnSpc>
              <a:spcBef>
                <a:spcPct val="0"/>
              </a:spcBef>
              <a:buClrTx/>
              <a:buSzTx/>
            </a:pPr>
            <a:r>
              <a:rPr lang="en-US" altLang="en-US" sz="2400" dirty="0"/>
              <a:t>Important to note RPCU has no authority over R2R </a:t>
            </a:r>
            <a:r>
              <a:rPr lang="en-US" altLang="en-US" sz="2400" dirty="0" err="1"/>
              <a:t>Programme</a:t>
            </a:r>
            <a:r>
              <a:rPr lang="en-US" altLang="en-US" sz="2400" dirty="0"/>
              <a:t> child projects.</a:t>
            </a:r>
          </a:p>
          <a:p>
            <a:pPr marL="342900" indent="-342900" algn="just" eaLnBrk="1" hangingPunct="1">
              <a:lnSpc>
                <a:spcPct val="150000"/>
              </a:lnSpc>
              <a:spcBef>
                <a:spcPct val="0"/>
              </a:spcBef>
              <a:buClrTx/>
              <a:buSzTx/>
            </a:pPr>
            <a:r>
              <a:rPr lang="en-US" altLang="en-US" sz="2400" dirty="0"/>
              <a:t>RPCU advocates supporting programmatic actions.</a:t>
            </a:r>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322759"/>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Programmatic approach</a:t>
            </a:r>
          </a:p>
        </p:txBody>
      </p:sp>
    </p:spTree>
    <p:extLst>
      <p:ext uri="{BB962C8B-B14F-4D97-AF65-F5344CB8AC3E}">
        <p14:creationId xmlns:p14="http://schemas.microsoft.com/office/powerpoint/2010/main" val="2145735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860376" y="859876"/>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Last RSC in October 2020, request of a 12-month no-cost extension submitted by SPC.</a:t>
            </a:r>
          </a:p>
          <a:p>
            <a:pPr marL="342900" indent="-342900" eaLnBrk="1" hangingPunct="1">
              <a:lnSpc>
                <a:spcPct val="150000"/>
              </a:lnSpc>
              <a:spcBef>
                <a:spcPct val="0"/>
              </a:spcBef>
              <a:buClrTx/>
              <a:buSzTx/>
            </a:pPr>
            <a:r>
              <a:rPr lang="en-US" altLang="en-US" sz="2400" dirty="0"/>
              <a:t>Cognizant of current 6-moths UNDP policy, however, SPC/RPCU articulates importance of 12-month extension to produce quality results, deliver the planned outputs and achieve intended project outcomes.</a:t>
            </a:r>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No-cost Extension</a:t>
            </a:r>
          </a:p>
        </p:txBody>
      </p:sp>
    </p:spTree>
    <p:extLst>
      <p:ext uri="{BB962C8B-B14F-4D97-AF65-F5344CB8AC3E}">
        <p14:creationId xmlns:p14="http://schemas.microsoft.com/office/powerpoint/2010/main" val="3242842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860376" y="859876"/>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RPCU has faced high staff turnover:</a:t>
            </a:r>
          </a:p>
          <a:p>
            <a:pPr marL="1028700" lvl="1" indent="-342900" eaLnBrk="1" hangingPunct="1">
              <a:lnSpc>
                <a:spcPct val="150000"/>
              </a:lnSpc>
              <a:spcBef>
                <a:spcPct val="0"/>
              </a:spcBef>
              <a:buClrTx/>
              <a:buSzTx/>
            </a:pPr>
            <a:r>
              <a:rPr lang="en-US" altLang="en-US" sz="2200" dirty="0"/>
              <a:t>Science Officer vacant since 5</a:t>
            </a:r>
            <a:r>
              <a:rPr lang="en-US" altLang="en-US" sz="2200" baseline="30000" dirty="0"/>
              <a:t>th</a:t>
            </a:r>
            <a:r>
              <a:rPr lang="en-US" altLang="en-US" sz="2200" dirty="0"/>
              <a:t> February, 2020</a:t>
            </a:r>
          </a:p>
          <a:p>
            <a:pPr marL="1028700" lvl="1" indent="-342900" eaLnBrk="1" hangingPunct="1">
              <a:lnSpc>
                <a:spcPct val="150000"/>
              </a:lnSpc>
              <a:spcBef>
                <a:spcPct val="0"/>
              </a:spcBef>
              <a:buClrTx/>
              <a:buSzTx/>
            </a:pPr>
            <a:r>
              <a:rPr lang="en-US" altLang="en-US" sz="2200" dirty="0"/>
              <a:t>RPC vacant in May 2020, filled as of June 2020</a:t>
            </a:r>
          </a:p>
          <a:p>
            <a:pPr marL="1028700" lvl="1" indent="-342900" eaLnBrk="1" hangingPunct="1">
              <a:lnSpc>
                <a:spcPct val="150000"/>
              </a:lnSpc>
              <a:spcBef>
                <a:spcPct val="0"/>
              </a:spcBef>
              <a:buClrTx/>
              <a:buSzTx/>
            </a:pPr>
            <a:r>
              <a:rPr lang="en-US" altLang="en-US" sz="2200" dirty="0"/>
              <a:t>Science and National Project Team Leader not filled since September 16</a:t>
            </a:r>
            <a:r>
              <a:rPr lang="en-US" altLang="en-US" sz="2200" baseline="30000" dirty="0"/>
              <a:t>th</a:t>
            </a:r>
            <a:r>
              <a:rPr lang="en-US" altLang="en-US" sz="2200" dirty="0"/>
              <a:t>, 2020.</a:t>
            </a:r>
          </a:p>
          <a:p>
            <a:pPr eaLnBrk="1" hangingPunct="1">
              <a:lnSpc>
                <a:spcPct val="150000"/>
              </a:lnSpc>
              <a:spcBef>
                <a:spcPct val="0"/>
              </a:spcBef>
              <a:buClrTx/>
              <a:buSzTx/>
              <a:buNone/>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Staff Turnover &amp; National Capacity</a:t>
            </a:r>
          </a:p>
        </p:txBody>
      </p:sp>
    </p:spTree>
    <p:extLst>
      <p:ext uri="{BB962C8B-B14F-4D97-AF65-F5344CB8AC3E}">
        <p14:creationId xmlns:p14="http://schemas.microsoft.com/office/powerpoint/2010/main" val="2330152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833884"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IW R2R National staff</a:t>
            </a:r>
          </a:p>
          <a:p>
            <a:pPr marL="1028700" lvl="1" indent="-342900" eaLnBrk="1" hangingPunct="1">
              <a:lnSpc>
                <a:spcPct val="150000"/>
              </a:lnSpc>
              <a:spcBef>
                <a:spcPct val="0"/>
              </a:spcBef>
              <a:buClrTx/>
              <a:buSzTx/>
            </a:pPr>
            <a:r>
              <a:rPr lang="en-US" altLang="en-US" sz="2400" dirty="0"/>
              <a:t>IW R2R Fiji Project Manager resigned 14</a:t>
            </a:r>
            <a:r>
              <a:rPr lang="en-US" altLang="en-US" sz="2400" baseline="30000" dirty="0"/>
              <a:t>th</a:t>
            </a:r>
            <a:r>
              <a:rPr lang="en-US" altLang="en-US" sz="2400" dirty="0"/>
              <a:t> October 2020</a:t>
            </a:r>
          </a:p>
          <a:p>
            <a:pPr marL="1028700" lvl="1" indent="-342900" eaLnBrk="1" hangingPunct="1">
              <a:lnSpc>
                <a:spcPct val="150000"/>
              </a:lnSpc>
              <a:spcBef>
                <a:spcPct val="0"/>
              </a:spcBef>
              <a:buClrTx/>
              <a:buSzTx/>
            </a:pPr>
            <a:r>
              <a:rPr lang="en-US" altLang="en-US" sz="2400" dirty="0"/>
              <a:t>IW R2R Samoa Project Manager resigned, MNRE providing a temporary replacement</a:t>
            </a:r>
          </a:p>
          <a:p>
            <a:pPr eaLnBrk="1" hangingPunct="1">
              <a:lnSpc>
                <a:spcPct val="150000"/>
              </a:lnSpc>
              <a:spcBef>
                <a:spcPct val="0"/>
              </a:spcBef>
              <a:buClrTx/>
              <a:buSzTx/>
              <a:buNone/>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Staff Turnover &amp; National Capacity</a:t>
            </a:r>
          </a:p>
        </p:txBody>
      </p:sp>
    </p:spTree>
    <p:extLst>
      <p:ext uri="{BB962C8B-B14F-4D97-AF65-F5344CB8AC3E}">
        <p14:creationId xmlns:p14="http://schemas.microsoft.com/office/powerpoint/2010/main" val="3071615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428861" y="1347614"/>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00000"/>
              </a:lnSpc>
              <a:spcBef>
                <a:spcPct val="0"/>
              </a:spcBef>
              <a:buClrTx/>
              <a:buSzTx/>
            </a:pPr>
            <a:r>
              <a:rPr lang="en-US" altLang="en-US" sz="2400" dirty="0"/>
              <a:t>Science to Policy expertise matrix to inform RPCU of available expertise and conditions of availability.</a:t>
            </a:r>
          </a:p>
          <a:p>
            <a:pPr marL="342900" indent="-342900" eaLnBrk="1" hangingPunct="1">
              <a:lnSpc>
                <a:spcPct val="100000"/>
              </a:lnSpc>
              <a:spcBef>
                <a:spcPct val="0"/>
              </a:spcBef>
              <a:buClrTx/>
              <a:buSzTx/>
            </a:pPr>
            <a:r>
              <a:rPr lang="en-US" altLang="en-US" sz="2400" dirty="0"/>
              <a:t> RPCU is then able to make precise and efficient management actions and in-country capacity before any initial procurement processes carried out.</a:t>
            </a:r>
          </a:p>
          <a:p>
            <a:pPr marL="342900" indent="-342900" eaLnBrk="1" hangingPunct="1">
              <a:lnSpc>
                <a:spcPct val="100000"/>
              </a:lnSpc>
              <a:spcBef>
                <a:spcPct val="0"/>
              </a:spcBef>
              <a:buClrTx/>
              <a:buSzTx/>
            </a:pPr>
            <a:r>
              <a:rPr lang="en-US" altLang="en-US" sz="2400" dirty="0"/>
              <a:t>Process streamlined by using S2P expertise matrix above to determine realistic achievable science to policy deliverables</a:t>
            </a:r>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a:t>Summary</a:t>
            </a:r>
            <a:endParaRPr lang="en-US" altLang="en-US" sz="3200" dirty="0"/>
          </a:p>
        </p:txBody>
      </p:sp>
    </p:spTree>
    <p:extLst>
      <p:ext uri="{BB962C8B-B14F-4D97-AF65-F5344CB8AC3E}">
        <p14:creationId xmlns:p14="http://schemas.microsoft.com/office/powerpoint/2010/main" val="12115104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059582"/>
            <a:ext cx="4032448" cy="582612"/>
          </a:xfrm>
        </p:spPr>
        <p:txBody>
          <a:bodyPr>
            <a:noAutofit/>
          </a:bodyPr>
          <a:lstStyle/>
          <a:p>
            <a:pPr algn="l" fontAlgn="auto">
              <a:spcAft>
                <a:spcPts val="0"/>
              </a:spcAft>
              <a:buFont typeface="Arial"/>
              <a:buNone/>
              <a:defRPr/>
            </a:pPr>
            <a:r>
              <a:rPr lang="en-US" sz="900" dirty="0">
                <a:solidFill>
                  <a:schemeClr val="tx1"/>
                </a:solidFill>
                <a:latin typeface="Myriad Pro"/>
                <a:ea typeface="+mn-ea"/>
                <a:cs typeface="Myriad Pro"/>
              </a:rPr>
              <a:t>Pacific Islands Ridge to Reef National Priorities – Integrated water, land, forest and coastal management to preserve biodiversity, ecosystem services, store carbon, improve climate resilience and sustain livelihoods</a:t>
            </a:r>
          </a:p>
          <a:p>
            <a:pPr algn="l" fontAlgn="auto">
              <a:spcAft>
                <a:spcPts val="0"/>
              </a:spcAft>
              <a:buFont typeface="Arial"/>
              <a:buNone/>
              <a:defRPr/>
            </a:pPr>
            <a:endParaRPr lang="en-US" sz="900" dirty="0">
              <a:solidFill>
                <a:schemeClr val="tx1"/>
              </a:solidFill>
              <a:latin typeface="Myriad Pro"/>
              <a:ea typeface="+mn-ea"/>
              <a:cs typeface="Myriad Pro"/>
            </a:endParaRPr>
          </a:p>
        </p:txBody>
      </p:sp>
      <p:sp>
        <p:nvSpPr>
          <p:cNvPr id="8" name="Subtitle 2"/>
          <p:cNvSpPr txBox="1">
            <a:spLocks/>
          </p:cNvSpPr>
          <p:nvPr/>
        </p:nvSpPr>
        <p:spPr>
          <a:xfrm>
            <a:off x="323529" y="2350765"/>
            <a:ext cx="4896544" cy="581025"/>
          </a:xfrm>
          <a:prstGeom prst="rect">
            <a:avLst/>
          </a:prstGeom>
        </p:spPr>
        <p:txBody>
          <a:bodyPr anchor="ctr">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b="1" dirty="0">
                <a:solidFill>
                  <a:schemeClr val="bg1">
                    <a:lumMod val="50000"/>
                  </a:schemeClr>
                </a:solidFill>
                <a:latin typeface="Myriad Pro"/>
                <a:cs typeface="Myriad Pro"/>
              </a:rPr>
              <a:t>VINAKA</a:t>
            </a:r>
          </a:p>
          <a:p>
            <a:pPr fontAlgn="auto">
              <a:spcAft>
                <a:spcPts val="0"/>
              </a:spcAft>
              <a:defRPr/>
            </a:pPr>
            <a:r>
              <a:rPr lang="en-US" dirty="0">
                <a:solidFill>
                  <a:schemeClr val="bg1">
                    <a:lumMod val="50000"/>
                  </a:schemeClr>
                </a:solidFill>
                <a:latin typeface="Myriad Pro"/>
                <a:cs typeface="Myriad Pro"/>
              </a:rPr>
              <a:t>THANK YOU VERY MUCH</a:t>
            </a:r>
          </a:p>
        </p:txBody>
      </p:sp>
      <p:sp>
        <p:nvSpPr>
          <p:cNvPr id="6" name="Content Placeholder 2"/>
          <p:cNvSpPr txBox="1">
            <a:spLocks/>
          </p:cNvSpPr>
          <p:nvPr/>
        </p:nvSpPr>
        <p:spPr>
          <a:xfrm>
            <a:off x="6300192" y="987574"/>
            <a:ext cx="2736304" cy="3320784"/>
          </a:xfrm>
          <a:prstGeom prst="rect">
            <a:avLst/>
          </a:prstGeom>
          <a:noFill/>
        </p:spPr>
        <p:txBody>
          <a:bodyPr vert="horz" lIns="54000" tIns="0" rIns="0" bIns="0" rtlCol="0">
            <a:noAutofit/>
          </a:bodyPr>
          <a:lstStyle/>
          <a:p>
            <a:pPr>
              <a:spcAft>
                <a:spcPts val="225"/>
              </a:spcAft>
              <a:buClr>
                <a:srgbClr val="000000"/>
              </a:buClr>
            </a:pPr>
            <a:endParaRPr lang="de-DE" sz="1000" b="1" dirty="0"/>
          </a:p>
          <a:p>
            <a:pPr>
              <a:spcAft>
                <a:spcPts val="225"/>
              </a:spcAft>
              <a:buClr>
                <a:srgbClr val="000000"/>
              </a:buClr>
            </a:pPr>
            <a:r>
              <a:rPr lang="de-DE" sz="1050" b="1" dirty="0" err="1"/>
              <a:t>Presented</a:t>
            </a:r>
            <a:r>
              <a:rPr lang="de-DE" sz="1050" b="1" dirty="0"/>
              <a:t> by</a:t>
            </a:r>
            <a:r>
              <a:rPr lang="de-DE" sz="1050" dirty="0"/>
              <a:t>:</a:t>
            </a:r>
          </a:p>
          <a:p>
            <a:pPr>
              <a:spcAft>
                <a:spcPts val="225"/>
              </a:spcAft>
              <a:buClr>
                <a:srgbClr val="000000"/>
              </a:buClr>
            </a:pPr>
            <a:endParaRPr lang="de-DE" sz="900" dirty="0"/>
          </a:p>
          <a:p>
            <a:pPr>
              <a:spcAft>
                <a:spcPts val="225"/>
              </a:spcAft>
              <a:buClr>
                <a:srgbClr val="000000"/>
              </a:buClr>
            </a:pPr>
            <a:r>
              <a:rPr lang="de-DE" sz="1000" dirty="0"/>
              <a:t>John Carreon</a:t>
            </a:r>
          </a:p>
          <a:p>
            <a:pPr>
              <a:spcAft>
                <a:spcPts val="225"/>
              </a:spcAft>
              <a:buClr>
                <a:srgbClr val="000000"/>
              </a:buClr>
            </a:pPr>
            <a:endParaRPr lang="de-DE" sz="1000" dirty="0"/>
          </a:p>
          <a:p>
            <a:pPr>
              <a:spcAft>
                <a:spcPts val="225"/>
              </a:spcAft>
              <a:buClr>
                <a:srgbClr val="000000"/>
              </a:buClr>
            </a:pPr>
            <a:r>
              <a:rPr lang="de-DE" sz="1000" b="1" dirty="0"/>
              <a:t>Presentation prepared by:</a:t>
            </a:r>
            <a:br>
              <a:rPr lang="de-DE" sz="1000" dirty="0"/>
            </a:br>
            <a:r>
              <a:rPr lang="de-DE" sz="1000" dirty="0"/>
              <a:t>John Carreon</a:t>
            </a:r>
            <a:br>
              <a:rPr lang="de-DE" sz="900" dirty="0"/>
            </a:br>
            <a:endParaRPr lang="de-DE" sz="1000" dirty="0"/>
          </a:p>
          <a:p>
            <a:pPr>
              <a:spcAft>
                <a:spcPts val="225"/>
              </a:spcAft>
              <a:buClr>
                <a:srgbClr val="000000"/>
              </a:buClr>
            </a:pPr>
            <a:r>
              <a:rPr lang="de-DE" sz="1000" b="1" dirty="0"/>
              <a:t>Photo credits</a:t>
            </a:r>
            <a:br>
              <a:rPr lang="de-DE" sz="1000" dirty="0"/>
            </a:br>
            <a:endParaRPr lang="de-DE" sz="1000" dirty="0"/>
          </a:p>
          <a:p>
            <a:pPr>
              <a:spcAft>
                <a:spcPts val="225"/>
              </a:spcAft>
              <a:buClr>
                <a:srgbClr val="000000"/>
              </a:buClr>
            </a:pPr>
            <a:endParaRPr lang="de-DE" sz="1000" dirty="0"/>
          </a:p>
          <a:p>
            <a:pPr>
              <a:spcAft>
                <a:spcPts val="225"/>
              </a:spcAft>
              <a:buClr>
                <a:srgbClr val="000000"/>
              </a:buClr>
            </a:pPr>
            <a:r>
              <a:rPr lang="de-DE" sz="1000" b="1" dirty="0"/>
              <a:t>Layout</a:t>
            </a:r>
            <a:br>
              <a:rPr lang="de-DE" sz="1000" dirty="0"/>
            </a:br>
            <a:r>
              <a:rPr lang="de-DE" sz="1000" dirty="0"/>
              <a:t>Navneet Lal, Graphics and multimedia assistant</a:t>
            </a:r>
          </a:p>
          <a:p>
            <a:pPr>
              <a:spcAft>
                <a:spcPts val="225"/>
              </a:spcAft>
              <a:buClr>
                <a:srgbClr val="000000"/>
              </a:buClr>
            </a:pPr>
            <a:r>
              <a:rPr lang="de-DE" sz="1000" dirty="0"/>
              <a:t>Template: Shaleh Antonio, CCMEA</a:t>
            </a:r>
          </a:p>
          <a:p>
            <a:pPr>
              <a:spcAft>
                <a:spcPts val="225"/>
              </a:spcAft>
              <a:buClr>
                <a:srgbClr val="000000"/>
              </a:buClr>
            </a:pPr>
            <a:endParaRPr lang="de-DE" sz="1000" dirty="0"/>
          </a:p>
          <a:p>
            <a:pPr>
              <a:spcAft>
                <a:spcPts val="225"/>
              </a:spcAft>
              <a:buClr>
                <a:srgbClr val="000000"/>
              </a:buClr>
            </a:pPr>
            <a:r>
              <a:rPr lang="de-DE" sz="1000" b="1" dirty="0"/>
              <a:t>References:</a:t>
            </a:r>
          </a:p>
          <a:p>
            <a:pPr>
              <a:spcAft>
                <a:spcPts val="225"/>
              </a:spcAft>
              <a:buClr>
                <a:srgbClr val="000000"/>
              </a:buClr>
            </a:pPr>
            <a:r>
              <a:rPr lang="de-DE" sz="1000" dirty="0"/>
              <a:t>…</a:t>
            </a:r>
          </a:p>
        </p:txBody>
      </p:sp>
    </p:spTree>
    <p:extLst>
      <p:ext uri="{BB962C8B-B14F-4D97-AF65-F5344CB8AC3E}">
        <p14:creationId xmlns:p14="http://schemas.microsoft.com/office/powerpoint/2010/main" val="454424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539552" y="1203598"/>
            <a:ext cx="8286278"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algn="just" eaLnBrk="1" hangingPunct="1">
              <a:lnSpc>
                <a:spcPct val="150000"/>
              </a:lnSpc>
              <a:spcBef>
                <a:spcPct val="0"/>
              </a:spcBef>
              <a:buClrTx/>
              <a:buSzTx/>
            </a:pPr>
            <a:r>
              <a:rPr lang="en-US" altLang="en-US" sz="2400" dirty="0"/>
              <a:t>GEF Pacific Ridge to Reef (R2R) </a:t>
            </a:r>
            <a:r>
              <a:rPr lang="en-US" altLang="en-US" sz="2400" dirty="0" err="1"/>
              <a:t>Programme</a:t>
            </a:r>
            <a:r>
              <a:rPr lang="en-US" altLang="en-US" sz="2400" dirty="0"/>
              <a:t> initiative working in the region to test and mainstream innovative solutions, integrated and climate resilient approaches to land, water, forest, biodiversity, and coastal resource management</a:t>
            </a:r>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763688" y="352999"/>
            <a:ext cx="6967538" cy="576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3600" dirty="0"/>
              <a:t>Introduction</a:t>
            </a:r>
          </a:p>
        </p:txBody>
      </p:sp>
    </p:spTree>
    <p:extLst>
      <p:ext uri="{BB962C8B-B14F-4D97-AF65-F5344CB8AC3E}">
        <p14:creationId xmlns:p14="http://schemas.microsoft.com/office/powerpoint/2010/main" val="191239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802314" y="1491630"/>
            <a:ext cx="7539371" cy="295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514350" indent="-514350" eaLnBrk="1" hangingPunct="1">
              <a:lnSpc>
                <a:spcPct val="150000"/>
              </a:lnSpc>
              <a:spcBef>
                <a:spcPct val="0"/>
              </a:spcBef>
              <a:buClrTx/>
              <a:buSzTx/>
              <a:buFont typeface="+mj-lt"/>
              <a:buAutoNum type="romanLcPeriod"/>
            </a:pPr>
            <a:r>
              <a:rPr lang="en-US" altLang="en-US" sz="2400" dirty="0"/>
              <a:t>Rapid Assessment of Priority Coastal Areas (</a:t>
            </a:r>
            <a:r>
              <a:rPr lang="en-US" altLang="en-US" sz="2400" dirty="0" err="1"/>
              <a:t>RapCA</a:t>
            </a:r>
            <a:r>
              <a:rPr lang="en-US" altLang="en-US" sz="2400" dirty="0"/>
              <a:t>)</a:t>
            </a:r>
          </a:p>
          <a:p>
            <a:pPr marL="514350" indent="-514350" eaLnBrk="1" hangingPunct="1">
              <a:lnSpc>
                <a:spcPct val="150000"/>
              </a:lnSpc>
              <a:spcBef>
                <a:spcPct val="0"/>
              </a:spcBef>
              <a:buClrTx/>
              <a:buSzTx/>
              <a:buFont typeface="+mj-lt"/>
              <a:buAutoNum type="romanLcPeriod"/>
            </a:pPr>
            <a:r>
              <a:rPr lang="en-US" altLang="en-US" sz="2400" dirty="0"/>
              <a:t>Island Diagnostic Analysis (IDA)</a:t>
            </a:r>
          </a:p>
          <a:p>
            <a:pPr marL="514350" indent="-514350" eaLnBrk="1" hangingPunct="1">
              <a:lnSpc>
                <a:spcPct val="150000"/>
              </a:lnSpc>
              <a:spcBef>
                <a:spcPct val="0"/>
              </a:spcBef>
              <a:buClrTx/>
              <a:buSzTx/>
              <a:buFont typeface="+mj-lt"/>
              <a:buAutoNum type="romanLcPeriod"/>
            </a:pPr>
            <a:r>
              <a:rPr lang="en-US" altLang="en-US" sz="2400" dirty="0"/>
              <a:t>State of the Coast Report (SoC)</a:t>
            </a:r>
          </a:p>
          <a:p>
            <a:pPr marL="514350" indent="-514350" eaLnBrk="1" hangingPunct="1">
              <a:lnSpc>
                <a:spcPct val="150000"/>
              </a:lnSpc>
              <a:spcBef>
                <a:spcPct val="0"/>
              </a:spcBef>
              <a:buClrTx/>
              <a:buSzTx/>
              <a:buFont typeface="+mj-lt"/>
              <a:buAutoNum type="romanLcPeriod"/>
            </a:pPr>
            <a:r>
              <a:rPr lang="en-US" altLang="en-US" sz="2400" dirty="0"/>
              <a:t>Strategic Action Framework and Planning (SAF, SAP)</a:t>
            </a:r>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95486"/>
            <a:ext cx="6967538" cy="994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Science-policy framework – scientific and technical processes in Regional IW R2R Project Outcomes 1.1, 1.2 and 3.1 covering:</a:t>
            </a:r>
          </a:p>
        </p:txBody>
      </p:sp>
    </p:spTree>
    <p:extLst>
      <p:ext uri="{BB962C8B-B14F-4D97-AF65-F5344CB8AC3E}">
        <p14:creationId xmlns:p14="http://schemas.microsoft.com/office/powerpoint/2010/main" val="643082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432960" y="1419622"/>
            <a:ext cx="8286278" cy="309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514350" indent="-514350" eaLnBrk="1" hangingPunct="1">
              <a:lnSpc>
                <a:spcPct val="100000"/>
              </a:lnSpc>
              <a:spcBef>
                <a:spcPct val="0"/>
              </a:spcBef>
              <a:buClrTx/>
              <a:buSzTx/>
              <a:buFont typeface="+mj-lt"/>
              <a:buAutoNum type="romanLcPeriod"/>
            </a:pPr>
            <a:r>
              <a:rPr lang="en-AU" sz="2400" dirty="0"/>
              <a:t>In-country capacity readily available to carry out quality work. </a:t>
            </a:r>
          </a:p>
          <a:p>
            <a:pPr marL="514350" indent="-514350" eaLnBrk="1" hangingPunct="1">
              <a:lnSpc>
                <a:spcPct val="100000"/>
              </a:lnSpc>
              <a:spcBef>
                <a:spcPct val="0"/>
              </a:spcBef>
              <a:buClrTx/>
              <a:buSzTx/>
              <a:buFont typeface="+mj-lt"/>
              <a:buAutoNum type="romanLcPeriod"/>
            </a:pPr>
            <a:r>
              <a:rPr lang="en-AU" sz="2400" dirty="0"/>
              <a:t>Implications of the six-month no-cost extension on national procurement processes for consultants.</a:t>
            </a:r>
          </a:p>
          <a:p>
            <a:pPr marL="514350" indent="-514350" eaLnBrk="1" hangingPunct="1">
              <a:lnSpc>
                <a:spcPct val="100000"/>
              </a:lnSpc>
              <a:spcBef>
                <a:spcPct val="0"/>
              </a:spcBef>
              <a:buClrTx/>
              <a:buSzTx/>
              <a:buFont typeface="+mj-lt"/>
              <a:buAutoNum type="romanLcPeriod"/>
            </a:pPr>
            <a:r>
              <a:rPr lang="en-AU" sz="2400" dirty="0"/>
              <a:t>Strict deadlines for consultants in-country to adhere to in cooperation with the national IW R2R Project manager and lead agency. </a:t>
            </a: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In order to achieve scientific and technical Outcomes, Participants must reflect on the following:</a:t>
            </a:r>
          </a:p>
        </p:txBody>
      </p:sp>
    </p:spTree>
    <p:extLst>
      <p:ext uri="{BB962C8B-B14F-4D97-AF65-F5344CB8AC3E}">
        <p14:creationId xmlns:p14="http://schemas.microsoft.com/office/powerpoint/2010/main" val="4119281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827584" y="771550"/>
            <a:ext cx="8286278"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Baselines, </a:t>
            </a:r>
            <a:r>
              <a:rPr lang="en-US" altLang="en-US" sz="2400" dirty="0" err="1"/>
              <a:t>RapCA</a:t>
            </a:r>
            <a:r>
              <a:rPr lang="en-US" altLang="en-US" sz="2400" dirty="0"/>
              <a:t> fieldwork done and reports completed:</a:t>
            </a:r>
          </a:p>
          <a:p>
            <a:pPr marL="1028700" lvl="1" indent="-342900" eaLnBrk="1" hangingPunct="1">
              <a:lnSpc>
                <a:spcPct val="150000"/>
              </a:lnSpc>
              <a:spcBef>
                <a:spcPct val="0"/>
              </a:spcBef>
              <a:buClrTx/>
              <a:buSzTx/>
            </a:pPr>
            <a:r>
              <a:rPr lang="en-US" altLang="en-US" sz="2200" dirty="0"/>
              <a:t>Samoa, PNG, Vanuatu, Solomon Islands, Tonga, Cook Islands</a:t>
            </a:r>
          </a:p>
          <a:p>
            <a:pPr marL="342900" indent="-342900" eaLnBrk="1" hangingPunct="1">
              <a:lnSpc>
                <a:spcPct val="150000"/>
              </a:lnSpc>
              <a:spcBef>
                <a:spcPct val="0"/>
              </a:spcBef>
              <a:buClrTx/>
              <a:buSzTx/>
            </a:pPr>
            <a:r>
              <a:rPr lang="en-US" altLang="en-US" sz="2400" dirty="0"/>
              <a:t>Three draft IDAs</a:t>
            </a:r>
          </a:p>
          <a:p>
            <a:pPr marL="1028700" lvl="1" indent="-342900" eaLnBrk="1" hangingPunct="1">
              <a:lnSpc>
                <a:spcPct val="150000"/>
              </a:lnSpc>
              <a:spcBef>
                <a:spcPct val="0"/>
              </a:spcBef>
              <a:buClrTx/>
              <a:buSzTx/>
            </a:pPr>
            <a:r>
              <a:rPr lang="en-US" altLang="en-US" sz="2200" dirty="0"/>
              <a:t>Palau, Cook Islands and PNG</a:t>
            </a:r>
          </a:p>
          <a:p>
            <a:pPr marL="342900" indent="-342900" eaLnBrk="1" hangingPunct="1">
              <a:lnSpc>
                <a:spcPct val="150000"/>
              </a:lnSpc>
              <a:spcBef>
                <a:spcPct val="0"/>
              </a:spcBef>
              <a:buClrTx/>
              <a:buSzTx/>
            </a:pPr>
            <a:r>
              <a:rPr lang="en-US" altLang="en-US" sz="2400" dirty="0"/>
              <a:t>No State of Coast Reports and Strategic Action Framework.</a:t>
            </a:r>
          </a:p>
          <a:p>
            <a:pPr marL="342900" indent="-342900" eaLnBrk="1" hangingPunct="1">
              <a:lnSpc>
                <a:spcPct val="150000"/>
              </a:lnSpc>
              <a:spcBef>
                <a:spcPct val="0"/>
              </a:spcBef>
              <a:buClrTx/>
              <a:buSzTx/>
            </a:pPr>
            <a:r>
              <a:rPr lang="en-US" altLang="en-US" sz="2400" dirty="0"/>
              <a:t>Local recruitment underway: </a:t>
            </a:r>
          </a:p>
          <a:p>
            <a:pPr marL="1028700" lvl="1" indent="-342900" eaLnBrk="1" hangingPunct="1">
              <a:lnSpc>
                <a:spcPct val="150000"/>
              </a:lnSpc>
              <a:spcBef>
                <a:spcPct val="0"/>
              </a:spcBef>
              <a:buClrTx/>
              <a:buSzTx/>
            </a:pPr>
            <a:r>
              <a:rPr lang="en-US" altLang="en-US" sz="2200" dirty="0"/>
              <a:t>Tonga, Solomon Islands, Fiji, Vanuatu, FSM</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Country status in R2R implementation</a:t>
            </a:r>
          </a:p>
        </p:txBody>
      </p:sp>
    </p:spTree>
    <p:extLst>
      <p:ext uri="{BB962C8B-B14F-4D97-AF65-F5344CB8AC3E}">
        <p14:creationId xmlns:p14="http://schemas.microsoft.com/office/powerpoint/2010/main" val="2254165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548406" y="1059582"/>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algn="just" eaLnBrk="1" hangingPunct="1">
              <a:lnSpc>
                <a:spcPct val="150000"/>
              </a:lnSpc>
              <a:spcBef>
                <a:spcPct val="0"/>
              </a:spcBef>
              <a:buClrTx/>
              <a:buSzTx/>
            </a:pPr>
            <a:r>
              <a:rPr lang="en-US" altLang="en-US" sz="2400" dirty="0"/>
              <a:t>Through close consultation of IW R2R Project Managers with RPCU regarding available in-country capacity.</a:t>
            </a:r>
          </a:p>
          <a:p>
            <a:pPr marL="342900" indent="-342900" algn="just" eaLnBrk="1" hangingPunct="1">
              <a:lnSpc>
                <a:spcPct val="150000"/>
              </a:lnSpc>
              <a:spcBef>
                <a:spcPct val="0"/>
              </a:spcBef>
              <a:buClrTx/>
              <a:buSzTx/>
            </a:pPr>
            <a:r>
              <a:rPr lang="en-US" altLang="en-US" sz="2400" dirty="0"/>
              <a:t>This would require filling in the Science to Policy R2R expertise inventory matrix that would indicate available in-country capacity to carry out scientific and technical processes.</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6486"/>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None/>
            </a:pPr>
            <a:r>
              <a:rPr lang="en-US" altLang="en-US" sz="2400" dirty="0"/>
              <a:t>Realistic achievements within remaining project timelines require:</a:t>
            </a:r>
          </a:p>
          <a:p>
            <a:pPr eaLnBrk="1" hangingPunct="1">
              <a:lnSpc>
                <a:spcPct val="90000"/>
              </a:lnSpc>
              <a:spcBef>
                <a:spcPct val="0"/>
              </a:spcBef>
              <a:buClrTx/>
              <a:buSzTx/>
              <a:buFontTx/>
              <a:buNone/>
            </a:pPr>
            <a:endParaRPr lang="en-US" altLang="en-US" sz="2400" dirty="0"/>
          </a:p>
        </p:txBody>
      </p:sp>
    </p:spTree>
    <p:extLst>
      <p:ext uri="{BB962C8B-B14F-4D97-AF65-F5344CB8AC3E}">
        <p14:creationId xmlns:p14="http://schemas.microsoft.com/office/powerpoint/2010/main" val="3703196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892163" y="1229784"/>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763688" y="447340"/>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eaLnBrk="1" hangingPunct="1">
              <a:lnSpc>
                <a:spcPct val="90000"/>
              </a:lnSpc>
              <a:spcBef>
                <a:spcPct val="0"/>
              </a:spcBef>
              <a:buClrTx/>
              <a:buSzTx/>
              <a:buFontTx/>
              <a:buNone/>
            </a:pPr>
            <a:r>
              <a:rPr lang="en-US" altLang="en-US" sz="2400" dirty="0"/>
              <a:t>Science to Policy R2R expertise inventory matrix</a:t>
            </a:r>
          </a:p>
        </p:txBody>
      </p:sp>
      <p:pic>
        <p:nvPicPr>
          <p:cNvPr id="3" name="Picture 2" descr="Graphical user interface, application&#10;&#10;Description automatically generated">
            <a:extLst>
              <a:ext uri="{FF2B5EF4-FFF2-40B4-BE49-F238E27FC236}">
                <a16:creationId xmlns:a16="http://schemas.microsoft.com/office/drawing/2014/main" id="{12E731C4-EE4B-442A-B6CD-4B615AA3ED51}"/>
              </a:ext>
            </a:extLst>
          </p:cNvPr>
          <p:cNvPicPr>
            <a:picLocks noChangeAspect="1"/>
          </p:cNvPicPr>
          <p:nvPr/>
        </p:nvPicPr>
        <p:blipFill>
          <a:blip r:embed="rId3"/>
          <a:stretch>
            <a:fillRect/>
          </a:stretch>
        </p:blipFill>
        <p:spPr>
          <a:xfrm>
            <a:off x="107190" y="1347613"/>
            <a:ext cx="9005953" cy="2639739"/>
          </a:xfrm>
          <a:prstGeom prst="rect">
            <a:avLst/>
          </a:prstGeom>
        </p:spPr>
      </p:pic>
    </p:spTree>
    <p:extLst>
      <p:ext uri="{BB962C8B-B14F-4D97-AF65-F5344CB8AC3E}">
        <p14:creationId xmlns:p14="http://schemas.microsoft.com/office/powerpoint/2010/main" val="295359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428861" y="997595"/>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Covid-19 travel restrictions</a:t>
            </a:r>
          </a:p>
          <a:p>
            <a:pPr marL="342900" indent="-342900" eaLnBrk="1" hangingPunct="1">
              <a:lnSpc>
                <a:spcPct val="150000"/>
              </a:lnSpc>
              <a:spcBef>
                <a:spcPct val="0"/>
              </a:spcBef>
              <a:buClrTx/>
              <a:buSzTx/>
            </a:pPr>
            <a:r>
              <a:rPr lang="en-US" altLang="en-US" sz="2400" dirty="0"/>
              <a:t>National IW R2R Project Documentations</a:t>
            </a:r>
          </a:p>
          <a:p>
            <a:pPr marL="342900" indent="-342900" eaLnBrk="1" hangingPunct="1">
              <a:lnSpc>
                <a:spcPct val="150000"/>
              </a:lnSpc>
              <a:spcBef>
                <a:spcPct val="0"/>
              </a:spcBef>
              <a:buClrTx/>
              <a:buSzTx/>
            </a:pPr>
            <a:r>
              <a:rPr lang="en-US" altLang="en-US" sz="2400" dirty="0"/>
              <a:t>Implementation of Modified R2R Science to Policy Continuum</a:t>
            </a:r>
          </a:p>
          <a:p>
            <a:pPr marL="342900" indent="-342900" eaLnBrk="1" hangingPunct="1">
              <a:lnSpc>
                <a:spcPct val="150000"/>
              </a:lnSpc>
              <a:spcBef>
                <a:spcPct val="0"/>
              </a:spcBef>
              <a:buClrTx/>
              <a:buSzTx/>
            </a:pPr>
            <a:r>
              <a:rPr lang="en-US" altLang="en-US" sz="2400" dirty="0"/>
              <a:t>Programmatic approach</a:t>
            </a:r>
          </a:p>
          <a:p>
            <a:pPr marL="342900" indent="-342900" eaLnBrk="1" hangingPunct="1">
              <a:lnSpc>
                <a:spcPct val="150000"/>
              </a:lnSpc>
              <a:spcBef>
                <a:spcPct val="0"/>
              </a:spcBef>
              <a:buClrTx/>
              <a:buSzTx/>
            </a:pPr>
            <a:r>
              <a:rPr lang="en-US" altLang="en-US" sz="2400" dirty="0"/>
              <a:t>No-cost extension</a:t>
            </a:r>
          </a:p>
          <a:p>
            <a:pPr marL="342900" indent="-342900" eaLnBrk="1" hangingPunct="1">
              <a:lnSpc>
                <a:spcPct val="150000"/>
              </a:lnSpc>
              <a:spcBef>
                <a:spcPct val="0"/>
              </a:spcBef>
              <a:buClrTx/>
              <a:buSzTx/>
            </a:pPr>
            <a:r>
              <a:rPr lang="en-US" altLang="en-US" sz="2400" dirty="0"/>
              <a:t>Staff turnover &amp; national capacity</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80431" y="178743"/>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Challenges faced</a:t>
            </a:r>
          </a:p>
        </p:txBody>
      </p:sp>
    </p:spTree>
    <p:extLst>
      <p:ext uri="{BB962C8B-B14F-4D97-AF65-F5344CB8AC3E}">
        <p14:creationId xmlns:p14="http://schemas.microsoft.com/office/powerpoint/2010/main" val="2236045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57C47684-E9A9-4FBB-BDA3-B1FA8D50F5FD}"/>
              </a:ext>
            </a:extLst>
          </p:cNvPr>
          <p:cNvSpPr txBox="1">
            <a:spLocks/>
          </p:cNvSpPr>
          <p:nvPr/>
        </p:nvSpPr>
        <p:spPr bwMode="auto">
          <a:xfrm>
            <a:off x="921061" y="1131590"/>
            <a:ext cx="8286278" cy="342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marL="342900" indent="-342900" eaLnBrk="1" hangingPunct="1">
              <a:lnSpc>
                <a:spcPct val="150000"/>
              </a:lnSpc>
              <a:spcBef>
                <a:spcPct val="0"/>
              </a:spcBef>
              <a:buClrTx/>
              <a:buSzTx/>
            </a:pPr>
            <a:r>
              <a:rPr lang="en-US" altLang="en-US" sz="2400" dirty="0"/>
              <a:t>Planned face-to-face mentoring consultations no longer possible.</a:t>
            </a:r>
          </a:p>
          <a:p>
            <a:pPr marL="342900" indent="-342900" eaLnBrk="1" hangingPunct="1">
              <a:lnSpc>
                <a:spcPct val="150000"/>
              </a:lnSpc>
              <a:spcBef>
                <a:spcPct val="0"/>
              </a:spcBef>
              <a:buClrTx/>
              <a:buSzTx/>
            </a:pPr>
            <a:r>
              <a:rPr lang="en-US" altLang="en-US" sz="2400" dirty="0"/>
              <a:t>RPCU provided admin support of national projects through emails and teleconferencing</a:t>
            </a:r>
          </a:p>
          <a:p>
            <a:pPr marL="342900" indent="-342900" eaLnBrk="1" hangingPunct="1">
              <a:lnSpc>
                <a:spcPct val="150000"/>
              </a:lnSpc>
              <a:spcBef>
                <a:spcPct val="0"/>
              </a:spcBef>
              <a:buClrTx/>
              <a:buSzTx/>
            </a:pPr>
            <a:r>
              <a:rPr lang="en-US" altLang="en-US" sz="2400" dirty="0"/>
              <a:t>Decisions from last RSTC/RSC, work with participating PICs to seek available local expertise.</a:t>
            </a:r>
          </a:p>
          <a:p>
            <a:pPr marL="342900" indent="-342900" eaLnBrk="1" hangingPunct="1">
              <a:lnSpc>
                <a:spcPct val="150000"/>
              </a:lnSpc>
              <a:spcBef>
                <a:spcPct val="0"/>
              </a:spcBef>
              <a:buClrTx/>
              <a:buSzTx/>
            </a:pPr>
            <a:endParaRPr lang="en-US" altLang="en-US" sz="2400" dirty="0"/>
          </a:p>
          <a:p>
            <a:pPr marL="342900" indent="-342900" eaLnBrk="1" hangingPunct="1">
              <a:lnSpc>
                <a:spcPct val="90000"/>
              </a:lnSpc>
              <a:spcBef>
                <a:spcPct val="0"/>
              </a:spcBef>
              <a:buClrTx/>
              <a:buSzTx/>
            </a:pPr>
            <a:endParaRPr lang="en-US" altLang="en-US" sz="2400" dirty="0"/>
          </a:p>
        </p:txBody>
      </p:sp>
      <p:sp>
        <p:nvSpPr>
          <p:cNvPr id="4" name="Title 1">
            <a:extLst>
              <a:ext uri="{FF2B5EF4-FFF2-40B4-BE49-F238E27FC236}">
                <a16:creationId xmlns:a16="http://schemas.microsoft.com/office/drawing/2014/main" id="{58D910C5-15DF-4C11-B5ED-7142DCD6B96F}"/>
              </a:ext>
            </a:extLst>
          </p:cNvPr>
          <p:cNvSpPr txBox="1">
            <a:spLocks/>
          </p:cNvSpPr>
          <p:nvPr/>
        </p:nvSpPr>
        <p:spPr bwMode="auto">
          <a:xfrm>
            <a:off x="1565573" y="322759"/>
            <a:ext cx="6967538" cy="808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alibri" panose="020F0502020204030204" pitchFamily="34" charset="0"/>
                <a:cs typeface="Calibri" panose="020F0502020204030204" pitchFamily="34" charset="0"/>
              </a:defRPr>
            </a:lvl1pPr>
            <a:lvl2pPr marL="685800" indent="-228600">
              <a:lnSpc>
                <a:spcPct val="120000"/>
              </a:lnSpc>
              <a:spcBef>
                <a:spcPts val="500"/>
              </a:spcBef>
              <a:buClr>
                <a:schemeClr val="accent1"/>
              </a:buClr>
              <a:buSzPct val="100000"/>
              <a:buFont typeface="Arial" panose="020B0604020202020204" pitchFamily="34" charset="0"/>
              <a:buChar char="•"/>
              <a:defRPr>
                <a:solidFill>
                  <a:schemeClr val="tx1"/>
                </a:solidFill>
                <a:latin typeface="Calibri" panose="020F0502020204030204" pitchFamily="34" charset="0"/>
                <a:cs typeface="Calibri" panose="020F050202020403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alibri" panose="020F0502020204030204" pitchFamily="34" charset="0"/>
                <a:cs typeface="Calibri" panose="020F050202020403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alibri" panose="020F0502020204030204" pitchFamily="34" charset="0"/>
                <a:cs typeface="Calibri" panose="020F050202020403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5pPr>
            <a:lvl6pPr marL="25146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6pPr>
            <a:lvl7pPr marL="29718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7pPr>
            <a:lvl8pPr marL="34290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8pPr>
            <a:lvl9pPr marL="3886200" indent="-2286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alibri" panose="020F0502020204030204" pitchFamily="34" charset="0"/>
                <a:cs typeface="Calibri" panose="020F0502020204030204" pitchFamily="34" charset="0"/>
              </a:defRPr>
            </a:lvl9pPr>
          </a:lstStyle>
          <a:p>
            <a:pPr algn="ctr" eaLnBrk="1" hangingPunct="1">
              <a:lnSpc>
                <a:spcPct val="90000"/>
              </a:lnSpc>
              <a:spcBef>
                <a:spcPct val="0"/>
              </a:spcBef>
              <a:buClrTx/>
              <a:buSzTx/>
              <a:buFontTx/>
              <a:buNone/>
            </a:pPr>
            <a:r>
              <a:rPr lang="en-US" altLang="en-US" sz="3200" dirty="0"/>
              <a:t>Covid-19 Travel Restrictions</a:t>
            </a:r>
          </a:p>
        </p:txBody>
      </p:sp>
    </p:spTree>
    <p:extLst>
      <p:ext uri="{BB962C8B-B14F-4D97-AF65-F5344CB8AC3E}">
        <p14:creationId xmlns:p14="http://schemas.microsoft.com/office/powerpoint/2010/main" val="4292660324"/>
      </p:ext>
    </p:extLst>
  </p:cSld>
  <p:clrMapOvr>
    <a:masterClrMapping/>
  </p:clrMapOvr>
</p:sld>
</file>

<file path=ppt/theme/theme1.xml><?xml version="1.0" encoding="utf-8"?>
<a:theme xmlns:a="http://schemas.openxmlformats.org/drawingml/2006/main" name="R2R-StatusReport-PPT-template_RSC_4">
  <a:themeElements>
    <a:clrScheme name="Custom 1">
      <a:dk1>
        <a:srgbClr val="302C24"/>
      </a:dk1>
      <a:lt1>
        <a:sysClr val="window" lastClr="FFFFFF"/>
      </a:lt1>
      <a:dk2>
        <a:srgbClr val="AC6416"/>
      </a:dk2>
      <a:lt2>
        <a:srgbClr val="E8E4DB"/>
      </a:lt2>
      <a:accent1>
        <a:srgbClr val="9A6B3B"/>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2R-StatusReport-PPT-template_NEW 20180712_Fata [Read-Only]" id="{F82621A9-9295-45DD-810C-F9CAEA02BC39}" vid="{011A5CF3-0C38-4D36-90A5-F259F99D1E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R2R-StatusReport-PPT-template_RSC_4.pot</Template>
  <TotalTime>5893</TotalTime>
  <Words>2186</Words>
  <Application>Microsoft Office PowerPoint</Application>
  <PresentationFormat>On-screen Show (16:9)</PresentationFormat>
  <Paragraphs>135</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Myriad Pro</vt:lpstr>
      <vt:lpstr>R2R-StatusReport-PPT-template_RSC_4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Jose J. Antonio</dc:creator>
  <cp:lastModifiedBy>John A. Carreons</cp:lastModifiedBy>
  <cp:revision>325</cp:revision>
  <cp:lastPrinted>2021-02-12T00:17:35Z</cp:lastPrinted>
  <dcterms:created xsi:type="dcterms:W3CDTF">2017-06-26T03:45:46Z</dcterms:created>
  <dcterms:modified xsi:type="dcterms:W3CDTF">2021-02-15T12:56:18Z</dcterms:modified>
</cp:coreProperties>
</file>