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88" r:id="rId2"/>
    <p:sldId id="324" r:id="rId3"/>
    <p:sldId id="390" r:id="rId4"/>
    <p:sldId id="340" r:id="rId5"/>
    <p:sldId id="306" r:id="rId6"/>
    <p:sldId id="302" r:id="rId7"/>
    <p:sldId id="329" r:id="rId8"/>
    <p:sldId id="301" r:id="rId9"/>
    <p:sldId id="327" r:id="rId10"/>
    <p:sldId id="391" r:id="rId11"/>
    <p:sldId id="397" r:id="rId12"/>
    <p:sldId id="395" r:id="rId13"/>
    <p:sldId id="420" r:id="rId14"/>
    <p:sldId id="392" r:id="rId15"/>
    <p:sldId id="360" r:id="rId16"/>
    <p:sldId id="421" r:id="rId17"/>
    <p:sldId id="386" r:id="rId18"/>
    <p:sldId id="422" r:id="rId19"/>
    <p:sldId id="423" r:id="rId20"/>
    <p:sldId id="427" r:id="rId21"/>
    <p:sldId id="432" r:id="rId22"/>
    <p:sldId id="433" r:id="rId23"/>
    <p:sldId id="356" r:id="rId24"/>
    <p:sldId id="361" r:id="rId25"/>
    <p:sldId id="362" r:id="rId26"/>
    <p:sldId id="363" r:id="rId27"/>
    <p:sldId id="428" r:id="rId28"/>
    <p:sldId id="429" r:id="rId29"/>
    <p:sldId id="430" r:id="rId30"/>
    <p:sldId id="424" r:id="rId31"/>
    <p:sldId id="425" r:id="rId32"/>
    <p:sldId id="319" r:id="rId3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Cusack" initials="PC" lastIdx="1" clrIdx="0">
    <p:extLst>
      <p:ext uri="{19B8F6BF-5375-455C-9EA6-DF929625EA0E}">
        <p15:presenceInfo xmlns:p15="http://schemas.microsoft.com/office/powerpoint/2012/main" userId="S-1-5-21-1163553049-3900314846-2920656964-22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54D"/>
    <a:srgbClr val="E282A0"/>
    <a:srgbClr val="FFFF99"/>
    <a:srgbClr val="C4E59F"/>
    <a:srgbClr val="AFDC7E"/>
    <a:srgbClr val="9A6B3B"/>
    <a:srgbClr val="6137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2054" autoAdjust="0"/>
  </p:normalViewPr>
  <p:slideViewPr>
    <p:cSldViewPr snapToObjects="1">
      <p:cViewPr varScale="1">
        <p:scale>
          <a:sx n="94" d="100"/>
          <a:sy n="94" d="100"/>
        </p:scale>
        <p:origin x="926" y="8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96E63-6DFC-4C5A-9FD8-FD8C178E9568}" type="doc">
      <dgm:prSet loTypeId="urn:microsoft.com/office/officeart/2005/8/layout/funnel1" loCatId="relationship" qsTypeId="urn:microsoft.com/office/officeart/2005/8/quickstyle/3d6" qsCatId="3D" csTypeId="urn:microsoft.com/office/officeart/2005/8/colors/accent1_2" csCatId="accent1" phldr="1"/>
      <dgm:spPr/>
      <dgm:t>
        <a:bodyPr/>
        <a:lstStyle/>
        <a:p>
          <a:endParaRPr lang="en-US"/>
        </a:p>
      </dgm:t>
    </dgm:pt>
    <dgm:pt modelId="{95BEA4A1-C21C-4293-ABC9-C8EA5F1ABE54}">
      <dgm:prSet phldrT="[Text]"/>
      <dgm:spPr/>
      <dgm:t>
        <a:bodyPr/>
        <a:lstStyle/>
        <a:p>
          <a:r>
            <a:rPr lang="en-US" dirty="0"/>
            <a:t>6 GEF focal areas</a:t>
          </a:r>
        </a:p>
      </dgm:t>
    </dgm:pt>
    <dgm:pt modelId="{A653FEC2-0EE7-4E6D-862E-BAA4CA1B4912}" type="parTrans" cxnId="{D0562573-A1F9-4D63-93EF-80B3E460759C}">
      <dgm:prSet/>
      <dgm:spPr/>
      <dgm:t>
        <a:bodyPr/>
        <a:lstStyle/>
        <a:p>
          <a:endParaRPr lang="en-US"/>
        </a:p>
      </dgm:t>
    </dgm:pt>
    <dgm:pt modelId="{559795F3-0850-4AFF-839A-36F1348414F1}" type="sibTrans" cxnId="{D0562573-A1F9-4D63-93EF-80B3E460759C}">
      <dgm:prSet/>
      <dgm:spPr/>
      <dgm:t>
        <a:bodyPr/>
        <a:lstStyle/>
        <a:p>
          <a:endParaRPr lang="en-US"/>
        </a:p>
      </dgm:t>
    </dgm:pt>
    <dgm:pt modelId="{1758E39D-9292-4976-9251-50D442EF5167}">
      <dgm:prSet phldrT="[Text]"/>
      <dgm:spPr/>
      <dgm:t>
        <a:bodyPr/>
        <a:lstStyle/>
        <a:p>
          <a:r>
            <a:rPr lang="en-US" dirty="0"/>
            <a:t>Program facts</a:t>
          </a:r>
        </a:p>
      </dgm:t>
    </dgm:pt>
    <dgm:pt modelId="{BACF0D62-2D27-4A0E-ACA5-F18A8DC06C6F}" type="parTrans" cxnId="{E2789B46-2770-4C3B-92EA-2B599F8A7856}">
      <dgm:prSet/>
      <dgm:spPr/>
      <dgm:t>
        <a:bodyPr/>
        <a:lstStyle/>
        <a:p>
          <a:endParaRPr lang="en-US"/>
        </a:p>
      </dgm:t>
    </dgm:pt>
    <dgm:pt modelId="{0CA4587F-8242-49A4-999D-64E16EE79437}" type="sibTrans" cxnId="{E2789B46-2770-4C3B-92EA-2B599F8A7856}">
      <dgm:prSet/>
      <dgm:spPr/>
      <dgm:t>
        <a:bodyPr/>
        <a:lstStyle/>
        <a:p>
          <a:endParaRPr lang="en-US"/>
        </a:p>
      </dgm:t>
    </dgm:pt>
    <dgm:pt modelId="{8469B985-FCB3-427A-9112-FC8321A76656}">
      <dgm:prSet phldrT="[Text]"/>
      <dgm:spPr/>
      <dgm:t>
        <a:bodyPr/>
        <a:lstStyle/>
        <a:p>
          <a:r>
            <a:rPr lang="en-US" dirty="0"/>
            <a:t>4 components</a:t>
          </a:r>
        </a:p>
      </dgm:t>
    </dgm:pt>
    <dgm:pt modelId="{E242133D-333A-431D-88B8-B2EDD66720E2}" type="parTrans" cxnId="{D08CA0C3-BEC0-41E4-9195-7EC6FEFF1525}">
      <dgm:prSet/>
      <dgm:spPr/>
      <dgm:t>
        <a:bodyPr/>
        <a:lstStyle/>
        <a:p>
          <a:endParaRPr lang="en-US"/>
        </a:p>
      </dgm:t>
    </dgm:pt>
    <dgm:pt modelId="{BF7865B4-5DB1-4E73-8257-4EB4FC3AB4C6}" type="sibTrans" cxnId="{D08CA0C3-BEC0-41E4-9195-7EC6FEFF1525}">
      <dgm:prSet/>
      <dgm:spPr/>
      <dgm:t>
        <a:bodyPr/>
        <a:lstStyle/>
        <a:p>
          <a:endParaRPr lang="en-US"/>
        </a:p>
      </dgm:t>
    </dgm:pt>
    <dgm:pt modelId="{E73021EA-41B5-49A4-B71B-4A9FBB7C74E2}">
      <dgm:prSet phldrT="[Text]"/>
      <dgm:spPr/>
      <dgm:t>
        <a:bodyPr/>
        <a:lstStyle/>
        <a:p>
          <a:r>
            <a:rPr lang="en-US" dirty="0"/>
            <a:t>15 child projects</a:t>
          </a:r>
        </a:p>
      </dgm:t>
    </dgm:pt>
    <dgm:pt modelId="{4EE9461D-38B7-46D7-A355-026F7F88FF79}" type="parTrans" cxnId="{9093C03C-4925-48C8-808E-29DFBFD33411}">
      <dgm:prSet/>
      <dgm:spPr/>
      <dgm:t>
        <a:bodyPr/>
        <a:lstStyle/>
        <a:p>
          <a:endParaRPr lang="en-US"/>
        </a:p>
      </dgm:t>
    </dgm:pt>
    <dgm:pt modelId="{7D426AA1-3824-496E-B6FA-C55C05B6B765}" type="sibTrans" cxnId="{9093C03C-4925-48C8-808E-29DFBFD33411}">
      <dgm:prSet/>
      <dgm:spPr/>
      <dgm:t>
        <a:bodyPr/>
        <a:lstStyle/>
        <a:p>
          <a:endParaRPr lang="en-US"/>
        </a:p>
      </dgm:t>
    </dgm:pt>
    <dgm:pt modelId="{368A5627-C5B4-443F-BED3-82649CD343B8}" type="pres">
      <dgm:prSet presAssocID="{97F96E63-6DFC-4C5A-9FD8-FD8C178E9568}" presName="Name0" presStyleCnt="0">
        <dgm:presLayoutVars>
          <dgm:chMax val="4"/>
          <dgm:resizeHandles val="exact"/>
        </dgm:presLayoutVars>
      </dgm:prSet>
      <dgm:spPr/>
    </dgm:pt>
    <dgm:pt modelId="{70ADDFA2-0BDA-4DB9-B389-958BF995EEF2}" type="pres">
      <dgm:prSet presAssocID="{97F96E63-6DFC-4C5A-9FD8-FD8C178E9568}" presName="ellipse" presStyleLbl="trBgShp" presStyleIdx="0" presStyleCnt="1"/>
      <dgm:spPr/>
    </dgm:pt>
    <dgm:pt modelId="{1F0D0135-B1F0-4F6F-88CF-A247623229E0}" type="pres">
      <dgm:prSet presAssocID="{97F96E63-6DFC-4C5A-9FD8-FD8C178E9568}" presName="arrow1" presStyleLbl="fgShp" presStyleIdx="0" presStyleCnt="1"/>
      <dgm:spPr/>
    </dgm:pt>
    <dgm:pt modelId="{C2D8EA8C-858F-40AC-8375-A964219ACE45}" type="pres">
      <dgm:prSet presAssocID="{97F96E63-6DFC-4C5A-9FD8-FD8C178E9568}" presName="rectangle" presStyleLbl="revTx" presStyleIdx="0" presStyleCnt="1">
        <dgm:presLayoutVars>
          <dgm:bulletEnabled val="1"/>
        </dgm:presLayoutVars>
      </dgm:prSet>
      <dgm:spPr/>
    </dgm:pt>
    <dgm:pt modelId="{E5DE8334-DBAD-4D5F-B184-7875EBE2F1C9}" type="pres">
      <dgm:prSet presAssocID="{E73021EA-41B5-49A4-B71B-4A9FBB7C74E2}" presName="item1" presStyleLbl="node1" presStyleIdx="0" presStyleCnt="3">
        <dgm:presLayoutVars>
          <dgm:bulletEnabled val="1"/>
        </dgm:presLayoutVars>
      </dgm:prSet>
      <dgm:spPr/>
    </dgm:pt>
    <dgm:pt modelId="{F578D990-D69B-46EE-BCA8-55F8D3A3739C}" type="pres">
      <dgm:prSet presAssocID="{95BEA4A1-C21C-4293-ABC9-C8EA5F1ABE54}" presName="item2" presStyleLbl="node1" presStyleIdx="1" presStyleCnt="3" custAng="0">
        <dgm:presLayoutVars>
          <dgm:bulletEnabled val="1"/>
        </dgm:presLayoutVars>
      </dgm:prSet>
      <dgm:spPr/>
    </dgm:pt>
    <dgm:pt modelId="{B29F6818-0A4F-49CA-A6C7-911AF58D1CBF}" type="pres">
      <dgm:prSet presAssocID="{1758E39D-9292-4976-9251-50D442EF5167}" presName="item3" presStyleLbl="node1" presStyleIdx="2" presStyleCnt="3">
        <dgm:presLayoutVars>
          <dgm:bulletEnabled val="1"/>
        </dgm:presLayoutVars>
      </dgm:prSet>
      <dgm:spPr/>
    </dgm:pt>
    <dgm:pt modelId="{4BB3F252-F6FF-4156-A4B6-6FB23CDCD262}" type="pres">
      <dgm:prSet presAssocID="{97F96E63-6DFC-4C5A-9FD8-FD8C178E9568}" presName="funnel" presStyleLbl="trAlignAcc1" presStyleIdx="0" presStyleCnt="1"/>
      <dgm:spPr/>
    </dgm:pt>
  </dgm:ptLst>
  <dgm:cxnLst>
    <dgm:cxn modelId="{5C92AB16-65B2-4A80-AF67-408CA2EB9549}" type="presOf" srcId="{97F96E63-6DFC-4C5A-9FD8-FD8C178E9568}" destId="{368A5627-C5B4-443F-BED3-82649CD343B8}" srcOrd="0" destOrd="0" presId="urn:microsoft.com/office/officeart/2005/8/layout/funnel1"/>
    <dgm:cxn modelId="{5ABF5E18-BF0C-4A76-8D7B-CE7D75834DD6}" type="presOf" srcId="{1758E39D-9292-4976-9251-50D442EF5167}" destId="{C2D8EA8C-858F-40AC-8375-A964219ACE45}" srcOrd="0" destOrd="0" presId="urn:microsoft.com/office/officeart/2005/8/layout/funnel1"/>
    <dgm:cxn modelId="{9330A826-261B-4C1B-86A5-2E536BED1313}" type="presOf" srcId="{95BEA4A1-C21C-4293-ABC9-C8EA5F1ABE54}" destId="{E5DE8334-DBAD-4D5F-B184-7875EBE2F1C9}" srcOrd="0" destOrd="0" presId="urn:microsoft.com/office/officeart/2005/8/layout/funnel1"/>
    <dgm:cxn modelId="{9093C03C-4925-48C8-808E-29DFBFD33411}" srcId="{97F96E63-6DFC-4C5A-9FD8-FD8C178E9568}" destId="{E73021EA-41B5-49A4-B71B-4A9FBB7C74E2}" srcOrd="1" destOrd="0" parTransId="{4EE9461D-38B7-46D7-A355-026F7F88FF79}" sibTransId="{7D426AA1-3824-496E-B6FA-C55C05B6B765}"/>
    <dgm:cxn modelId="{58ECC362-80B1-4956-B623-DB6472DF6F8A}" type="presOf" srcId="{E73021EA-41B5-49A4-B71B-4A9FBB7C74E2}" destId="{F578D990-D69B-46EE-BCA8-55F8D3A3739C}" srcOrd="0" destOrd="0" presId="urn:microsoft.com/office/officeart/2005/8/layout/funnel1"/>
    <dgm:cxn modelId="{E2789B46-2770-4C3B-92EA-2B599F8A7856}" srcId="{97F96E63-6DFC-4C5A-9FD8-FD8C178E9568}" destId="{1758E39D-9292-4976-9251-50D442EF5167}" srcOrd="3" destOrd="0" parTransId="{BACF0D62-2D27-4A0E-ACA5-F18A8DC06C6F}" sibTransId="{0CA4587F-8242-49A4-999D-64E16EE79437}"/>
    <dgm:cxn modelId="{D0562573-A1F9-4D63-93EF-80B3E460759C}" srcId="{97F96E63-6DFC-4C5A-9FD8-FD8C178E9568}" destId="{95BEA4A1-C21C-4293-ABC9-C8EA5F1ABE54}" srcOrd="2" destOrd="0" parTransId="{A653FEC2-0EE7-4E6D-862E-BAA4CA1B4912}" sibTransId="{559795F3-0850-4AFF-839A-36F1348414F1}"/>
    <dgm:cxn modelId="{8CA73D8C-B905-4152-8D75-D55A5C78356F}" type="presOf" srcId="{8469B985-FCB3-427A-9112-FC8321A76656}" destId="{B29F6818-0A4F-49CA-A6C7-911AF58D1CBF}" srcOrd="0" destOrd="0" presId="urn:microsoft.com/office/officeart/2005/8/layout/funnel1"/>
    <dgm:cxn modelId="{D08CA0C3-BEC0-41E4-9195-7EC6FEFF1525}" srcId="{97F96E63-6DFC-4C5A-9FD8-FD8C178E9568}" destId="{8469B985-FCB3-427A-9112-FC8321A76656}" srcOrd="0" destOrd="0" parTransId="{E242133D-333A-431D-88B8-B2EDD66720E2}" sibTransId="{BF7865B4-5DB1-4E73-8257-4EB4FC3AB4C6}"/>
    <dgm:cxn modelId="{A5FE7318-9089-4F5A-8133-59CE352533D7}" type="presParOf" srcId="{368A5627-C5B4-443F-BED3-82649CD343B8}" destId="{70ADDFA2-0BDA-4DB9-B389-958BF995EEF2}" srcOrd="0" destOrd="0" presId="urn:microsoft.com/office/officeart/2005/8/layout/funnel1"/>
    <dgm:cxn modelId="{F6983145-AA3B-47A5-88B6-96063B673BE6}" type="presParOf" srcId="{368A5627-C5B4-443F-BED3-82649CD343B8}" destId="{1F0D0135-B1F0-4F6F-88CF-A247623229E0}" srcOrd="1" destOrd="0" presId="urn:microsoft.com/office/officeart/2005/8/layout/funnel1"/>
    <dgm:cxn modelId="{D3C287CE-8C15-42AF-824C-E026FBF0A693}" type="presParOf" srcId="{368A5627-C5B4-443F-BED3-82649CD343B8}" destId="{C2D8EA8C-858F-40AC-8375-A964219ACE45}" srcOrd="2" destOrd="0" presId="urn:microsoft.com/office/officeart/2005/8/layout/funnel1"/>
    <dgm:cxn modelId="{1B7EC627-E0AA-45D3-BD44-6FEE7816B803}" type="presParOf" srcId="{368A5627-C5B4-443F-BED3-82649CD343B8}" destId="{E5DE8334-DBAD-4D5F-B184-7875EBE2F1C9}" srcOrd="3" destOrd="0" presId="urn:microsoft.com/office/officeart/2005/8/layout/funnel1"/>
    <dgm:cxn modelId="{DDBE2AE8-A0A3-4C2C-B1FC-C428F69D501E}" type="presParOf" srcId="{368A5627-C5B4-443F-BED3-82649CD343B8}" destId="{F578D990-D69B-46EE-BCA8-55F8D3A3739C}" srcOrd="4" destOrd="0" presId="urn:microsoft.com/office/officeart/2005/8/layout/funnel1"/>
    <dgm:cxn modelId="{EE10093E-9C70-4157-BB7A-8A1530348826}" type="presParOf" srcId="{368A5627-C5B4-443F-BED3-82649CD343B8}" destId="{B29F6818-0A4F-49CA-A6C7-911AF58D1CBF}" srcOrd="5" destOrd="0" presId="urn:microsoft.com/office/officeart/2005/8/layout/funnel1"/>
    <dgm:cxn modelId="{6AE6D80F-CE59-46D4-B8A8-21D38B753EEC}" type="presParOf" srcId="{368A5627-C5B4-443F-BED3-82649CD343B8}" destId="{4BB3F252-F6FF-4156-A4B6-6FB23CDCD26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F96E63-6DFC-4C5A-9FD8-FD8C178E9568}" type="doc">
      <dgm:prSet loTypeId="urn:microsoft.com/office/officeart/2005/8/layout/funnel1" loCatId="relationship" qsTypeId="urn:microsoft.com/office/officeart/2005/8/quickstyle/3d6" qsCatId="3D" csTypeId="urn:microsoft.com/office/officeart/2005/8/colors/accent1_2" csCatId="accent1" phldr="1"/>
      <dgm:spPr/>
      <dgm:t>
        <a:bodyPr/>
        <a:lstStyle/>
        <a:p>
          <a:endParaRPr lang="en-US"/>
        </a:p>
      </dgm:t>
    </dgm:pt>
    <dgm:pt modelId="{3AF5D7E8-29C7-4EB6-83CC-8E6C253E8768}">
      <dgm:prSet phldrT="[Text]"/>
      <dgm:spPr/>
      <dgm:t>
        <a:bodyPr/>
        <a:lstStyle/>
        <a:p>
          <a:r>
            <a:rPr lang="en-US" dirty="0"/>
            <a:t>27 outputs</a:t>
          </a:r>
        </a:p>
      </dgm:t>
    </dgm:pt>
    <dgm:pt modelId="{F559C92C-0E0F-46E2-A16D-85605DA05F52}" type="parTrans" cxnId="{0DACCAC1-601A-4DEA-A544-41BB5904C145}">
      <dgm:prSet/>
      <dgm:spPr/>
      <dgm:t>
        <a:bodyPr/>
        <a:lstStyle/>
        <a:p>
          <a:endParaRPr lang="en-US"/>
        </a:p>
      </dgm:t>
    </dgm:pt>
    <dgm:pt modelId="{1C0E4BA8-B610-421F-B1E3-41E15B580203}" type="sibTrans" cxnId="{0DACCAC1-601A-4DEA-A544-41BB5904C145}">
      <dgm:prSet/>
      <dgm:spPr/>
      <dgm:t>
        <a:bodyPr/>
        <a:lstStyle/>
        <a:p>
          <a:endParaRPr lang="en-US"/>
        </a:p>
      </dgm:t>
    </dgm:pt>
    <dgm:pt modelId="{95BEA4A1-C21C-4293-ABC9-C8EA5F1ABE54}">
      <dgm:prSet phldrT="[Text]"/>
      <dgm:spPr/>
      <dgm:t>
        <a:bodyPr/>
        <a:lstStyle/>
        <a:p>
          <a:r>
            <a:rPr lang="en-US" dirty="0"/>
            <a:t>10 outcome indicators</a:t>
          </a:r>
        </a:p>
      </dgm:t>
    </dgm:pt>
    <dgm:pt modelId="{A653FEC2-0EE7-4E6D-862E-BAA4CA1B4912}" type="parTrans" cxnId="{D0562573-A1F9-4D63-93EF-80B3E460759C}">
      <dgm:prSet/>
      <dgm:spPr/>
      <dgm:t>
        <a:bodyPr/>
        <a:lstStyle/>
        <a:p>
          <a:endParaRPr lang="en-US"/>
        </a:p>
      </dgm:t>
    </dgm:pt>
    <dgm:pt modelId="{559795F3-0850-4AFF-839A-36F1348414F1}" type="sibTrans" cxnId="{D0562573-A1F9-4D63-93EF-80B3E460759C}">
      <dgm:prSet/>
      <dgm:spPr/>
      <dgm:t>
        <a:bodyPr/>
        <a:lstStyle/>
        <a:p>
          <a:endParaRPr lang="en-US"/>
        </a:p>
      </dgm:t>
    </dgm:pt>
    <dgm:pt modelId="{1758E39D-9292-4976-9251-50D442EF5167}">
      <dgm:prSet phldrT="[Text]"/>
      <dgm:spPr/>
      <dgm:t>
        <a:bodyPr/>
        <a:lstStyle/>
        <a:p>
          <a:r>
            <a:rPr lang="en-US" dirty="0"/>
            <a:t>Project facts</a:t>
          </a:r>
        </a:p>
      </dgm:t>
    </dgm:pt>
    <dgm:pt modelId="{BACF0D62-2D27-4A0E-ACA5-F18A8DC06C6F}" type="parTrans" cxnId="{E2789B46-2770-4C3B-92EA-2B599F8A7856}">
      <dgm:prSet/>
      <dgm:spPr/>
      <dgm:t>
        <a:bodyPr/>
        <a:lstStyle/>
        <a:p>
          <a:endParaRPr lang="en-US"/>
        </a:p>
      </dgm:t>
    </dgm:pt>
    <dgm:pt modelId="{0CA4587F-8242-49A4-999D-64E16EE79437}" type="sibTrans" cxnId="{E2789B46-2770-4C3B-92EA-2B599F8A7856}">
      <dgm:prSet/>
      <dgm:spPr/>
      <dgm:t>
        <a:bodyPr/>
        <a:lstStyle/>
        <a:p>
          <a:endParaRPr lang="en-US"/>
        </a:p>
      </dgm:t>
    </dgm:pt>
    <dgm:pt modelId="{8469B985-FCB3-427A-9112-FC8321A76656}">
      <dgm:prSet phldrT="[Text]"/>
      <dgm:spPr/>
      <dgm:t>
        <a:bodyPr/>
        <a:lstStyle/>
        <a:p>
          <a:r>
            <a:rPr lang="en-US" dirty="0"/>
            <a:t>5 components</a:t>
          </a:r>
        </a:p>
      </dgm:t>
    </dgm:pt>
    <dgm:pt modelId="{E242133D-333A-431D-88B8-B2EDD66720E2}" type="parTrans" cxnId="{D08CA0C3-BEC0-41E4-9195-7EC6FEFF1525}">
      <dgm:prSet/>
      <dgm:spPr/>
      <dgm:t>
        <a:bodyPr/>
        <a:lstStyle/>
        <a:p>
          <a:endParaRPr lang="en-US"/>
        </a:p>
      </dgm:t>
    </dgm:pt>
    <dgm:pt modelId="{BF7865B4-5DB1-4E73-8257-4EB4FC3AB4C6}" type="sibTrans" cxnId="{D08CA0C3-BEC0-41E4-9195-7EC6FEFF1525}">
      <dgm:prSet/>
      <dgm:spPr/>
      <dgm:t>
        <a:bodyPr/>
        <a:lstStyle/>
        <a:p>
          <a:endParaRPr lang="en-US"/>
        </a:p>
      </dgm:t>
    </dgm:pt>
    <dgm:pt modelId="{368A5627-C5B4-443F-BED3-82649CD343B8}" type="pres">
      <dgm:prSet presAssocID="{97F96E63-6DFC-4C5A-9FD8-FD8C178E9568}" presName="Name0" presStyleCnt="0">
        <dgm:presLayoutVars>
          <dgm:chMax val="4"/>
          <dgm:resizeHandles val="exact"/>
        </dgm:presLayoutVars>
      </dgm:prSet>
      <dgm:spPr/>
    </dgm:pt>
    <dgm:pt modelId="{70ADDFA2-0BDA-4DB9-B389-958BF995EEF2}" type="pres">
      <dgm:prSet presAssocID="{97F96E63-6DFC-4C5A-9FD8-FD8C178E9568}" presName="ellipse" presStyleLbl="trBgShp" presStyleIdx="0" presStyleCnt="1"/>
      <dgm:spPr/>
    </dgm:pt>
    <dgm:pt modelId="{1F0D0135-B1F0-4F6F-88CF-A247623229E0}" type="pres">
      <dgm:prSet presAssocID="{97F96E63-6DFC-4C5A-9FD8-FD8C178E9568}" presName="arrow1" presStyleLbl="fgShp" presStyleIdx="0" presStyleCnt="1"/>
      <dgm:spPr/>
    </dgm:pt>
    <dgm:pt modelId="{C2D8EA8C-858F-40AC-8375-A964219ACE45}" type="pres">
      <dgm:prSet presAssocID="{97F96E63-6DFC-4C5A-9FD8-FD8C178E9568}" presName="rectangle" presStyleLbl="revTx" presStyleIdx="0" presStyleCnt="1">
        <dgm:presLayoutVars>
          <dgm:bulletEnabled val="1"/>
        </dgm:presLayoutVars>
      </dgm:prSet>
      <dgm:spPr/>
    </dgm:pt>
    <dgm:pt modelId="{4A3BB75F-D444-4712-9A2A-569294A87B22}" type="pres">
      <dgm:prSet presAssocID="{8469B985-FCB3-427A-9112-FC8321A76656}" presName="item1" presStyleLbl="node1" presStyleIdx="0" presStyleCnt="3">
        <dgm:presLayoutVars>
          <dgm:bulletEnabled val="1"/>
        </dgm:presLayoutVars>
      </dgm:prSet>
      <dgm:spPr/>
    </dgm:pt>
    <dgm:pt modelId="{F578D990-D69B-46EE-BCA8-55F8D3A3739C}" type="pres">
      <dgm:prSet presAssocID="{95BEA4A1-C21C-4293-ABC9-C8EA5F1ABE54}" presName="item2" presStyleLbl="node1" presStyleIdx="1" presStyleCnt="3" custAng="0">
        <dgm:presLayoutVars>
          <dgm:bulletEnabled val="1"/>
        </dgm:presLayoutVars>
      </dgm:prSet>
      <dgm:spPr/>
    </dgm:pt>
    <dgm:pt modelId="{B29F6818-0A4F-49CA-A6C7-911AF58D1CBF}" type="pres">
      <dgm:prSet presAssocID="{1758E39D-9292-4976-9251-50D442EF5167}" presName="item3" presStyleLbl="node1" presStyleIdx="2" presStyleCnt="3">
        <dgm:presLayoutVars>
          <dgm:bulletEnabled val="1"/>
        </dgm:presLayoutVars>
      </dgm:prSet>
      <dgm:spPr/>
    </dgm:pt>
    <dgm:pt modelId="{4BB3F252-F6FF-4156-A4B6-6FB23CDCD262}" type="pres">
      <dgm:prSet presAssocID="{97F96E63-6DFC-4C5A-9FD8-FD8C178E9568}" presName="funnel" presStyleLbl="trAlignAcc1" presStyleIdx="0" presStyleCnt="1"/>
      <dgm:spPr/>
    </dgm:pt>
  </dgm:ptLst>
  <dgm:cxnLst>
    <dgm:cxn modelId="{5C92AB16-65B2-4A80-AF67-408CA2EB9549}" type="presOf" srcId="{97F96E63-6DFC-4C5A-9FD8-FD8C178E9568}" destId="{368A5627-C5B4-443F-BED3-82649CD343B8}" srcOrd="0" destOrd="0" presId="urn:microsoft.com/office/officeart/2005/8/layout/funnel1"/>
    <dgm:cxn modelId="{5ABF5E18-BF0C-4A76-8D7B-CE7D75834DD6}" type="presOf" srcId="{1758E39D-9292-4976-9251-50D442EF5167}" destId="{C2D8EA8C-858F-40AC-8375-A964219ACE45}" srcOrd="0" destOrd="0" presId="urn:microsoft.com/office/officeart/2005/8/layout/funnel1"/>
    <dgm:cxn modelId="{E2789B46-2770-4C3B-92EA-2B599F8A7856}" srcId="{97F96E63-6DFC-4C5A-9FD8-FD8C178E9568}" destId="{1758E39D-9292-4976-9251-50D442EF5167}" srcOrd="3" destOrd="0" parTransId="{BACF0D62-2D27-4A0E-ACA5-F18A8DC06C6F}" sibTransId="{0CA4587F-8242-49A4-999D-64E16EE79437}"/>
    <dgm:cxn modelId="{D0562573-A1F9-4D63-93EF-80B3E460759C}" srcId="{97F96E63-6DFC-4C5A-9FD8-FD8C178E9568}" destId="{95BEA4A1-C21C-4293-ABC9-C8EA5F1ABE54}" srcOrd="2" destOrd="0" parTransId="{A653FEC2-0EE7-4E6D-862E-BAA4CA1B4912}" sibTransId="{559795F3-0850-4AFF-839A-36F1348414F1}"/>
    <dgm:cxn modelId="{17B889B3-088B-48F8-A66C-DF8A8929BA2D}" type="presOf" srcId="{8469B985-FCB3-427A-9112-FC8321A76656}" destId="{F578D990-D69B-46EE-BCA8-55F8D3A3739C}" srcOrd="0" destOrd="0" presId="urn:microsoft.com/office/officeart/2005/8/layout/funnel1"/>
    <dgm:cxn modelId="{272EC4BC-224C-45EB-93BE-191794DA497C}" type="presOf" srcId="{95BEA4A1-C21C-4293-ABC9-C8EA5F1ABE54}" destId="{4A3BB75F-D444-4712-9A2A-569294A87B22}" srcOrd="0" destOrd="0" presId="urn:microsoft.com/office/officeart/2005/8/layout/funnel1"/>
    <dgm:cxn modelId="{0DACCAC1-601A-4DEA-A544-41BB5904C145}" srcId="{97F96E63-6DFC-4C5A-9FD8-FD8C178E9568}" destId="{3AF5D7E8-29C7-4EB6-83CC-8E6C253E8768}" srcOrd="0" destOrd="0" parTransId="{F559C92C-0E0F-46E2-A16D-85605DA05F52}" sibTransId="{1C0E4BA8-B610-421F-B1E3-41E15B580203}"/>
    <dgm:cxn modelId="{D08CA0C3-BEC0-41E4-9195-7EC6FEFF1525}" srcId="{97F96E63-6DFC-4C5A-9FD8-FD8C178E9568}" destId="{8469B985-FCB3-427A-9112-FC8321A76656}" srcOrd="1" destOrd="0" parTransId="{E242133D-333A-431D-88B8-B2EDD66720E2}" sibTransId="{BF7865B4-5DB1-4E73-8257-4EB4FC3AB4C6}"/>
    <dgm:cxn modelId="{5A4C80C4-91F5-403B-BA74-F1FCC3609C27}" type="presOf" srcId="{3AF5D7E8-29C7-4EB6-83CC-8E6C253E8768}" destId="{B29F6818-0A4F-49CA-A6C7-911AF58D1CBF}" srcOrd="0" destOrd="0" presId="urn:microsoft.com/office/officeart/2005/8/layout/funnel1"/>
    <dgm:cxn modelId="{A5FE7318-9089-4F5A-8133-59CE352533D7}" type="presParOf" srcId="{368A5627-C5B4-443F-BED3-82649CD343B8}" destId="{70ADDFA2-0BDA-4DB9-B389-958BF995EEF2}" srcOrd="0" destOrd="0" presId="urn:microsoft.com/office/officeart/2005/8/layout/funnel1"/>
    <dgm:cxn modelId="{F6983145-AA3B-47A5-88B6-96063B673BE6}" type="presParOf" srcId="{368A5627-C5B4-443F-BED3-82649CD343B8}" destId="{1F0D0135-B1F0-4F6F-88CF-A247623229E0}" srcOrd="1" destOrd="0" presId="urn:microsoft.com/office/officeart/2005/8/layout/funnel1"/>
    <dgm:cxn modelId="{D3C287CE-8C15-42AF-824C-E026FBF0A693}" type="presParOf" srcId="{368A5627-C5B4-443F-BED3-82649CD343B8}" destId="{C2D8EA8C-858F-40AC-8375-A964219ACE45}" srcOrd="2" destOrd="0" presId="urn:microsoft.com/office/officeart/2005/8/layout/funnel1"/>
    <dgm:cxn modelId="{0356F99A-F237-4237-8E6E-DEF8A10F15FA}" type="presParOf" srcId="{368A5627-C5B4-443F-BED3-82649CD343B8}" destId="{4A3BB75F-D444-4712-9A2A-569294A87B22}" srcOrd="3" destOrd="0" presId="urn:microsoft.com/office/officeart/2005/8/layout/funnel1"/>
    <dgm:cxn modelId="{AA3C2B21-2CA2-423B-9646-FFE50456B3AF}" type="presParOf" srcId="{368A5627-C5B4-443F-BED3-82649CD343B8}" destId="{F578D990-D69B-46EE-BCA8-55F8D3A3739C}" srcOrd="4" destOrd="0" presId="urn:microsoft.com/office/officeart/2005/8/layout/funnel1"/>
    <dgm:cxn modelId="{275050AA-FC3D-40C8-83E8-A8CE00D6F940}" type="presParOf" srcId="{368A5627-C5B4-443F-BED3-82649CD343B8}" destId="{B29F6818-0A4F-49CA-A6C7-911AF58D1CBF}" srcOrd="5" destOrd="0" presId="urn:microsoft.com/office/officeart/2005/8/layout/funnel1"/>
    <dgm:cxn modelId="{6AE6D80F-CE59-46D4-B8A8-21D38B753EEC}" type="presParOf" srcId="{368A5627-C5B4-443F-BED3-82649CD343B8}" destId="{4BB3F252-F6FF-4156-A4B6-6FB23CDCD26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7C86B8-D935-4E55-96C6-3B36C1345D69}" type="doc">
      <dgm:prSet loTypeId="urn:microsoft.com/office/officeart/2005/8/layout/pyramid2" loCatId="pyramid" qsTypeId="urn:microsoft.com/office/officeart/2005/8/quickstyle/simple1" qsCatId="simple" csTypeId="urn:microsoft.com/office/officeart/2005/8/colors/accent1_2" csCatId="accent1" phldr="1"/>
      <dgm:spPr/>
    </dgm:pt>
    <dgm:pt modelId="{EFB3974D-FAE6-4660-A67E-0BCAED47F096}">
      <dgm:prSet phldrT="[Text]"/>
      <dgm:spPr/>
      <dgm:t>
        <a:bodyPr/>
        <a:lstStyle/>
        <a:p>
          <a:r>
            <a:rPr lang="en-US" dirty="0"/>
            <a:t>Programme</a:t>
          </a:r>
        </a:p>
      </dgm:t>
    </dgm:pt>
    <dgm:pt modelId="{907352BC-384E-4517-B996-1276906ADD69}" type="parTrans" cxnId="{F039F6EF-2143-48C4-B225-9047C79A06DE}">
      <dgm:prSet/>
      <dgm:spPr/>
      <dgm:t>
        <a:bodyPr/>
        <a:lstStyle/>
        <a:p>
          <a:endParaRPr lang="en-US"/>
        </a:p>
      </dgm:t>
    </dgm:pt>
    <dgm:pt modelId="{FA1CCA45-496F-42A4-82BC-E49AD961593C}" type="sibTrans" cxnId="{F039F6EF-2143-48C4-B225-9047C79A06DE}">
      <dgm:prSet/>
      <dgm:spPr/>
      <dgm:t>
        <a:bodyPr/>
        <a:lstStyle/>
        <a:p>
          <a:endParaRPr lang="en-US"/>
        </a:p>
      </dgm:t>
    </dgm:pt>
    <dgm:pt modelId="{8C7F0443-8992-4688-B675-A8EB21AC168C}">
      <dgm:prSet phldrT="[Text]"/>
      <dgm:spPr/>
      <dgm:t>
        <a:bodyPr/>
        <a:lstStyle/>
        <a:p>
          <a:r>
            <a:rPr lang="en-US" dirty="0"/>
            <a:t>15 Projects</a:t>
          </a:r>
        </a:p>
      </dgm:t>
    </dgm:pt>
    <dgm:pt modelId="{A82218C3-6242-4C3C-9659-B4922E0F5BA8}" type="parTrans" cxnId="{8470117F-F41A-4656-8D0F-50B909948724}">
      <dgm:prSet/>
      <dgm:spPr/>
      <dgm:t>
        <a:bodyPr/>
        <a:lstStyle/>
        <a:p>
          <a:endParaRPr lang="en-US"/>
        </a:p>
      </dgm:t>
    </dgm:pt>
    <dgm:pt modelId="{9CA0B6D1-CB2E-4A01-8897-4B4207572637}" type="sibTrans" cxnId="{8470117F-F41A-4656-8D0F-50B909948724}">
      <dgm:prSet/>
      <dgm:spPr/>
      <dgm:t>
        <a:bodyPr/>
        <a:lstStyle/>
        <a:p>
          <a:endParaRPr lang="en-US"/>
        </a:p>
      </dgm:t>
    </dgm:pt>
    <dgm:pt modelId="{27D79DD1-13C1-47E6-BBCB-CFF1BA8108B6}">
      <dgm:prSet phldrT="[Text]"/>
      <dgm:spPr/>
      <dgm:t>
        <a:bodyPr/>
        <a:lstStyle/>
        <a:p>
          <a:r>
            <a:rPr lang="en-US" dirty="0"/>
            <a:t>14 PICs</a:t>
          </a:r>
        </a:p>
      </dgm:t>
    </dgm:pt>
    <dgm:pt modelId="{06C09CEB-3E3B-4CB6-B0A2-9E2BA4387980}" type="parTrans" cxnId="{5B706132-3897-42C1-A843-E45D4296C7F1}">
      <dgm:prSet/>
      <dgm:spPr/>
      <dgm:t>
        <a:bodyPr/>
        <a:lstStyle/>
        <a:p>
          <a:endParaRPr lang="en-US"/>
        </a:p>
      </dgm:t>
    </dgm:pt>
    <dgm:pt modelId="{873EA3EF-5869-4654-859C-279FE20B6E67}" type="sibTrans" cxnId="{5B706132-3897-42C1-A843-E45D4296C7F1}">
      <dgm:prSet/>
      <dgm:spPr/>
      <dgm:t>
        <a:bodyPr/>
        <a:lstStyle/>
        <a:p>
          <a:endParaRPr lang="en-US"/>
        </a:p>
      </dgm:t>
    </dgm:pt>
    <dgm:pt modelId="{389311B3-68F0-455B-A50E-20BFD239A508}" type="pres">
      <dgm:prSet presAssocID="{2A7C86B8-D935-4E55-96C6-3B36C1345D69}" presName="compositeShape" presStyleCnt="0">
        <dgm:presLayoutVars>
          <dgm:dir val="rev"/>
          <dgm:resizeHandles/>
        </dgm:presLayoutVars>
      </dgm:prSet>
      <dgm:spPr/>
    </dgm:pt>
    <dgm:pt modelId="{321EC289-14D2-4550-AB9B-CA03A3E8FEDA}" type="pres">
      <dgm:prSet presAssocID="{2A7C86B8-D935-4E55-96C6-3B36C1345D69}" presName="pyramid" presStyleLbl="node1" presStyleIdx="0" presStyleCnt="1"/>
      <dgm:spPr/>
    </dgm:pt>
    <dgm:pt modelId="{E71228EE-3AFF-4578-927C-9CE37A085930}" type="pres">
      <dgm:prSet presAssocID="{2A7C86B8-D935-4E55-96C6-3B36C1345D69}" presName="theList" presStyleCnt="0"/>
      <dgm:spPr/>
    </dgm:pt>
    <dgm:pt modelId="{A19C0B62-8523-4D11-A5F9-8D0F18C0D5B3}" type="pres">
      <dgm:prSet presAssocID="{EFB3974D-FAE6-4660-A67E-0BCAED47F096}" presName="aNode" presStyleLbl="fgAcc1" presStyleIdx="0" presStyleCnt="3" custScaleY="74069" custLinFactNeighborX="50239" custLinFactNeighborY="43120">
        <dgm:presLayoutVars>
          <dgm:bulletEnabled val="1"/>
        </dgm:presLayoutVars>
      </dgm:prSet>
      <dgm:spPr/>
    </dgm:pt>
    <dgm:pt modelId="{4AD4DB6F-FC1D-4EC3-89AF-F585E334C6E4}" type="pres">
      <dgm:prSet presAssocID="{EFB3974D-FAE6-4660-A67E-0BCAED47F096}" presName="aSpace" presStyleCnt="0"/>
      <dgm:spPr/>
    </dgm:pt>
    <dgm:pt modelId="{A9679A40-3F80-4406-B3C0-0E879F6BA08C}" type="pres">
      <dgm:prSet presAssocID="{27D79DD1-13C1-47E6-BBCB-CFF1BA8108B6}" presName="aNode" presStyleLbl="fgAcc1" presStyleIdx="1" presStyleCnt="3" custLinFactY="3488" custLinFactNeighborX="51777" custLinFactNeighborY="100000">
        <dgm:presLayoutVars>
          <dgm:bulletEnabled val="1"/>
        </dgm:presLayoutVars>
      </dgm:prSet>
      <dgm:spPr/>
    </dgm:pt>
    <dgm:pt modelId="{FD70B4EF-9A35-4A12-B1FE-115308332833}" type="pres">
      <dgm:prSet presAssocID="{27D79DD1-13C1-47E6-BBCB-CFF1BA8108B6}" presName="aSpace" presStyleCnt="0"/>
      <dgm:spPr/>
    </dgm:pt>
    <dgm:pt modelId="{575CE2E2-2981-4E11-8C73-83C77E83E8D9}" type="pres">
      <dgm:prSet presAssocID="{8C7F0443-8992-4688-B675-A8EB21AC168C}" presName="aNode" presStyleLbl="fgAcc1" presStyleIdx="2" presStyleCnt="3" custScaleX="108488" custLinFactY="16029" custLinFactNeighborX="53315" custLinFactNeighborY="100000">
        <dgm:presLayoutVars>
          <dgm:bulletEnabled val="1"/>
        </dgm:presLayoutVars>
      </dgm:prSet>
      <dgm:spPr/>
    </dgm:pt>
    <dgm:pt modelId="{88629AF0-41B4-4015-B95B-1E5CFCB5B938}" type="pres">
      <dgm:prSet presAssocID="{8C7F0443-8992-4688-B675-A8EB21AC168C}" presName="aSpace" presStyleCnt="0"/>
      <dgm:spPr/>
    </dgm:pt>
  </dgm:ptLst>
  <dgm:cxnLst>
    <dgm:cxn modelId="{5B706132-3897-42C1-A843-E45D4296C7F1}" srcId="{2A7C86B8-D935-4E55-96C6-3B36C1345D69}" destId="{27D79DD1-13C1-47E6-BBCB-CFF1BA8108B6}" srcOrd="1" destOrd="0" parTransId="{06C09CEB-3E3B-4CB6-B0A2-9E2BA4387980}" sibTransId="{873EA3EF-5869-4654-859C-279FE20B6E67}"/>
    <dgm:cxn modelId="{F91C195E-C5F1-4A8D-8933-C9FC192F4CE1}" type="presOf" srcId="{27D79DD1-13C1-47E6-BBCB-CFF1BA8108B6}" destId="{A9679A40-3F80-4406-B3C0-0E879F6BA08C}" srcOrd="0" destOrd="0" presId="urn:microsoft.com/office/officeart/2005/8/layout/pyramid2"/>
    <dgm:cxn modelId="{26658357-41C0-4460-95D5-A28B2F0C1C3A}" type="presOf" srcId="{EFB3974D-FAE6-4660-A67E-0BCAED47F096}" destId="{A19C0B62-8523-4D11-A5F9-8D0F18C0D5B3}" srcOrd="0" destOrd="0" presId="urn:microsoft.com/office/officeart/2005/8/layout/pyramid2"/>
    <dgm:cxn modelId="{8470117F-F41A-4656-8D0F-50B909948724}" srcId="{2A7C86B8-D935-4E55-96C6-3B36C1345D69}" destId="{8C7F0443-8992-4688-B675-A8EB21AC168C}" srcOrd="2" destOrd="0" parTransId="{A82218C3-6242-4C3C-9659-B4922E0F5BA8}" sibTransId="{9CA0B6D1-CB2E-4A01-8897-4B4207572637}"/>
    <dgm:cxn modelId="{5F604C8F-E1F8-432B-B4A7-6558201593F3}" type="presOf" srcId="{2A7C86B8-D935-4E55-96C6-3B36C1345D69}" destId="{389311B3-68F0-455B-A50E-20BFD239A508}" srcOrd="0" destOrd="0" presId="urn:microsoft.com/office/officeart/2005/8/layout/pyramid2"/>
    <dgm:cxn modelId="{25C9A69B-68E3-485E-8F69-1058E87246B5}" type="presOf" srcId="{8C7F0443-8992-4688-B675-A8EB21AC168C}" destId="{575CE2E2-2981-4E11-8C73-83C77E83E8D9}" srcOrd="0" destOrd="0" presId="urn:microsoft.com/office/officeart/2005/8/layout/pyramid2"/>
    <dgm:cxn modelId="{F039F6EF-2143-48C4-B225-9047C79A06DE}" srcId="{2A7C86B8-D935-4E55-96C6-3B36C1345D69}" destId="{EFB3974D-FAE6-4660-A67E-0BCAED47F096}" srcOrd="0" destOrd="0" parTransId="{907352BC-384E-4517-B996-1276906ADD69}" sibTransId="{FA1CCA45-496F-42A4-82BC-E49AD961593C}"/>
    <dgm:cxn modelId="{0F37E6C2-F952-49B5-8B3D-45879E9766D1}" type="presParOf" srcId="{389311B3-68F0-455B-A50E-20BFD239A508}" destId="{321EC289-14D2-4550-AB9B-CA03A3E8FEDA}" srcOrd="0" destOrd="0" presId="urn:microsoft.com/office/officeart/2005/8/layout/pyramid2"/>
    <dgm:cxn modelId="{7D18345F-3106-4F96-8CC6-3B91CA555E6C}" type="presParOf" srcId="{389311B3-68F0-455B-A50E-20BFD239A508}" destId="{E71228EE-3AFF-4578-927C-9CE37A085930}" srcOrd="1" destOrd="0" presId="urn:microsoft.com/office/officeart/2005/8/layout/pyramid2"/>
    <dgm:cxn modelId="{66CA1D3F-B0EB-4A33-BE98-3EFB3A1E2BDA}" type="presParOf" srcId="{E71228EE-3AFF-4578-927C-9CE37A085930}" destId="{A19C0B62-8523-4D11-A5F9-8D0F18C0D5B3}" srcOrd="0" destOrd="0" presId="urn:microsoft.com/office/officeart/2005/8/layout/pyramid2"/>
    <dgm:cxn modelId="{8BAD8517-8934-42BB-892B-47BD1F853674}" type="presParOf" srcId="{E71228EE-3AFF-4578-927C-9CE37A085930}" destId="{4AD4DB6F-FC1D-4EC3-89AF-F585E334C6E4}" srcOrd="1" destOrd="0" presId="urn:microsoft.com/office/officeart/2005/8/layout/pyramid2"/>
    <dgm:cxn modelId="{357D803B-CE70-4B68-8286-7A4B06160A12}" type="presParOf" srcId="{E71228EE-3AFF-4578-927C-9CE37A085930}" destId="{A9679A40-3F80-4406-B3C0-0E879F6BA08C}" srcOrd="2" destOrd="0" presId="urn:microsoft.com/office/officeart/2005/8/layout/pyramid2"/>
    <dgm:cxn modelId="{883F530E-91EA-44F3-89BB-8B1DF509D33B}" type="presParOf" srcId="{E71228EE-3AFF-4578-927C-9CE37A085930}" destId="{FD70B4EF-9A35-4A12-B1FE-115308332833}" srcOrd="3" destOrd="0" presId="urn:microsoft.com/office/officeart/2005/8/layout/pyramid2"/>
    <dgm:cxn modelId="{97CEE756-7661-4844-B5E0-2190785690D7}" type="presParOf" srcId="{E71228EE-3AFF-4578-927C-9CE37A085930}" destId="{575CE2E2-2981-4E11-8C73-83C77E83E8D9}" srcOrd="4" destOrd="0" presId="urn:microsoft.com/office/officeart/2005/8/layout/pyramid2"/>
    <dgm:cxn modelId="{8EDE5B96-72A6-4983-95F0-F03B60C1CA45}" type="presParOf" srcId="{E71228EE-3AFF-4578-927C-9CE37A085930}" destId="{88629AF0-41B4-4015-B95B-1E5CFCB5B93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AE8BE-A032-49FF-852E-DA7287A2349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PH"/>
        </a:p>
      </dgm:t>
    </dgm:pt>
    <dgm:pt modelId="{A06C74D7-93D1-4718-9729-BFA17606B8E8}">
      <dgm:prSet phldrT="[Text]" custT="1"/>
      <dgm:spPr/>
      <dgm:t>
        <a:bodyPr/>
        <a:lstStyle/>
        <a:p>
          <a:r>
            <a:rPr lang="en-PH" sz="1100" dirty="0"/>
            <a:t>Steering</a:t>
          </a:r>
        </a:p>
      </dgm:t>
    </dgm:pt>
    <dgm:pt modelId="{D55EEF54-E11A-490D-A040-1A5910224F24}" type="sibTrans" cxnId="{8CD5E7B3-CC94-466B-B3F5-13DD00D59251}">
      <dgm:prSet custT="1"/>
      <dgm:spPr/>
      <dgm:t>
        <a:bodyPr/>
        <a:lstStyle/>
        <a:p>
          <a:endParaRPr lang="en-PH" sz="1100"/>
        </a:p>
      </dgm:t>
    </dgm:pt>
    <dgm:pt modelId="{FDBF0C8B-814D-40FC-B2B3-8388FCEBABA3}" type="parTrans" cxnId="{8CD5E7B3-CC94-466B-B3F5-13DD00D59251}">
      <dgm:prSet/>
      <dgm:spPr/>
      <dgm:t>
        <a:bodyPr/>
        <a:lstStyle/>
        <a:p>
          <a:endParaRPr lang="en-PH" sz="1100"/>
        </a:p>
      </dgm:t>
    </dgm:pt>
    <dgm:pt modelId="{1CF9DF00-C253-46A3-8EC1-4E4DBD1E725A}">
      <dgm:prSet phldrT="[Text]" custT="1"/>
      <dgm:spPr/>
      <dgm:t>
        <a:bodyPr/>
        <a:lstStyle/>
        <a:p>
          <a:r>
            <a:rPr lang="en-PH" sz="1100" dirty="0"/>
            <a:t>Role of clients and beneficiaries</a:t>
          </a:r>
        </a:p>
      </dgm:t>
    </dgm:pt>
    <dgm:pt modelId="{71785780-8ADC-4E25-B4AF-0C19F91E59D6}" type="sibTrans" cxnId="{A58FF826-F1D4-4ED5-9D3B-A35D2B16FE4B}">
      <dgm:prSet/>
      <dgm:spPr/>
      <dgm:t>
        <a:bodyPr/>
        <a:lstStyle/>
        <a:p>
          <a:endParaRPr lang="en-PH" sz="1100"/>
        </a:p>
      </dgm:t>
    </dgm:pt>
    <dgm:pt modelId="{06498E05-8B4C-494D-A4F7-5BFF3ECE04E2}" type="parTrans" cxnId="{A58FF826-F1D4-4ED5-9D3B-A35D2B16FE4B}">
      <dgm:prSet/>
      <dgm:spPr/>
      <dgm:t>
        <a:bodyPr/>
        <a:lstStyle/>
        <a:p>
          <a:endParaRPr lang="en-PH" sz="1100"/>
        </a:p>
      </dgm:t>
    </dgm:pt>
    <dgm:pt modelId="{770E89CA-4CBE-4326-970E-399EC25DB63B}">
      <dgm:prSet phldrT="[Text]" custT="1"/>
      <dgm:spPr/>
      <dgm:t>
        <a:bodyPr/>
        <a:lstStyle/>
        <a:p>
          <a:r>
            <a:rPr lang="en-PH" sz="1100" dirty="0"/>
            <a:t>Cooperation</a:t>
          </a:r>
        </a:p>
      </dgm:t>
    </dgm:pt>
    <dgm:pt modelId="{D05E5611-7E6B-43EF-A185-B6280B8A20D3}" type="sibTrans" cxnId="{C78608AB-780F-4612-A93A-A079031DF04B}">
      <dgm:prSet/>
      <dgm:spPr/>
      <dgm:t>
        <a:bodyPr/>
        <a:lstStyle/>
        <a:p>
          <a:endParaRPr lang="en-PH" sz="1100"/>
        </a:p>
      </dgm:t>
    </dgm:pt>
    <dgm:pt modelId="{7604C02D-126A-4447-B6E8-EE8BE49438F9}" type="parTrans" cxnId="{C78608AB-780F-4612-A93A-A079031DF04B}">
      <dgm:prSet/>
      <dgm:spPr/>
      <dgm:t>
        <a:bodyPr/>
        <a:lstStyle/>
        <a:p>
          <a:endParaRPr lang="en-PH" sz="1100"/>
        </a:p>
      </dgm:t>
    </dgm:pt>
    <dgm:pt modelId="{555F7292-F35A-44B7-8D9F-AD45CF95494C}">
      <dgm:prSet phldrT="[Text]" custT="1"/>
      <dgm:spPr/>
      <dgm:t>
        <a:bodyPr/>
        <a:lstStyle/>
        <a:p>
          <a:r>
            <a:rPr lang="en-PH" sz="1050" dirty="0"/>
            <a:t>Involvement of all program/ project stakeholders in generating results</a:t>
          </a:r>
        </a:p>
      </dgm:t>
    </dgm:pt>
    <dgm:pt modelId="{A5A32AD0-AC20-4874-A4A4-4EA57698FBB8}" type="sibTrans" cxnId="{DF051E09-946B-4CCE-A3E4-9C9840EC8A21}">
      <dgm:prSet/>
      <dgm:spPr/>
      <dgm:t>
        <a:bodyPr/>
        <a:lstStyle/>
        <a:p>
          <a:endParaRPr lang="en-PH" sz="1100"/>
        </a:p>
      </dgm:t>
    </dgm:pt>
    <dgm:pt modelId="{37A6E022-EB59-418E-8D4C-F53A59FD51C5}" type="parTrans" cxnId="{DF051E09-946B-4CCE-A3E4-9C9840EC8A21}">
      <dgm:prSet/>
      <dgm:spPr/>
      <dgm:t>
        <a:bodyPr/>
        <a:lstStyle/>
        <a:p>
          <a:endParaRPr lang="en-PH" sz="1100"/>
        </a:p>
      </dgm:t>
    </dgm:pt>
    <dgm:pt modelId="{7CB8AAFF-8E36-406F-874F-9D77B46DDDFF}">
      <dgm:prSet phldrT="[Text]" custT="1"/>
      <dgm:spPr/>
      <dgm:t>
        <a:bodyPr/>
        <a:lstStyle/>
        <a:p>
          <a:r>
            <a:rPr lang="en-PH" sz="1050" dirty="0"/>
            <a:t>Engagement of various stakeholders in program/ project implementation</a:t>
          </a:r>
        </a:p>
      </dgm:t>
    </dgm:pt>
    <dgm:pt modelId="{458E87CB-732C-4BEB-B495-48BF23E585BF}" type="sibTrans" cxnId="{7B370DB5-5C39-4EE4-9775-B14C376AAC67}">
      <dgm:prSet/>
      <dgm:spPr/>
      <dgm:t>
        <a:bodyPr/>
        <a:lstStyle/>
        <a:p>
          <a:endParaRPr lang="en-PH" sz="1100"/>
        </a:p>
      </dgm:t>
    </dgm:pt>
    <dgm:pt modelId="{B2654685-3AB7-40B7-9793-E035839630A2}" type="parTrans" cxnId="{7B370DB5-5C39-4EE4-9775-B14C376AAC67}">
      <dgm:prSet/>
      <dgm:spPr/>
      <dgm:t>
        <a:bodyPr/>
        <a:lstStyle/>
        <a:p>
          <a:endParaRPr lang="en-PH" sz="1100"/>
        </a:p>
      </dgm:t>
    </dgm:pt>
    <dgm:pt modelId="{145FB521-62EF-419A-A672-94F05114045F}">
      <dgm:prSet phldrT="[Text]" custT="1"/>
      <dgm:spPr/>
      <dgm:t>
        <a:bodyPr/>
        <a:lstStyle/>
        <a:p>
          <a:r>
            <a:rPr lang="en-PH" sz="1050" dirty="0"/>
            <a:t>Enable countries and partners to be mutually accountable in achieving project outcomes</a:t>
          </a:r>
        </a:p>
      </dgm:t>
    </dgm:pt>
    <dgm:pt modelId="{14C20AB1-2AFA-417D-94A0-333E605D2C4F}" type="sibTrans" cxnId="{14CB7D6A-9435-4859-B201-95F0C178E5F3}">
      <dgm:prSet/>
      <dgm:spPr/>
      <dgm:t>
        <a:bodyPr/>
        <a:lstStyle/>
        <a:p>
          <a:endParaRPr lang="en-PH" sz="1100"/>
        </a:p>
      </dgm:t>
    </dgm:pt>
    <dgm:pt modelId="{5469ACDD-172F-4AA0-9DB2-4C09659D742A}" type="parTrans" cxnId="{14CB7D6A-9435-4859-B201-95F0C178E5F3}">
      <dgm:prSet/>
      <dgm:spPr/>
      <dgm:t>
        <a:bodyPr/>
        <a:lstStyle/>
        <a:p>
          <a:endParaRPr lang="en-PH" sz="1100"/>
        </a:p>
      </dgm:t>
    </dgm:pt>
    <dgm:pt modelId="{72F484A9-F534-4DAE-968D-835EFD0A44CC}">
      <dgm:prSet phldrT="[Text]" custT="1"/>
      <dgm:spPr/>
      <dgm:t>
        <a:bodyPr/>
        <a:lstStyle/>
        <a:p>
          <a:r>
            <a:rPr lang="en-PH" sz="1100" dirty="0"/>
            <a:t>Processes</a:t>
          </a:r>
        </a:p>
      </dgm:t>
    </dgm:pt>
    <dgm:pt modelId="{B71916D3-304E-423E-8A4F-A1D002B224B3}" type="sibTrans" cxnId="{545DA870-30C3-4BD5-9F3A-DE2321674EA8}">
      <dgm:prSet custT="1"/>
      <dgm:spPr/>
      <dgm:t>
        <a:bodyPr/>
        <a:lstStyle/>
        <a:p>
          <a:endParaRPr lang="en-PH" sz="1100"/>
        </a:p>
      </dgm:t>
    </dgm:pt>
    <dgm:pt modelId="{334D77AC-2B8C-49FC-B433-4E51D643D634}" type="parTrans" cxnId="{545DA870-30C3-4BD5-9F3A-DE2321674EA8}">
      <dgm:prSet/>
      <dgm:spPr/>
      <dgm:t>
        <a:bodyPr/>
        <a:lstStyle/>
        <a:p>
          <a:endParaRPr lang="en-PH" sz="1100"/>
        </a:p>
      </dgm:t>
    </dgm:pt>
    <dgm:pt modelId="{2937DF94-E492-4C96-884C-3F8A6E713813}">
      <dgm:prSet phldrT="[Text]" custT="1"/>
      <dgm:spPr/>
      <dgm:t>
        <a:bodyPr/>
        <a:lstStyle/>
        <a:p>
          <a:r>
            <a:rPr lang="en-PH" sz="1100" dirty="0"/>
            <a:t>Preciseness of the activities and ensure plausible link and causal relationship towards the project objectives</a:t>
          </a:r>
        </a:p>
      </dgm:t>
    </dgm:pt>
    <dgm:pt modelId="{E329A473-3446-4442-91BE-39AC26C4B852}" type="sibTrans" cxnId="{71E91EB6-2011-4210-9EB1-FFB30AF9F55E}">
      <dgm:prSet/>
      <dgm:spPr/>
      <dgm:t>
        <a:bodyPr/>
        <a:lstStyle/>
        <a:p>
          <a:endParaRPr lang="en-PH" sz="1100"/>
        </a:p>
      </dgm:t>
    </dgm:pt>
    <dgm:pt modelId="{C67121E5-1570-4D22-A933-40450C1431B8}" type="parTrans" cxnId="{71E91EB6-2011-4210-9EB1-FFB30AF9F55E}">
      <dgm:prSet/>
      <dgm:spPr/>
      <dgm:t>
        <a:bodyPr/>
        <a:lstStyle/>
        <a:p>
          <a:endParaRPr lang="en-PH" sz="1100"/>
        </a:p>
      </dgm:t>
    </dgm:pt>
    <dgm:pt modelId="{5FD6C402-87E2-4CED-BB91-266A60E0232F}">
      <dgm:prSet phldrT="[Text]" custT="1"/>
      <dgm:spPr/>
      <dgm:t>
        <a:bodyPr/>
        <a:lstStyle/>
        <a:p>
          <a:r>
            <a:rPr lang="en-PH" sz="1100" dirty="0"/>
            <a:t>KM &amp; Learning</a:t>
          </a:r>
        </a:p>
      </dgm:t>
    </dgm:pt>
    <dgm:pt modelId="{32DDF35B-5DB3-4A12-B5BA-004BB6F9A716}" type="sibTrans" cxnId="{EEB97EF3-7966-464B-89CE-E7F215B5136C}">
      <dgm:prSet/>
      <dgm:spPr/>
      <dgm:t>
        <a:bodyPr/>
        <a:lstStyle/>
        <a:p>
          <a:endParaRPr lang="en-PH" sz="1100"/>
        </a:p>
      </dgm:t>
    </dgm:pt>
    <dgm:pt modelId="{BAD70627-7D90-4FF3-9948-A4C582099023}" type="parTrans" cxnId="{EEB97EF3-7966-464B-89CE-E7F215B5136C}">
      <dgm:prSet/>
      <dgm:spPr/>
      <dgm:t>
        <a:bodyPr/>
        <a:lstStyle/>
        <a:p>
          <a:endParaRPr lang="en-PH" sz="1100"/>
        </a:p>
      </dgm:t>
    </dgm:pt>
    <dgm:pt modelId="{6082B9E0-034D-4995-B4D6-17E45BF33160}">
      <dgm:prSet phldrT="[Text]" custT="1"/>
      <dgm:spPr/>
      <dgm:t>
        <a:bodyPr/>
        <a:lstStyle/>
        <a:p>
          <a:r>
            <a:rPr lang="en-PH" sz="1100" dirty="0"/>
            <a:t>Monitor risks, validate assumptions, and ascertain conditions set for this program/ project. </a:t>
          </a:r>
        </a:p>
      </dgm:t>
    </dgm:pt>
    <dgm:pt modelId="{26500FB3-FE72-45B2-920A-BE6E406ADF51}" type="sibTrans" cxnId="{13E2E6E7-360A-48B9-AD14-88E81877BC56}">
      <dgm:prSet/>
      <dgm:spPr/>
      <dgm:t>
        <a:bodyPr/>
        <a:lstStyle/>
        <a:p>
          <a:endParaRPr lang="en-PH" sz="1100"/>
        </a:p>
      </dgm:t>
    </dgm:pt>
    <dgm:pt modelId="{E2B2E8C7-D708-4102-85B7-641C6C21E6EA}" type="parTrans" cxnId="{13E2E6E7-360A-48B9-AD14-88E81877BC56}">
      <dgm:prSet/>
      <dgm:spPr/>
      <dgm:t>
        <a:bodyPr/>
        <a:lstStyle/>
        <a:p>
          <a:endParaRPr lang="en-PH" sz="1100"/>
        </a:p>
      </dgm:t>
    </dgm:pt>
    <dgm:pt modelId="{68579BC9-F912-4726-B4C3-A2F7616D6661}">
      <dgm:prSet phldrT="[Text]" custT="1"/>
      <dgm:spPr/>
      <dgm:t>
        <a:bodyPr/>
        <a:lstStyle/>
        <a:p>
          <a:r>
            <a:rPr lang="en-PH" sz="1100" dirty="0"/>
            <a:t>Strategy</a:t>
          </a:r>
        </a:p>
      </dgm:t>
    </dgm:pt>
    <dgm:pt modelId="{D8B3FD90-0B33-46AD-B89B-5AC236793BE1}" type="parTrans" cxnId="{8599E9E2-3055-4492-92F2-CCF3A019381D}">
      <dgm:prSet/>
      <dgm:spPr/>
      <dgm:t>
        <a:bodyPr/>
        <a:lstStyle/>
        <a:p>
          <a:endParaRPr lang="en-US"/>
        </a:p>
      </dgm:t>
    </dgm:pt>
    <dgm:pt modelId="{E1A9FBF0-1D05-4549-A511-B4C5D80CC986}" type="sibTrans" cxnId="{8599E9E2-3055-4492-92F2-CCF3A019381D}">
      <dgm:prSet/>
      <dgm:spPr/>
      <dgm:t>
        <a:bodyPr/>
        <a:lstStyle/>
        <a:p>
          <a:endParaRPr lang="en-US"/>
        </a:p>
      </dgm:t>
    </dgm:pt>
    <dgm:pt modelId="{15F684BE-54C5-4308-801F-F2CD82E6B4DA}">
      <dgm:prSet phldrT="[Text]" custT="1"/>
      <dgm:spPr/>
      <dgm:t>
        <a:bodyPr/>
        <a:lstStyle/>
        <a:p>
          <a:pPr>
            <a:spcAft>
              <a:spcPct val="15000"/>
            </a:spcAft>
          </a:pPr>
          <a:r>
            <a:rPr lang="en-PH" sz="1100" dirty="0"/>
            <a:t>PFD/ </a:t>
          </a:r>
          <a:r>
            <a:rPr lang="en-PH" sz="1100" dirty="0" err="1"/>
            <a:t>ProDoc</a:t>
          </a:r>
          <a:r>
            <a:rPr lang="en-PH" sz="1100" dirty="0"/>
            <a:t> providing clear  indicators &amp; parameters to be measured and tracked, etc.</a:t>
          </a:r>
        </a:p>
      </dgm:t>
    </dgm:pt>
    <dgm:pt modelId="{025DEB53-FA5D-4011-A260-664E2CEB6A11}" type="parTrans" cxnId="{5F153235-EC1F-4A05-AECE-F33AB480E760}">
      <dgm:prSet/>
      <dgm:spPr/>
      <dgm:t>
        <a:bodyPr/>
        <a:lstStyle/>
        <a:p>
          <a:endParaRPr lang="en-US"/>
        </a:p>
      </dgm:t>
    </dgm:pt>
    <dgm:pt modelId="{1A2CAEC6-C17C-4C9F-8D49-0C4FDD2E086F}" type="sibTrans" cxnId="{5F153235-EC1F-4A05-AECE-F33AB480E760}">
      <dgm:prSet/>
      <dgm:spPr/>
      <dgm:t>
        <a:bodyPr/>
        <a:lstStyle/>
        <a:p>
          <a:endParaRPr lang="en-US"/>
        </a:p>
      </dgm:t>
    </dgm:pt>
    <dgm:pt modelId="{7DE2F470-E65F-483D-9197-57CE3E472FBF}">
      <dgm:prSet phldrT="[Text]" custT="1"/>
      <dgm:spPr/>
      <dgm:t>
        <a:bodyPr/>
        <a:lstStyle/>
        <a:p>
          <a:pPr>
            <a:spcAft>
              <a:spcPts val="0"/>
            </a:spcAft>
          </a:pPr>
          <a:r>
            <a:rPr lang="en-PH" sz="1100" dirty="0"/>
            <a:t>Clear Institutional landscape and program stakeholders highlighting clear roles &amp; contribution</a:t>
          </a:r>
        </a:p>
      </dgm:t>
    </dgm:pt>
    <dgm:pt modelId="{5587ECE1-3799-42CF-BB09-7BA6461FCD61}" type="parTrans" cxnId="{09E5902D-5DBA-4B0A-8C81-8A3FC15621F7}">
      <dgm:prSet/>
      <dgm:spPr/>
      <dgm:t>
        <a:bodyPr/>
        <a:lstStyle/>
        <a:p>
          <a:endParaRPr lang="en-US"/>
        </a:p>
      </dgm:t>
    </dgm:pt>
    <dgm:pt modelId="{58B99EA8-9D9C-435B-8145-4FFF234D94D1}" type="sibTrans" cxnId="{09E5902D-5DBA-4B0A-8C81-8A3FC15621F7}">
      <dgm:prSet/>
      <dgm:spPr/>
      <dgm:t>
        <a:bodyPr/>
        <a:lstStyle/>
        <a:p>
          <a:endParaRPr lang="en-US"/>
        </a:p>
      </dgm:t>
    </dgm:pt>
    <dgm:pt modelId="{48CDCE4F-F3BE-4AC2-A5A2-199D52302F80}">
      <dgm:prSet phldrT="[Text]" custT="1"/>
      <dgm:spPr/>
      <dgm:t>
        <a:bodyPr/>
        <a:lstStyle/>
        <a:p>
          <a:r>
            <a:rPr lang="en-PH" sz="1100" dirty="0"/>
            <a:t>Role of various stakeholders (i.e. SPC, the RPCU, National Project Managers, political partner agency/</a:t>
          </a:r>
          <a:r>
            <a:rPr lang="en-PH" sz="1100" dirty="0" err="1"/>
            <a:t>ies</a:t>
          </a:r>
          <a:r>
            <a:rPr lang="en-PH" sz="1100" dirty="0"/>
            <a:t>, development partners</a:t>
          </a:r>
        </a:p>
      </dgm:t>
    </dgm:pt>
    <dgm:pt modelId="{13D68A5E-1FB6-4F0F-A4B4-360ABE8669F5}" type="parTrans" cxnId="{C0FD5EE1-FB45-4477-97FC-6C427E87461E}">
      <dgm:prSet/>
      <dgm:spPr/>
      <dgm:t>
        <a:bodyPr/>
        <a:lstStyle/>
        <a:p>
          <a:endParaRPr lang="en-US"/>
        </a:p>
      </dgm:t>
    </dgm:pt>
    <dgm:pt modelId="{3ECB3A68-9FDC-485B-B918-BC8F0AAEF19E}" type="sibTrans" cxnId="{C0FD5EE1-FB45-4477-97FC-6C427E87461E}">
      <dgm:prSet/>
      <dgm:spPr/>
      <dgm:t>
        <a:bodyPr/>
        <a:lstStyle/>
        <a:p>
          <a:endParaRPr lang="en-US"/>
        </a:p>
      </dgm:t>
    </dgm:pt>
    <dgm:pt modelId="{159C5C13-E12E-41BF-90D0-19F119BB234E}">
      <dgm:prSet phldrT="[Text]" custT="1"/>
      <dgm:spPr/>
      <dgm:t>
        <a:bodyPr/>
        <a:lstStyle/>
        <a:p>
          <a:r>
            <a:rPr lang="en-PH" sz="1100" dirty="0"/>
            <a:t>Available RBM System or simple monitoring plan</a:t>
          </a:r>
        </a:p>
      </dgm:t>
    </dgm:pt>
    <dgm:pt modelId="{9A8ECD6C-29B9-4D1D-98E2-0611646FE3F3}" type="parTrans" cxnId="{8A528BF7-68F2-4FD3-A354-674FFC2600E9}">
      <dgm:prSet/>
      <dgm:spPr/>
      <dgm:t>
        <a:bodyPr/>
        <a:lstStyle/>
        <a:p>
          <a:endParaRPr lang="en-US"/>
        </a:p>
      </dgm:t>
    </dgm:pt>
    <dgm:pt modelId="{B7082A87-2281-4146-9C80-3E27000E335D}" type="sibTrans" cxnId="{8A528BF7-68F2-4FD3-A354-674FFC2600E9}">
      <dgm:prSet/>
      <dgm:spPr/>
      <dgm:t>
        <a:bodyPr/>
        <a:lstStyle/>
        <a:p>
          <a:endParaRPr lang="en-US"/>
        </a:p>
      </dgm:t>
    </dgm:pt>
    <dgm:pt modelId="{392847A6-654A-407E-8FB5-827719BA1B5D}">
      <dgm:prSet phldrT="[Text]" custT="1"/>
      <dgm:spPr/>
      <dgm:t>
        <a:bodyPr/>
        <a:lstStyle/>
        <a:p>
          <a:pPr>
            <a:buFont typeface="Arial" panose="020B0604020202020204" pitchFamily="34" charset="0"/>
            <a:buChar char="•"/>
          </a:pPr>
          <a:r>
            <a:rPr lang="en-PH" sz="1100" dirty="0"/>
            <a:t>Results orientation based on QQT indicators</a:t>
          </a:r>
        </a:p>
      </dgm:t>
    </dgm:pt>
    <dgm:pt modelId="{E04321B2-504A-4E61-A2CE-3A18B3776BF9}" type="sibTrans" cxnId="{FD584A71-D1E4-431E-9896-52C8810BA6CE}">
      <dgm:prSet/>
      <dgm:spPr/>
      <dgm:t>
        <a:bodyPr/>
        <a:lstStyle/>
        <a:p>
          <a:endParaRPr lang="en-US"/>
        </a:p>
      </dgm:t>
    </dgm:pt>
    <dgm:pt modelId="{CEDEB161-0CEC-4BF4-A399-DBC8AE508395}" type="parTrans" cxnId="{FD584A71-D1E4-431E-9896-52C8810BA6CE}">
      <dgm:prSet/>
      <dgm:spPr/>
      <dgm:t>
        <a:bodyPr/>
        <a:lstStyle/>
        <a:p>
          <a:endParaRPr lang="en-US"/>
        </a:p>
      </dgm:t>
    </dgm:pt>
    <dgm:pt modelId="{826E1D2F-4683-4327-83A4-8B2531FE0FBD}">
      <dgm:prSet phldrT="[Text]" custT="1"/>
      <dgm:spPr/>
      <dgm:t>
        <a:bodyPr/>
        <a:lstStyle/>
        <a:p>
          <a:r>
            <a:rPr lang="en-PH" sz="1100" dirty="0"/>
            <a:t>...</a:t>
          </a:r>
        </a:p>
      </dgm:t>
    </dgm:pt>
    <dgm:pt modelId="{D42C5355-527C-41BA-B117-92FBBBFB19F4}" type="parTrans" cxnId="{AC993C5D-2EC3-4BCC-A453-C6FD5E1CC96D}">
      <dgm:prSet/>
      <dgm:spPr/>
      <dgm:t>
        <a:bodyPr/>
        <a:lstStyle/>
        <a:p>
          <a:endParaRPr lang="en-US"/>
        </a:p>
      </dgm:t>
    </dgm:pt>
    <dgm:pt modelId="{8ED66E9F-E3BA-4920-8926-3FE213E729E6}" type="sibTrans" cxnId="{AC993C5D-2EC3-4BCC-A453-C6FD5E1CC96D}">
      <dgm:prSet/>
      <dgm:spPr/>
      <dgm:t>
        <a:bodyPr/>
        <a:lstStyle/>
        <a:p>
          <a:endParaRPr lang="en-US"/>
        </a:p>
      </dgm:t>
    </dgm:pt>
    <dgm:pt modelId="{6F69F31B-ABC9-4158-ADD0-FF461525C928}">
      <dgm:prSet phldrT="[Text]" custT="1"/>
      <dgm:spPr/>
      <dgm:t>
        <a:bodyPr/>
        <a:lstStyle/>
        <a:p>
          <a:r>
            <a:rPr lang="en-PH" sz="1100" dirty="0"/>
            <a:t>On RBM, clear roles of stakeholders especially in the actual data gathering and analysis, and reporting</a:t>
          </a:r>
        </a:p>
      </dgm:t>
    </dgm:pt>
    <dgm:pt modelId="{51767F44-F1CA-4A9F-B1A9-D638279295DF}" type="parTrans" cxnId="{A99ED87F-5402-46E2-91C6-FE7649420683}">
      <dgm:prSet/>
      <dgm:spPr/>
      <dgm:t>
        <a:bodyPr/>
        <a:lstStyle/>
        <a:p>
          <a:endParaRPr lang="en-US"/>
        </a:p>
      </dgm:t>
    </dgm:pt>
    <dgm:pt modelId="{F38644E3-A48A-41C4-9C09-E68F917CCAD0}" type="sibTrans" cxnId="{A99ED87F-5402-46E2-91C6-FE7649420683}">
      <dgm:prSet/>
      <dgm:spPr/>
      <dgm:t>
        <a:bodyPr/>
        <a:lstStyle/>
        <a:p>
          <a:endParaRPr lang="en-US"/>
        </a:p>
      </dgm:t>
    </dgm:pt>
    <dgm:pt modelId="{E85E17D1-5F22-4016-AEB1-F2C8ABB6A301}">
      <dgm:prSet phldrT="[Text]" custT="1"/>
      <dgm:spPr/>
      <dgm:t>
        <a:bodyPr/>
        <a:lstStyle/>
        <a:p>
          <a:r>
            <a:rPr lang="en-PH" sz="1100" dirty="0"/>
            <a:t>Document processes as building blocks for drawing lessons for steering, reporting, and knowledge management</a:t>
          </a:r>
        </a:p>
      </dgm:t>
    </dgm:pt>
    <dgm:pt modelId="{2948E23D-5E15-4710-9E13-145B0E7653E9}" type="parTrans" cxnId="{8D3D312B-869E-404F-BFC0-1DC23127ECBF}">
      <dgm:prSet/>
      <dgm:spPr/>
      <dgm:t>
        <a:bodyPr/>
        <a:lstStyle/>
        <a:p>
          <a:endParaRPr lang="en-US"/>
        </a:p>
      </dgm:t>
    </dgm:pt>
    <dgm:pt modelId="{3CA17B3C-B0DC-47BA-B082-51A467390406}" type="sibTrans" cxnId="{8D3D312B-869E-404F-BFC0-1DC23127ECBF}">
      <dgm:prSet/>
      <dgm:spPr/>
      <dgm:t>
        <a:bodyPr/>
        <a:lstStyle/>
        <a:p>
          <a:endParaRPr lang="en-US"/>
        </a:p>
      </dgm:t>
    </dgm:pt>
    <dgm:pt modelId="{8DDBB986-4030-406B-B67A-B19C3BBFC913}" type="pres">
      <dgm:prSet presAssocID="{B2DAE8BE-A032-49FF-852E-DA7287A23494}" presName="linearFlow" presStyleCnt="0">
        <dgm:presLayoutVars>
          <dgm:dir/>
          <dgm:animLvl val="lvl"/>
          <dgm:resizeHandles val="exact"/>
        </dgm:presLayoutVars>
      </dgm:prSet>
      <dgm:spPr/>
    </dgm:pt>
    <dgm:pt modelId="{7BB7D48E-3CDE-43A8-927B-A334EEDCA9DC}" type="pres">
      <dgm:prSet presAssocID="{68579BC9-F912-4726-B4C3-A2F7616D6661}" presName="composite" presStyleCnt="0"/>
      <dgm:spPr/>
    </dgm:pt>
    <dgm:pt modelId="{06A88118-7A0B-4689-87F8-989C32C6FF2F}" type="pres">
      <dgm:prSet presAssocID="{68579BC9-F912-4726-B4C3-A2F7616D6661}" presName="parTx" presStyleLbl="node1" presStyleIdx="0" presStyleCnt="5">
        <dgm:presLayoutVars>
          <dgm:chMax val="0"/>
          <dgm:chPref val="0"/>
          <dgm:bulletEnabled val="1"/>
        </dgm:presLayoutVars>
      </dgm:prSet>
      <dgm:spPr/>
    </dgm:pt>
    <dgm:pt modelId="{1F3E35C9-F3B4-4252-9D70-CB5077D5D736}" type="pres">
      <dgm:prSet presAssocID="{68579BC9-F912-4726-B4C3-A2F7616D6661}" presName="parSh" presStyleLbl="node1" presStyleIdx="0" presStyleCnt="5"/>
      <dgm:spPr/>
    </dgm:pt>
    <dgm:pt modelId="{601A4441-F89B-416B-BC90-EF203B93A907}" type="pres">
      <dgm:prSet presAssocID="{68579BC9-F912-4726-B4C3-A2F7616D6661}" presName="desTx" presStyleLbl="fgAcc1" presStyleIdx="0" presStyleCnt="5" custScaleX="128962">
        <dgm:presLayoutVars>
          <dgm:bulletEnabled val="1"/>
        </dgm:presLayoutVars>
      </dgm:prSet>
      <dgm:spPr/>
    </dgm:pt>
    <dgm:pt modelId="{F22352B9-48FB-47A4-AC87-4E26E77F170A}" type="pres">
      <dgm:prSet presAssocID="{E1A9FBF0-1D05-4549-A511-B4C5D80CC986}" presName="sibTrans" presStyleLbl="sibTrans2D1" presStyleIdx="0" presStyleCnt="4"/>
      <dgm:spPr/>
    </dgm:pt>
    <dgm:pt modelId="{2D57A4D0-A36C-4FA4-954C-1BD444878CF0}" type="pres">
      <dgm:prSet presAssocID="{E1A9FBF0-1D05-4549-A511-B4C5D80CC986}" presName="connTx" presStyleLbl="sibTrans2D1" presStyleIdx="0" presStyleCnt="4"/>
      <dgm:spPr/>
    </dgm:pt>
    <dgm:pt modelId="{EC92B82E-E535-4EF0-A941-B1CAFC53DC07}" type="pres">
      <dgm:prSet presAssocID="{A06C74D7-93D1-4718-9729-BFA17606B8E8}" presName="composite" presStyleCnt="0"/>
      <dgm:spPr/>
    </dgm:pt>
    <dgm:pt modelId="{AB725F89-A227-4E5F-8EFF-17AB35F46A46}" type="pres">
      <dgm:prSet presAssocID="{A06C74D7-93D1-4718-9729-BFA17606B8E8}" presName="parTx" presStyleLbl="node1" presStyleIdx="0" presStyleCnt="5">
        <dgm:presLayoutVars>
          <dgm:chMax val="0"/>
          <dgm:chPref val="0"/>
          <dgm:bulletEnabled val="1"/>
        </dgm:presLayoutVars>
      </dgm:prSet>
      <dgm:spPr/>
    </dgm:pt>
    <dgm:pt modelId="{05ECF509-F4C9-49B9-B9D3-4B82F8A406B9}" type="pres">
      <dgm:prSet presAssocID="{A06C74D7-93D1-4718-9729-BFA17606B8E8}" presName="parSh" presStyleLbl="node1" presStyleIdx="1" presStyleCnt="5"/>
      <dgm:spPr/>
    </dgm:pt>
    <dgm:pt modelId="{A77A53A7-C041-40DE-801E-5F36095EBADF}" type="pres">
      <dgm:prSet presAssocID="{A06C74D7-93D1-4718-9729-BFA17606B8E8}" presName="desTx" presStyleLbl="fgAcc1" presStyleIdx="1" presStyleCnt="5" custScaleX="136641" custLinFactNeighborY="0">
        <dgm:presLayoutVars>
          <dgm:bulletEnabled val="1"/>
        </dgm:presLayoutVars>
      </dgm:prSet>
      <dgm:spPr/>
    </dgm:pt>
    <dgm:pt modelId="{A74883E1-F371-4BFC-B117-729557876B22}" type="pres">
      <dgm:prSet presAssocID="{D55EEF54-E11A-490D-A040-1A5910224F24}" presName="sibTrans" presStyleLbl="sibTrans2D1" presStyleIdx="1" presStyleCnt="4"/>
      <dgm:spPr/>
    </dgm:pt>
    <dgm:pt modelId="{86AEB487-00B0-4938-8A2F-F00C0988B6AF}" type="pres">
      <dgm:prSet presAssocID="{D55EEF54-E11A-490D-A040-1A5910224F24}" presName="connTx" presStyleLbl="sibTrans2D1" presStyleIdx="1" presStyleCnt="4"/>
      <dgm:spPr/>
    </dgm:pt>
    <dgm:pt modelId="{9944E385-59F0-4337-82E1-F3816CE1D6A9}" type="pres">
      <dgm:prSet presAssocID="{770E89CA-4CBE-4326-970E-399EC25DB63B}" presName="composite" presStyleCnt="0"/>
      <dgm:spPr/>
    </dgm:pt>
    <dgm:pt modelId="{ABE681A5-AB1E-4486-8C02-C1B8F362033C}" type="pres">
      <dgm:prSet presAssocID="{770E89CA-4CBE-4326-970E-399EC25DB63B}" presName="parTx" presStyleLbl="node1" presStyleIdx="1" presStyleCnt="5">
        <dgm:presLayoutVars>
          <dgm:chMax val="0"/>
          <dgm:chPref val="0"/>
          <dgm:bulletEnabled val="1"/>
        </dgm:presLayoutVars>
      </dgm:prSet>
      <dgm:spPr/>
    </dgm:pt>
    <dgm:pt modelId="{5C74E26F-A906-44B5-A823-0256B48D35DE}" type="pres">
      <dgm:prSet presAssocID="{770E89CA-4CBE-4326-970E-399EC25DB63B}" presName="parSh" presStyleLbl="node1" presStyleIdx="2" presStyleCnt="5"/>
      <dgm:spPr/>
    </dgm:pt>
    <dgm:pt modelId="{85D76840-3641-4240-8E72-6E05DFB7AE44}" type="pres">
      <dgm:prSet presAssocID="{770E89CA-4CBE-4326-970E-399EC25DB63B}" presName="desTx" presStyleLbl="fgAcc1" presStyleIdx="2" presStyleCnt="5" custScaleX="134176">
        <dgm:presLayoutVars>
          <dgm:bulletEnabled val="1"/>
        </dgm:presLayoutVars>
      </dgm:prSet>
      <dgm:spPr/>
    </dgm:pt>
    <dgm:pt modelId="{1BFA35E2-F785-4F4F-9201-57701AF8E26C}" type="pres">
      <dgm:prSet presAssocID="{D05E5611-7E6B-43EF-A185-B6280B8A20D3}" presName="sibTrans" presStyleLbl="sibTrans2D1" presStyleIdx="2" presStyleCnt="4"/>
      <dgm:spPr/>
    </dgm:pt>
    <dgm:pt modelId="{26540573-02B0-4F0C-80AF-F566BC088061}" type="pres">
      <dgm:prSet presAssocID="{D05E5611-7E6B-43EF-A185-B6280B8A20D3}" presName="connTx" presStyleLbl="sibTrans2D1" presStyleIdx="2" presStyleCnt="4"/>
      <dgm:spPr/>
    </dgm:pt>
    <dgm:pt modelId="{84B2EB07-88C9-4D32-A456-5A184C79911A}" type="pres">
      <dgm:prSet presAssocID="{72F484A9-F534-4DAE-968D-835EFD0A44CC}" presName="composite" presStyleCnt="0"/>
      <dgm:spPr/>
    </dgm:pt>
    <dgm:pt modelId="{556F8802-23E8-489B-8972-AE4D9272C847}" type="pres">
      <dgm:prSet presAssocID="{72F484A9-F534-4DAE-968D-835EFD0A44CC}" presName="parTx" presStyleLbl="node1" presStyleIdx="2" presStyleCnt="5">
        <dgm:presLayoutVars>
          <dgm:chMax val="0"/>
          <dgm:chPref val="0"/>
          <dgm:bulletEnabled val="1"/>
        </dgm:presLayoutVars>
      </dgm:prSet>
      <dgm:spPr/>
    </dgm:pt>
    <dgm:pt modelId="{D3077025-CF0F-496A-8EC6-67EF6C2051A5}" type="pres">
      <dgm:prSet presAssocID="{72F484A9-F534-4DAE-968D-835EFD0A44CC}" presName="parSh" presStyleLbl="node1" presStyleIdx="3" presStyleCnt="5"/>
      <dgm:spPr/>
    </dgm:pt>
    <dgm:pt modelId="{6268F3DE-05A4-4BF0-BBF3-5C417954DEEA}" type="pres">
      <dgm:prSet presAssocID="{72F484A9-F534-4DAE-968D-835EFD0A44CC}" presName="desTx" presStyleLbl="fgAcc1" presStyleIdx="3" presStyleCnt="5" custScaleX="133013">
        <dgm:presLayoutVars>
          <dgm:bulletEnabled val="1"/>
        </dgm:presLayoutVars>
      </dgm:prSet>
      <dgm:spPr/>
    </dgm:pt>
    <dgm:pt modelId="{986C4D9B-C5EE-404F-BF7F-B44E8F5433B3}" type="pres">
      <dgm:prSet presAssocID="{B71916D3-304E-423E-8A4F-A1D002B224B3}" presName="sibTrans" presStyleLbl="sibTrans2D1" presStyleIdx="3" presStyleCnt="4"/>
      <dgm:spPr/>
    </dgm:pt>
    <dgm:pt modelId="{52F8FB14-2999-44F4-AC79-056FDA6D1F26}" type="pres">
      <dgm:prSet presAssocID="{B71916D3-304E-423E-8A4F-A1D002B224B3}" presName="connTx" presStyleLbl="sibTrans2D1" presStyleIdx="3" presStyleCnt="4"/>
      <dgm:spPr/>
    </dgm:pt>
    <dgm:pt modelId="{6D9CDFB4-57F9-4EFF-BAF9-8860E2742675}" type="pres">
      <dgm:prSet presAssocID="{5FD6C402-87E2-4CED-BB91-266A60E0232F}" presName="composite" presStyleCnt="0"/>
      <dgm:spPr/>
    </dgm:pt>
    <dgm:pt modelId="{51E45608-4ED8-4179-A15F-BCB932A5F058}" type="pres">
      <dgm:prSet presAssocID="{5FD6C402-87E2-4CED-BB91-266A60E0232F}" presName="parTx" presStyleLbl="node1" presStyleIdx="3" presStyleCnt="5">
        <dgm:presLayoutVars>
          <dgm:chMax val="0"/>
          <dgm:chPref val="0"/>
          <dgm:bulletEnabled val="1"/>
        </dgm:presLayoutVars>
      </dgm:prSet>
      <dgm:spPr/>
    </dgm:pt>
    <dgm:pt modelId="{3D91842A-BF40-4C0B-9149-B07161CAA5B7}" type="pres">
      <dgm:prSet presAssocID="{5FD6C402-87E2-4CED-BB91-266A60E0232F}" presName="parSh" presStyleLbl="node1" presStyleIdx="4" presStyleCnt="5"/>
      <dgm:spPr/>
    </dgm:pt>
    <dgm:pt modelId="{774244B2-7B65-4A73-951E-DD7E43F25C6F}" type="pres">
      <dgm:prSet presAssocID="{5FD6C402-87E2-4CED-BB91-266A60E0232F}" presName="desTx" presStyleLbl="fgAcc1" presStyleIdx="4" presStyleCnt="5" custScaleX="128614">
        <dgm:presLayoutVars>
          <dgm:bulletEnabled val="1"/>
        </dgm:presLayoutVars>
      </dgm:prSet>
      <dgm:spPr/>
    </dgm:pt>
  </dgm:ptLst>
  <dgm:cxnLst>
    <dgm:cxn modelId="{72253802-8A98-4690-8F86-3D9EA3EDB9F4}" type="presOf" srcId="{E1A9FBF0-1D05-4549-A511-B4C5D80CC986}" destId="{F22352B9-48FB-47A4-AC87-4E26E77F170A}" srcOrd="0" destOrd="0" presId="urn:microsoft.com/office/officeart/2005/8/layout/process3"/>
    <dgm:cxn modelId="{DF051E09-946B-4CCE-A3E4-9C9840EC8A21}" srcId="{770E89CA-4CBE-4326-970E-399EC25DB63B}" destId="{555F7292-F35A-44B7-8D9F-AD45CF95494C}" srcOrd="0" destOrd="0" parTransId="{37A6E022-EB59-418E-8D4C-F53A59FD51C5}" sibTransId="{A5A32AD0-AC20-4874-A4A4-4EA57698FBB8}"/>
    <dgm:cxn modelId="{213FBA0F-B677-4344-9455-4EF7CFB31EAB}" type="presOf" srcId="{6082B9E0-034D-4995-B4D6-17E45BF33160}" destId="{774244B2-7B65-4A73-951E-DD7E43F25C6F}" srcOrd="0" destOrd="0" presId="urn:microsoft.com/office/officeart/2005/8/layout/process3"/>
    <dgm:cxn modelId="{FB57F117-B98F-4D89-ABBA-D16C00F0DF5F}" type="presOf" srcId="{5FD6C402-87E2-4CED-BB91-266A60E0232F}" destId="{51E45608-4ED8-4179-A15F-BCB932A5F058}" srcOrd="0" destOrd="0" presId="urn:microsoft.com/office/officeart/2005/8/layout/process3"/>
    <dgm:cxn modelId="{A58FF826-F1D4-4ED5-9D3B-A35D2B16FE4B}" srcId="{A06C74D7-93D1-4718-9729-BFA17606B8E8}" destId="{1CF9DF00-C253-46A3-8EC1-4E4DBD1E725A}" srcOrd="3" destOrd="0" parTransId="{06498E05-8B4C-494D-A4F7-5BFF3ECE04E2}" sibTransId="{71785780-8ADC-4E25-B4AF-0C19F91E59D6}"/>
    <dgm:cxn modelId="{8D3D312B-869E-404F-BFC0-1DC23127ECBF}" srcId="{5FD6C402-87E2-4CED-BB91-266A60E0232F}" destId="{E85E17D1-5F22-4016-AEB1-F2C8ABB6A301}" srcOrd="1" destOrd="0" parTransId="{2948E23D-5E15-4710-9E13-145B0E7653E9}" sibTransId="{3CA17B3C-B0DC-47BA-B082-51A467390406}"/>
    <dgm:cxn modelId="{09E5902D-5DBA-4B0A-8C81-8A3FC15621F7}" srcId="{68579BC9-F912-4726-B4C3-A2F7616D6661}" destId="{7DE2F470-E65F-483D-9197-57CE3E472FBF}" srcOrd="1" destOrd="0" parTransId="{5587ECE1-3799-42CF-BB09-7BA6461FCD61}" sibTransId="{58B99EA8-9D9C-435B-8145-4FFF234D94D1}"/>
    <dgm:cxn modelId="{98992D32-2E99-4677-B459-4DB696ED7911}" type="presOf" srcId="{A06C74D7-93D1-4718-9729-BFA17606B8E8}" destId="{05ECF509-F4C9-49B9-B9D3-4B82F8A406B9}" srcOrd="1" destOrd="0" presId="urn:microsoft.com/office/officeart/2005/8/layout/process3"/>
    <dgm:cxn modelId="{5F153235-EC1F-4A05-AECE-F33AB480E760}" srcId="{68579BC9-F912-4726-B4C3-A2F7616D6661}" destId="{15F684BE-54C5-4308-801F-F2CD82E6B4DA}" srcOrd="0" destOrd="0" parTransId="{025DEB53-FA5D-4011-A260-664E2CEB6A11}" sibTransId="{1A2CAEC6-C17C-4C9F-8D49-0C4FDD2E086F}"/>
    <dgm:cxn modelId="{C006B137-CE92-42F2-84B9-DC2EB1C0E862}" type="presOf" srcId="{7CB8AAFF-8E36-406F-874F-9D77B46DDDFF}" destId="{85D76840-3641-4240-8E72-6E05DFB7AE44}" srcOrd="0" destOrd="1" presId="urn:microsoft.com/office/officeart/2005/8/layout/process3"/>
    <dgm:cxn modelId="{C52DC238-D06C-4D55-B5FF-F62F807DB40C}" type="presOf" srcId="{826E1D2F-4683-4327-83A4-8B2531FE0FBD}" destId="{6268F3DE-05A4-4BF0-BBF3-5C417954DEEA}" srcOrd="0" destOrd="2" presId="urn:microsoft.com/office/officeart/2005/8/layout/process3"/>
    <dgm:cxn modelId="{77327F3B-1734-4882-9504-9CB465B1AD86}" type="presOf" srcId="{392847A6-654A-407E-8FB5-827719BA1B5D}" destId="{A77A53A7-C041-40DE-801E-5F36095EBADF}" srcOrd="0" destOrd="0" presId="urn:microsoft.com/office/officeart/2005/8/layout/process3"/>
    <dgm:cxn modelId="{AC993C5D-2EC3-4BCC-A453-C6FD5E1CC96D}" srcId="{72F484A9-F534-4DAE-968D-835EFD0A44CC}" destId="{826E1D2F-4683-4327-83A4-8B2531FE0FBD}" srcOrd="2" destOrd="0" parTransId="{D42C5355-527C-41BA-B117-92FBBBFB19F4}" sibTransId="{8ED66E9F-E3BA-4920-8926-3FE213E729E6}"/>
    <dgm:cxn modelId="{7DB5BA45-5974-4610-B8C0-F8DB1325732B}" type="presOf" srcId="{145FB521-62EF-419A-A672-94F05114045F}" destId="{85D76840-3641-4240-8E72-6E05DFB7AE44}" srcOrd="0" destOrd="2" presId="urn:microsoft.com/office/officeart/2005/8/layout/process3"/>
    <dgm:cxn modelId="{14CB7D6A-9435-4859-B201-95F0C178E5F3}" srcId="{770E89CA-4CBE-4326-970E-399EC25DB63B}" destId="{145FB521-62EF-419A-A672-94F05114045F}" srcOrd="2" destOrd="0" parTransId="{5469ACDD-172F-4AA0-9DB2-4C09659D742A}" sibTransId="{14C20AB1-2AFA-417D-94A0-333E605D2C4F}"/>
    <dgm:cxn modelId="{50B7A76B-68E2-4D3D-B002-6A0B8D058F59}" type="presOf" srcId="{72F484A9-F534-4DAE-968D-835EFD0A44CC}" destId="{D3077025-CF0F-496A-8EC6-67EF6C2051A5}" srcOrd="1" destOrd="0" presId="urn:microsoft.com/office/officeart/2005/8/layout/process3"/>
    <dgm:cxn modelId="{545DA870-30C3-4BD5-9F3A-DE2321674EA8}" srcId="{B2DAE8BE-A032-49FF-852E-DA7287A23494}" destId="{72F484A9-F534-4DAE-968D-835EFD0A44CC}" srcOrd="3" destOrd="0" parTransId="{334D77AC-2B8C-49FC-B433-4E51D643D634}" sibTransId="{B71916D3-304E-423E-8A4F-A1D002B224B3}"/>
    <dgm:cxn modelId="{8E17D270-363B-4A14-8532-AF771D58455F}" type="presOf" srcId="{D05E5611-7E6B-43EF-A185-B6280B8A20D3}" destId="{1BFA35E2-F785-4F4F-9201-57701AF8E26C}" srcOrd="0" destOrd="0" presId="urn:microsoft.com/office/officeart/2005/8/layout/process3"/>
    <dgm:cxn modelId="{FD584A71-D1E4-431E-9896-52C8810BA6CE}" srcId="{A06C74D7-93D1-4718-9729-BFA17606B8E8}" destId="{392847A6-654A-407E-8FB5-827719BA1B5D}" srcOrd="0" destOrd="0" parTransId="{CEDEB161-0CEC-4BF4-A399-DBC8AE508395}" sibTransId="{E04321B2-504A-4E61-A2CE-3A18B3776BF9}"/>
    <dgm:cxn modelId="{DF4CE554-9F9F-472B-A08E-B056C39F2490}" type="presOf" srcId="{5FD6C402-87E2-4CED-BB91-266A60E0232F}" destId="{3D91842A-BF40-4C0B-9149-B07161CAA5B7}" srcOrd="1" destOrd="0" presId="urn:microsoft.com/office/officeart/2005/8/layout/process3"/>
    <dgm:cxn modelId="{819A2E57-6155-46A8-A776-C5C14EFC799D}" type="presOf" srcId="{68579BC9-F912-4726-B4C3-A2F7616D6661}" destId="{1F3E35C9-F3B4-4252-9D70-CB5077D5D736}" srcOrd="1" destOrd="0" presId="urn:microsoft.com/office/officeart/2005/8/layout/process3"/>
    <dgm:cxn modelId="{00828A77-BF1A-406E-AB8A-758A06097BC6}" type="presOf" srcId="{15F684BE-54C5-4308-801F-F2CD82E6B4DA}" destId="{601A4441-F89B-416B-BC90-EF203B93A907}" srcOrd="0" destOrd="0" presId="urn:microsoft.com/office/officeart/2005/8/layout/process3"/>
    <dgm:cxn modelId="{EE23B558-671E-4678-8DCF-30C999B34B82}" type="presOf" srcId="{D05E5611-7E6B-43EF-A185-B6280B8A20D3}" destId="{26540573-02B0-4F0C-80AF-F566BC088061}" srcOrd="1" destOrd="0" presId="urn:microsoft.com/office/officeart/2005/8/layout/process3"/>
    <dgm:cxn modelId="{2889F158-19BA-4E50-93A2-FC22908E7918}" type="presOf" srcId="{B2DAE8BE-A032-49FF-852E-DA7287A23494}" destId="{8DDBB986-4030-406B-B67A-B19C3BBFC913}" srcOrd="0" destOrd="0" presId="urn:microsoft.com/office/officeart/2005/8/layout/process3"/>
    <dgm:cxn modelId="{5F62FF59-1C24-4B2B-AEF5-2484703BC2F6}" type="presOf" srcId="{A06C74D7-93D1-4718-9729-BFA17606B8E8}" destId="{AB725F89-A227-4E5F-8EFF-17AB35F46A46}" srcOrd="0" destOrd="0" presId="urn:microsoft.com/office/officeart/2005/8/layout/process3"/>
    <dgm:cxn modelId="{659B327A-4047-488D-BDB1-2E96066EAF4D}" type="presOf" srcId="{D55EEF54-E11A-490D-A040-1A5910224F24}" destId="{A74883E1-F371-4BFC-B117-729557876B22}" srcOrd="0" destOrd="0" presId="urn:microsoft.com/office/officeart/2005/8/layout/process3"/>
    <dgm:cxn modelId="{AC99747E-8813-46F3-ADE0-A385CE9F3C2C}" type="presOf" srcId="{6F69F31B-ABC9-4158-ADD0-FF461525C928}" destId="{6268F3DE-05A4-4BF0-BBF3-5C417954DEEA}" srcOrd="0" destOrd="1" presId="urn:microsoft.com/office/officeart/2005/8/layout/process3"/>
    <dgm:cxn modelId="{A99ED87F-5402-46E2-91C6-FE7649420683}" srcId="{72F484A9-F534-4DAE-968D-835EFD0A44CC}" destId="{6F69F31B-ABC9-4158-ADD0-FF461525C928}" srcOrd="1" destOrd="0" parTransId="{51767F44-F1CA-4A9F-B1A9-D638279295DF}" sibTransId="{F38644E3-A48A-41C4-9C09-E68F917CCAD0}"/>
    <dgm:cxn modelId="{253C2484-AED7-4F3A-9A59-0339E5BB6778}" type="presOf" srcId="{B71916D3-304E-423E-8A4F-A1D002B224B3}" destId="{986C4D9B-C5EE-404F-BF7F-B44E8F5433B3}" srcOrd="0" destOrd="0" presId="urn:microsoft.com/office/officeart/2005/8/layout/process3"/>
    <dgm:cxn modelId="{7F823A84-D20B-428A-BA4F-0C9A3584B2A4}" type="presOf" srcId="{2937DF94-E492-4C96-884C-3F8A6E713813}" destId="{6268F3DE-05A4-4BF0-BBF3-5C417954DEEA}" srcOrd="0" destOrd="0" presId="urn:microsoft.com/office/officeart/2005/8/layout/process3"/>
    <dgm:cxn modelId="{5843F08A-DAEA-438A-908F-7536CE442F6D}" type="presOf" srcId="{E85E17D1-5F22-4016-AEB1-F2C8ABB6A301}" destId="{774244B2-7B65-4A73-951E-DD7E43F25C6F}" srcOrd="0" destOrd="1" presId="urn:microsoft.com/office/officeart/2005/8/layout/process3"/>
    <dgm:cxn modelId="{B056118B-B47D-468A-AD85-ACA72FB52827}" type="presOf" srcId="{72F484A9-F534-4DAE-968D-835EFD0A44CC}" destId="{556F8802-23E8-489B-8972-AE4D9272C847}" srcOrd="0" destOrd="0" presId="urn:microsoft.com/office/officeart/2005/8/layout/process3"/>
    <dgm:cxn modelId="{3360518E-084B-4954-AB00-0D097B5E2159}" type="presOf" srcId="{159C5C13-E12E-41BF-90D0-19F119BB234E}" destId="{A77A53A7-C041-40DE-801E-5F36095EBADF}" srcOrd="0" destOrd="1" presId="urn:microsoft.com/office/officeart/2005/8/layout/process3"/>
    <dgm:cxn modelId="{A2BABB8F-515F-4F0B-BA6E-B6F037336A9D}" type="presOf" srcId="{770E89CA-4CBE-4326-970E-399EC25DB63B}" destId="{5C74E26F-A906-44B5-A823-0256B48D35DE}" srcOrd="1" destOrd="0" presId="urn:microsoft.com/office/officeart/2005/8/layout/process3"/>
    <dgm:cxn modelId="{7DA92B9A-A505-412F-8412-3DEBDBCF8D15}" type="presOf" srcId="{E1A9FBF0-1D05-4549-A511-B4C5D80CC986}" destId="{2D57A4D0-A36C-4FA4-954C-1BD444878CF0}" srcOrd="1" destOrd="0" presId="urn:microsoft.com/office/officeart/2005/8/layout/process3"/>
    <dgm:cxn modelId="{41D5AA9C-691D-4DA0-AAD2-52F8A8E3E932}" type="presOf" srcId="{B71916D3-304E-423E-8A4F-A1D002B224B3}" destId="{52F8FB14-2999-44F4-AC79-056FDA6D1F26}" srcOrd="1" destOrd="0" presId="urn:microsoft.com/office/officeart/2005/8/layout/process3"/>
    <dgm:cxn modelId="{B6D752A5-41C4-4241-A073-287FD461D57F}" type="presOf" srcId="{7DE2F470-E65F-483D-9197-57CE3E472FBF}" destId="{601A4441-F89B-416B-BC90-EF203B93A907}" srcOrd="0" destOrd="1" presId="urn:microsoft.com/office/officeart/2005/8/layout/process3"/>
    <dgm:cxn modelId="{C78608AB-780F-4612-A93A-A079031DF04B}" srcId="{B2DAE8BE-A032-49FF-852E-DA7287A23494}" destId="{770E89CA-4CBE-4326-970E-399EC25DB63B}" srcOrd="2" destOrd="0" parTransId="{7604C02D-126A-4447-B6E8-EE8BE49438F9}" sibTransId="{D05E5611-7E6B-43EF-A185-B6280B8A20D3}"/>
    <dgm:cxn modelId="{8CD5E7B3-CC94-466B-B3F5-13DD00D59251}" srcId="{B2DAE8BE-A032-49FF-852E-DA7287A23494}" destId="{A06C74D7-93D1-4718-9729-BFA17606B8E8}" srcOrd="1" destOrd="0" parTransId="{FDBF0C8B-814D-40FC-B2B3-8388FCEBABA3}" sibTransId="{D55EEF54-E11A-490D-A040-1A5910224F24}"/>
    <dgm:cxn modelId="{7B370DB5-5C39-4EE4-9775-B14C376AAC67}" srcId="{770E89CA-4CBE-4326-970E-399EC25DB63B}" destId="{7CB8AAFF-8E36-406F-874F-9D77B46DDDFF}" srcOrd="1" destOrd="0" parTransId="{B2654685-3AB7-40B7-9793-E035839630A2}" sibTransId="{458E87CB-732C-4BEB-B495-48BF23E585BF}"/>
    <dgm:cxn modelId="{71E91EB6-2011-4210-9EB1-FFB30AF9F55E}" srcId="{72F484A9-F534-4DAE-968D-835EFD0A44CC}" destId="{2937DF94-E492-4C96-884C-3F8A6E713813}" srcOrd="0" destOrd="0" parTransId="{C67121E5-1570-4D22-A933-40450C1431B8}" sibTransId="{E329A473-3446-4442-91BE-39AC26C4B852}"/>
    <dgm:cxn modelId="{DD2DB0C8-7AD6-4106-9D94-6AA0BE0BC077}" type="presOf" srcId="{68579BC9-F912-4726-B4C3-A2F7616D6661}" destId="{06A88118-7A0B-4689-87F8-989C32C6FF2F}" srcOrd="0" destOrd="0" presId="urn:microsoft.com/office/officeart/2005/8/layout/process3"/>
    <dgm:cxn modelId="{939F44D4-F234-4BBA-9DF8-E1A0D7CC98A1}" type="presOf" srcId="{1CF9DF00-C253-46A3-8EC1-4E4DBD1E725A}" destId="{A77A53A7-C041-40DE-801E-5F36095EBADF}" srcOrd="0" destOrd="3" presId="urn:microsoft.com/office/officeart/2005/8/layout/process3"/>
    <dgm:cxn modelId="{CF9FB0DB-A0F2-4177-B6F2-8601EBDF93BA}" type="presOf" srcId="{48CDCE4F-F3BE-4AC2-A5A2-199D52302F80}" destId="{A77A53A7-C041-40DE-801E-5F36095EBADF}" srcOrd="0" destOrd="2" presId="urn:microsoft.com/office/officeart/2005/8/layout/process3"/>
    <dgm:cxn modelId="{C0FD5EE1-FB45-4477-97FC-6C427E87461E}" srcId="{A06C74D7-93D1-4718-9729-BFA17606B8E8}" destId="{48CDCE4F-F3BE-4AC2-A5A2-199D52302F80}" srcOrd="2" destOrd="0" parTransId="{13D68A5E-1FB6-4F0F-A4B4-360ABE8669F5}" sibTransId="{3ECB3A68-9FDC-485B-B918-BC8F0AAEF19E}"/>
    <dgm:cxn modelId="{8599E9E2-3055-4492-92F2-CCF3A019381D}" srcId="{B2DAE8BE-A032-49FF-852E-DA7287A23494}" destId="{68579BC9-F912-4726-B4C3-A2F7616D6661}" srcOrd="0" destOrd="0" parTransId="{D8B3FD90-0B33-46AD-B89B-5AC236793BE1}" sibTransId="{E1A9FBF0-1D05-4549-A511-B4C5D80CC986}"/>
    <dgm:cxn modelId="{DB3807E6-BFA8-468E-A061-3E295E613E3B}" type="presOf" srcId="{770E89CA-4CBE-4326-970E-399EC25DB63B}" destId="{ABE681A5-AB1E-4486-8C02-C1B8F362033C}" srcOrd="0" destOrd="0" presId="urn:microsoft.com/office/officeart/2005/8/layout/process3"/>
    <dgm:cxn modelId="{13E2E6E7-360A-48B9-AD14-88E81877BC56}" srcId="{5FD6C402-87E2-4CED-BB91-266A60E0232F}" destId="{6082B9E0-034D-4995-B4D6-17E45BF33160}" srcOrd="0" destOrd="0" parTransId="{E2B2E8C7-D708-4102-85B7-641C6C21E6EA}" sibTransId="{26500FB3-FE72-45B2-920A-BE6E406ADF51}"/>
    <dgm:cxn modelId="{B9DC60F3-B6E5-4B8B-9FAF-4B2D62841A26}" type="presOf" srcId="{D55EEF54-E11A-490D-A040-1A5910224F24}" destId="{86AEB487-00B0-4938-8A2F-F00C0988B6AF}" srcOrd="1" destOrd="0" presId="urn:microsoft.com/office/officeart/2005/8/layout/process3"/>
    <dgm:cxn modelId="{EEB97EF3-7966-464B-89CE-E7F215B5136C}" srcId="{B2DAE8BE-A032-49FF-852E-DA7287A23494}" destId="{5FD6C402-87E2-4CED-BB91-266A60E0232F}" srcOrd="4" destOrd="0" parTransId="{BAD70627-7D90-4FF3-9948-A4C582099023}" sibTransId="{32DDF35B-5DB3-4A12-B5BA-004BB6F9A716}"/>
    <dgm:cxn modelId="{00CCCDF5-4C75-4BDB-9666-E1C5D6CBC9FB}" type="presOf" srcId="{555F7292-F35A-44B7-8D9F-AD45CF95494C}" destId="{85D76840-3641-4240-8E72-6E05DFB7AE44}" srcOrd="0" destOrd="0" presId="urn:microsoft.com/office/officeart/2005/8/layout/process3"/>
    <dgm:cxn modelId="{8A528BF7-68F2-4FD3-A354-674FFC2600E9}" srcId="{A06C74D7-93D1-4718-9729-BFA17606B8E8}" destId="{159C5C13-E12E-41BF-90D0-19F119BB234E}" srcOrd="1" destOrd="0" parTransId="{9A8ECD6C-29B9-4D1D-98E2-0611646FE3F3}" sibTransId="{B7082A87-2281-4146-9C80-3E27000E335D}"/>
    <dgm:cxn modelId="{BDD16151-CDDE-4F8A-BB60-2232A5991B89}" type="presParOf" srcId="{8DDBB986-4030-406B-B67A-B19C3BBFC913}" destId="{7BB7D48E-3CDE-43A8-927B-A334EEDCA9DC}" srcOrd="0" destOrd="0" presId="urn:microsoft.com/office/officeart/2005/8/layout/process3"/>
    <dgm:cxn modelId="{4889D2A0-D0B8-47AE-8C3B-B621599B704C}" type="presParOf" srcId="{7BB7D48E-3CDE-43A8-927B-A334EEDCA9DC}" destId="{06A88118-7A0B-4689-87F8-989C32C6FF2F}" srcOrd="0" destOrd="0" presId="urn:microsoft.com/office/officeart/2005/8/layout/process3"/>
    <dgm:cxn modelId="{3F19DEE9-56AD-49E0-857F-C46F68BDDA38}" type="presParOf" srcId="{7BB7D48E-3CDE-43A8-927B-A334EEDCA9DC}" destId="{1F3E35C9-F3B4-4252-9D70-CB5077D5D736}" srcOrd="1" destOrd="0" presId="urn:microsoft.com/office/officeart/2005/8/layout/process3"/>
    <dgm:cxn modelId="{7984A018-A40F-49B5-A990-CDA7FA883A58}" type="presParOf" srcId="{7BB7D48E-3CDE-43A8-927B-A334EEDCA9DC}" destId="{601A4441-F89B-416B-BC90-EF203B93A907}" srcOrd="2" destOrd="0" presId="urn:microsoft.com/office/officeart/2005/8/layout/process3"/>
    <dgm:cxn modelId="{6E5A97E0-2268-4A86-B479-BFA5D3219F55}" type="presParOf" srcId="{8DDBB986-4030-406B-B67A-B19C3BBFC913}" destId="{F22352B9-48FB-47A4-AC87-4E26E77F170A}" srcOrd="1" destOrd="0" presId="urn:microsoft.com/office/officeart/2005/8/layout/process3"/>
    <dgm:cxn modelId="{50541851-C2C3-40E9-A12E-3296839AC664}" type="presParOf" srcId="{F22352B9-48FB-47A4-AC87-4E26E77F170A}" destId="{2D57A4D0-A36C-4FA4-954C-1BD444878CF0}" srcOrd="0" destOrd="0" presId="urn:microsoft.com/office/officeart/2005/8/layout/process3"/>
    <dgm:cxn modelId="{8AF9BD20-4E32-4945-A632-17EEDBB28902}" type="presParOf" srcId="{8DDBB986-4030-406B-B67A-B19C3BBFC913}" destId="{EC92B82E-E535-4EF0-A941-B1CAFC53DC07}" srcOrd="2" destOrd="0" presId="urn:microsoft.com/office/officeart/2005/8/layout/process3"/>
    <dgm:cxn modelId="{4F0C50E3-00E3-47FB-BCBF-C1F80D03A469}" type="presParOf" srcId="{EC92B82E-E535-4EF0-A941-B1CAFC53DC07}" destId="{AB725F89-A227-4E5F-8EFF-17AB35F46A46}" srcOrd="0" destOrd="0" presId="urn:microsoft.com/office/officeart/2005/8/layout/process3"/>
    <dgm:cxn modelId="{4E2317E5-5613-4767-B21E-E6C5CB43BEB5}" type="presParOf" srcId="{EC92B82E-E535-4EF0-A941-B1CAFC53DC07}" destId="{05ECF509-F4C9-49B9-B9D3-4B82F8A406B9}" srcOrd="1" destOrd="0" presId="urn:microsoft.com/office/officeart/2005/8/layout/process3"/>
    <dgm:cxn modelId="{03C3D69E-B422-44BB-85B7-C5BA676083F1}" type="presParOf" srcId="{EC92B82E-E535-4EF0-A941-B1CAFC53DC07}" destId="{A77A53A7-C041-40DE-801E-5F36095EBADF}" srcOrd="2" destOrd="0" presId="urn:microsoft.com/office/officeart/2005/8/layout/process3"/>
    <dgm:cxn modelId="{C468CECA-4E99-43F1-8B38-489AA684CAEB}" type="presParOf" srcId="{8DDBB986-4030-406B-B67A-B19C3BBFC913}" destId="{A74883E1-F371-4BFC-B117-729557876B22}" srcOrd="3" destOrd="0" presId="urn:microsoft.com/office/officeart/2005/8/layout/process3"/>
    <dgm:cxn modelId="{DBE96A8C-0F44-4FF3-AA85-0162F1C244D5}" type="presParOf" srcId="{A74883E1-F371-4BFC-B117-729557876B22}" destId="{86AEB487-00B0-4938-8A2F-F00C0988B6AF}" srcOrd="0" destOrd="0" presId="urn:microsoft.com/office/officeart/2005/8/layout/process3"/>
    <dgm:cxn modelId="{8079508E-9B75-4FF1-9283-8E7B6CE1CCD4}" type="presParOf" srcId="{8DDBB986-4030-406B-B67A-B19C3BBFC913}" destId="{9944E385-59F0-4337-82E1-F3816CE1D6A9}" srcOrd="4" destOrd="0" presId="urn:microsoft.com/office/officeart/2005/8/layout/process3"/>
    <dgm:cxn modelId="{E3D82555-721C-4447-9874-C8CA428CAA7B}" type="presParOf" srcId="{9944E385-59F0-4337-82E1-F3816CE1D6A9}" destId="{ABE681A5-AB1E-4486-8C02-C1B8F362033C}" srcOrd="0" destOrd="0" presId="urn:microsoft.com/office/officeart/2005/8/layout/process3"/>
    <dgm:cxn modelId="{A0C2F519-A7E0-4E45-B2C6-1D2F6DE84831}" type="presParOf" srcId="{9944E385-59F0-4337-82E1-F3816CE1D6A9}" destId="{5C74E26F-A906-44B5-A823-0256B48D35DE}" srcOrd="1" destOrd="0" presId="urn:microsoft.com/office/officeart/2005/8/layout/process3"/>
    <dgm:cxn modelId="{B5CC13BE-D094-4566-8383-29D415EC0EF3}" type="presParOf" srcId="{9944E385-59F0-4337-82E1-F3816CE1D6A9}" destId="{85D76840-3641-4240-8E72-6E05DFB7AE44}" srcOrd="2" destOrd="0" presId="urn:microsoft.com/office/officeart/2005/8/layout/process3"/>
    <dgm:cxn modelId="{2E3D4875-DEE9-4942-A546-D00C9A13375A}" type="presParOf" srcId="{8DDBB986-4030-406B-B67A-B19C3BBFC913}" destId="{1BFA35E2-F785-4F4F-9201-57701AF8E26C}" srcOrd="5" destOrd="0" presId="urn:microsoft.com/office/officeart/2005/8/layout/process3"/>
    <dgm:cxn modelId="{AE61D0B1-8306-48CA-9569-D976D2094E86}" type="presParOf" srcId="{1BFA35E2-F785-4F4F-9201-57701AF8E26C}" destId="{26540573-02B0-4F0C-80AF-F566BC088061}" srcOrd="0" destOrd="0" presId="urn:microsoft.com/office/officeart/2005/8/layout/process3"/>
    <dgm:cxn modelId="{C5208732-66FB-4326-93DE-D834DE8D7525}" type="presParOf" srcId="{8DDBB986-4030-406B-B67A-B19C3BBFC913}" destId="{84B2EB07-88C9-4D32-A456-5A184C79911A}" srcOrd="6" destOrd="0" presId="urn:microsoft.com/office/officeart/2005/8/layout/process3"/>
    <dgm:cxn modelId="{F00A8051-0DA8-4CA3-80A6-A2C6875C46B8}" type="presParOf" srcId="{84B2EB07-88C9-4D32-A456-5A184C79911A}" destId="{556F8802-23E8-489B-8972-AE4D9272C847}" srcOrd="0" destOrd="0" presId="urn:microsoft.com/office/officeart/2005/8/layout/process3"/>
    <dgm:cxn modelId="{4394C2F0-94A3-4848-ACB0-D9D0AC9F99EE}" type="presParOf" srcId="{84B2EB07-88C9-4D32-A456-5A184C79911A}" destId="{D3077025-CF0F-496A-8EC6-67EF6C2051A5}" srcOrd="1" destOrd="0" presId="urn:microsoft.com/office/officeart/2005/8/layout/process3"/>
    <dgm:cxn modelId="{F4AADFFB-EE8C-4A93-B346-A3CA3F306E92}" type="presParOf" srcId="{84B2EB07-88C9-4D32-A456-5A184C79911A}" destId="{6268F3DE-05A4-4BF0-BBF3-5C417954DEEA}" srcOrd="2" destOrd="0" presId="urn:microsoft.com/office/officeart/2005/8/layout/process3"/>
    <dgm:cxn modelId="{00A66DBA-0B14-41A2-9952-E61D166081D1}" type="presParOf" srcId="{8DDBB986-4030-406B-B67A-B19C3BBFC913}" destId="{986C4D9B-C5EE-404F-BF7F-B44E8F5433B3}" srcOrd="7" destOrd="0" presId="urn:microsoft.com/office/officeart/2005/8/layout/process3"/>
    <dgm:cxn modelId="{04CE1C17-7F79-420F-B551-F796D1AC2E91}" type="presParOf" srcId="{986C4D9B-C5EE-404F-BF7F-B44E8F5433B3}" destId="{52F8FB14-2999-44F4-AC79-056FDA6D1F26}" srcOrd="0" destOrd="0" presId="urn:microsoft.com/office/officeart/2005/8/layout/process3"/>
    <dgm:cxn modelId="{5E3BAC9A-BBCA-4AEF-8DB7-9F0584715CDA}" type="presParOf" srcId="{8DDBB986-4030-406B-B67A-B19C3BBFC913}" destId="{6D9CDFB4-57F9-4EFF-BAF9-8860E2742675}" srcOrd="8" destOrd="0" presId="urn:microsoft.com/office/officeart/2005/8/layout/process3"/>
    <dgm:cxn modelId="{DC68B50F-65C8-485F-9E4A-135F735D303F}" type="presParOf" srcId="{6D9CDFB4-57F9-4EFF-BAF9-8860E2742675}" destId="{51E45608-4ED8-4179-A15F-BCB932A5F058}" srcOrd="0" destOrd="0" presId="urn:microsoft.com/office/officeart/2005/8/layout/process3"/>
    <dgm:cxn modelId="{2391DAEC-745A-480D-913A-13AE6E7E4295}" type="presParOf" srcId="{6D9CDFB4-57F9-4EFF-BAF9-8860E2742675}" destId="{3D91842A-BF40-4C0B-9149-B07161CAA5B7}" srcOrd="1" destOrd="0" presId="urn:microsoft.com/office/officeart/2005/8/layout/process3"/>
    <dgm:cxn modelId="{DAD005BC-B1BC-4D61-9CC1-770464DEF1E3}" type="presParOf" srcId="{6D9CDFB4-57F9-4EFF-BAF9-8860E2742675}" destId="{774244B2-7B65-4A73-951E-DD7E43F25C6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DDFA2-0BDA-4DB9-B389-958BF995EEF2}">
      <dsp:nvSpPr>
        <dsp:cNvPr id="0" name=""/>
        <dsp:cNvSpPr/>
      </dsp:nvSpPr>
      <dsp:spPr>
        <a:xfrm>
          <a:off x="749855" y="182654"/>
          <a:ext cx="2740264" cy="951657"/>
        </a:xfrm>
        <a:prstGeom prst="ellipse">
          <a:avLst/>
        </a:prstGeom>
        <a:solidFill>
          <a:schemeClr val="accent1">
            <a:tint val="50000"/>
            <a:alpha val="40000"/>
            <a:hueOff val="0"/>
            <a:satOff val="0"/>
            <a:lumOff val="0"/>
            <a:alphaOff val="0"/>
          </a:schemeClr>
        </a:solidFill>
        <a:ln>
          <a:noFill/>
        </a:ln>
        <a:effectLst/>
        <a:sp3d z="-10400" extrusionH="12700" prstMaterial="plastic"/>
      </dsp:spPr>
      <dsp:style>
        <a:lnRef idx="0">
          <a:scrgbClr r="0" g="0" b="0"/>
        </a:lnRef>
        <a:fillRef idx="1">
          <a:scrgbClr r="0" g="0" b="0"/>
        </a:fillRef>
        <a:effectRef idx="0">
          <a:scrgbClr r="0" g="0" b="0"/>
        </a:effectRef>
        <a:fontRef idx="minor"/>
      </dsp:style>
    </dsp:sp>
    <dsp:sp modelId="{1F0D0135-B1F0-4F6F-88CF-A247623229E0}">
      <dsp:nvSpPr>
        <dsp:cNvPr id="0" name=""/>
        <dsp:cNvSpPr/>
      </dsp:nvSpPr>
      <dsp:spPr>
        <a:xfrm>
          <a:off x="1858706" y="2512941"/>
          <a:ext cx="531059" cy="339877"/>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C2D8EA8C-858F-40AC-8375-A964219ACE45}">
      <dsp:nvSpPr>
        <dsp:cNvPr id="0" name=""/>
        <dsp:cNvSpPr/>
      </dsp:nvSpPr>
      <dsp:spPr>
        <a:xfrm>
          <a:off x="849694" y="2784843"/>
          <a:ext cx="2549083" cy="63727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Program facts</a:t>
          </a:r>
        </a:p>
      </dsp:txBody>
      <dsp:txXfrm>
        <a:off x="849694" y="2784843"/>
        <a:ext cx="2549083" cy="637270"/>
      </dsp:txXfrm>
    </dsp:sp>
    <dsp:sp modelId="{E5DE8334-DBAD-4D5F-B184-7875EBE2F1C9}">
      <dsp:nvSpPr>
        <dsp:cNvPr id="0" name=""/>
        <dsp:cNvSpPr/>
      </dsp:nvSpPr>
      <dsp:spPr>
        <a:xfrm>
          <a:off x="1746121" y="1207810"/>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6 GEF focal areas</a:t>
          </a:r>
        </a:p>
      </dsp:txBody>
      <dsp:txXfrm>
        <a:off x="1886110" y="1347799"/>
        <a:ext cx="675928" cy="675928"/>
      </dsp:txXfrm>
    </dsp:sp>
    <dsp:sp modelId="{F578D990-D69B-46EE-BCA8-55F8D3A3739C}">
      <dsp:nvSpPr>
        <dsp:cNvPr id="0" name=""/>
        <dsp:cNvSpPr/>
      </dsp:nvSpPr>
      <dsp:spPr>
        <a:xfrm>
          <a:off x="1062118" y="490668"/>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15 child projects</a:t>
          </a:r>
        </a:p>
      </dsp:txBody>
      <dsp:txXfrm>
        <a:off x="1202107" y="630657"/>
        <a:ext cx="675928" cy="675928"/>
      </dsp:txXfrm>
    </dsp:sp>
    <dsp:sp modelId="{B29F6818-0A4F-49CA-A6C7-911AF58D1CBF}">
      <dsp:nvSpPr>
        <dsp:cNvPr id="0" name=""/>
        <dsp:cNvSpPr/>
      </dsp:nvSpPr>
      <dsp:spPr>
        <a:xfrm>
          <a:off x="2039266" y="259551"/>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4 components</a:t>
          </a:r>
        </a:p>
      </dsp:txBody>
      <dsp:txXfrm>
        <a:off x="2179255" y="399540"/>
        <a:ext cx="675928" cy="675928"/>
      </dsp:txXfrm>
    </dsp:sp>
    <dsp:sp modelId="{4BB3F252-F6FF-4156-A4B6-6FB23CDCD262}">
      <dsp:nvSpPr>
        <dsp:cNvPr id="0" name=""/>
        <dsp:cNvSpPr/>
      </dsp:nvSpPr>
      <dsp:spPr>
        <a:xfrm>
          <a:off x="637270" y="65821"/>
          <a:ext cx="2973930" cy="237914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DDFA2-0BDA-4DB9-B389-958BF995EEF2}">
      <dsp:nvSpPr>
        <dsp:cNvPr id="0" name=""/>
        <dsp:cNvSpPr/>
      </dsp:nvSpPr>
      <dsp:spPr>
        <a:xfrm>
          <a:off x="749855" y="182654"/>
          <a:ext cx="2740264" cy="951657"/>
        </a:xfrm>
        <a:prstGeom prst="ellipse">
          <a:avLst/>
        </a:prstGeom>
        <a:solidFill>
          <a:schemeClr val="accent1">
            <a:tint val="50000"/>
            <a:alpha val="40000"/>
            <a:hueOff val="0"/>
            <a:satOff val="0"/>
            <a:lumOff val="0"/>
            <a:alphaOff val="0"/>
          </a:schemeClr>
        </a:solidFill>
        <a:ln>
          <a:noFill/>
        </a:ln>
        <a:effectLst/>
        <a:sp3d z="-10400" extrusionH="12700" prstMaterial="plastic"/>
      </dsp:spPr>
      <dsp:style>
        <a:lnRef idx="0">
          <a:scrgbClr r="0" g="0" b="0"/>
        </a:lnRef>
        <a:fillRef idx="1">
          <a:scrgbClr r="0" g="0" b="0"/>
        </a:fillRef>
        <a:effectRef idx="0">
          <a:scrgbClr r="0" g="0" b="0"/>
        </a:effectRef>
        <a:fontRef idx="minor"/>
      </dsp:style>
    </dsp:sp>
    <dsp:sp modelId="{1F0D0135-B1F0-4F6F-88CF-A247623229E0}">
      <dsp:nvSpPr>
        <dsp:cNvPr id="0" name=""/>
        <dsp:cNvSpPr/>
      </dsp:nvSpPr>
      <dsp:spPr>
        <a:xfrm>
          <a:off x="1858706" y="2512941"/>
          <a:ext cx="531059" cy="339877"/>
        </a:xfrm>
        <a:prstGeom prst="down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 modelId="{C2D8EA8C-858F-40AC-8375-A964219ACE45}">
      <dsp:nvSpPr>
        <dsp:cNvPr id="0" name=""/>
        <dsp:cNvSpPr/>
      </dsp:nvSpPr>
      <dsp:spPr>
        <a:xfrm>
          <a:off x="849694" y="2784843"/>
          <a:ext cx="2549083" cy="63727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Project facts</a:t>
          </a:r>
        </a:p>
      </dsp:txBody>
      <dsp:txXfrm>
        <a:off x="849694" y="2784843"/>
        <a:ext cx="2549083" cy="637270"/>
      </dsp:txXfrm>
    </dsp:sp>
    <dsp:sp modelId="{4A3BB75F-D444-4712-9A2A-569294A87B22}">
      <dsp:nvSpPr>
        <dsp:cNvPr id="0" name=""/>
        <dsp:cNvSpPr/>
      </dsp:nvSpPr>
      <dsp:spPr>
        <a:xfrm>
          <a:off x="1746121" y="1207810"/>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10 outcome indicators</a:t>
          </a:r>
        </a:p>
      </dsp:txBody>
      <dsp:txXfrm>
        <a:off x="1886110" y="1347799"/>
        <a:ext cx="675928" cy="675928"/>
      </dsp:txXfrm>
    </dsp:sp>
    <dsp:sp modelId="{F578D990-D69B-46EE-BCA8-55F8D3A3739C}">
      <dsp:nvSpPr>
        <dsp:cNvPr id="0" name=""/>
        <dsp:cNvSpPr/>
      </dsp:nvSpPr>
      <dsp:spPr>
        <a:xfrm>
          <a:off x="1062118" y="490668"/>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5 components</a:t>
          </a:r>
        </a:p>
      </dsp:txBody>
      <dsp:txXfrm>
        <a:off x="1202107" y="630657"/>
        <a:ext cx="675928" cy="675928"/>
      </dsp:txXfrm>
    </dsp:sp>
    <dsp:sp modelId="{B29F6818-0A4F-49CA-A6C7-911AF58D1CBF}">
      <dsp:nvSpPr>
        <dsp:cNvPr id="0" name=""/>
        <dsp:cNvSpPr/>
      </dsp:nvSpPr>
      <dsp:spPr>
        <a:xfrm>
          <a:off x="2039266" y="259551"/>
          <a:ext cx="955906" cy="95590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27 outputs</a:t>
          </a:r>
        </a:p>
      </dsp:txBody>
      <dsp:txXfrm>
        <a:off x="2179255" y="399540"/>
        <a:ext cx="675928" cy="675928"/>
      </dsp:txXfrm>
    </dsp:sp>
    <dsp:sp modelId="{4BB3F252-F6FF-4156-A4B6-6FB23CDCD262}">
      <dsp:nvSpPr>
        <dsp:cNvPr id="0" name=""/>
        <dsp:cNvSpPr/>
      </dsp:nvSpPr>
      <dsp:spPr>
        <a:xfrm>
          <a:off x="637270" y="65821"/>
          <a:ext cx="2973930" cy="237914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EC289-14D2-4550-AB9B-CA03A3E8FEDA}">
      <dsp:nvSpPr>
        <dsp:cNvPr id="0" name=""/>
        <dsp:cNvSpPr/>
      </dsp:nvSpPr>
      <dsp:spPr>
        <a:xfrm>
          <a:off x="260473" y="0"/>
          <a:ext cx="1590260" cy="3395922"/>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C0B62-8523-4D11-A5F9-8D0F18C0D5B3}">
      <dsp:nvSpPr>
        <dsp:cNvPr id="0" name=""/>
        <dsp:cNvSpPr/>
      </dsp:nvSpPr>
      <dsp:spPr>
        <a:xfrm>
          <a:off x="541239" y="387225"/>
          <a:ext cx="1033669" cy="64553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Programme</a:t>
          </a:r>
        </a:p>
      </dsp:txBody>
      <dsp:txXfrm>
        <a:off x="572751" y="418737"/>
        <a:ext cx="970645" cy="582510"/>
      </dsp:txXfrm>
    </dsp:sp>
    <dsp:sp modelId="{A9679A40-3F80-4406-B3C0-0E879F6BA08C}">
      <dsp:nvSpPr>
        <dsp:cNvPr id="0" name=""/>
        <dsp:cNvSpPr/>
      </dsp:nvSpPr>
      <dsp:spPr>
        <a:xfrm>
          <a:off x="557137" y="1234066"/>
          <a:ext cx="1033669" cy="87153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14 PICs</a:t>
          </a:r>
        </a:p>
      </dsp:txBody>
      <dsp:txXfrm>
        <a:off x="599682" y="1276611"/>
        <a:ext cx="948579" cy="786441"/>
      </dsp:txXfrm>
    </dsp:sp>
    <dsp:sp modelId="{575CE2E2-2981-4E11-8C73-83C77E83E8D9}">
      <dsp:nvSpPr>
        <dsp:cNvPr id="0" name=""/>
        <dsp:cNvSpPr/>
      </dsp:nvSpPr>
      <dsp:spPr>
        <a:xfrm>
          <a:off x="529166" y="2323838"/>
          <a:ext cx="1121407" cy="87153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15 Projects</a:t>
          </a:r>
        </a:p>
      </dsp:txBody>
      <dsp:txXfrm>
        <a:off x="571711" y="2366383"/>
        <a:ext cx="1036317" cy="786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E35C9-F3B4-4252-9D70-CB5077D5D736}">
      <dsp:nvSpPr>
        <dsp:cNvPr id="0" name=""/>
        <dsp:cNvSpPr/>
      </dsp:nvSpPr>
      <dsp:spPr>
        <a:xfrm>
          <a:off x="12093" y="-197386"/>
          <a:ext cx="986932" cy="59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PH" sz="1100" kern="1200" dirty="0"/>
            <a:t>Strategy</a:t>
          </a:r>
        </a:p>
      </dsp:txBody>
      <dsp:txXfrm>
        <a:off x="12093" y="-197386"/>
        <a:ext cx="986932" cy="394773"/>
      </dsp:txXfrm>
    </dsp:sp>
    <dsp:sp modelId="{601A4441-F89B-416B-BC90-EF203B93A907}">
      <dsp:nvSpPr>
        <dsp:cNvPr id="0" name=""/>
        <dsp:cNvSpPr/>
      </dsp:nvSpPr>
      <dsp:spPr>
        <a:xfrm>
          <a:off x="70957" y="197386"/>
          <a:ext cx="1272768" cy="294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PH" sz="1100" kern="1200" dirty="0"/>
            <a:t>PFD/ </a:t>
          </a:r>
          <a:r>
            <a:rPr lang="en-PH" sz="1100" kern="1200" dirty="0" err="1"/>
            <a:t>ProDoc</a:t>
          </a:r>
          <a:r>
            <a:rPr lang="en-PH" sz="1100" kern="1200" dirty="0"/>
            <a:t> providing clear  indicators &amp; parameters to be measured and tracked, etc.</a:t>
          </a:r>
        </a:p>
        <a:p>
          <a:pPr marL="57150" lvl="1" indent="-57150" algn="l" defTabSz="488950">
            <a:lnSpc>
              <a:spcPct val="90000"/>
            </a:lnSpc>
            <a:spcBef>
              <a:spcPct val="0"/>
            </a:spcBef>
            <a:spcAft>
              <a:spcPts val="0"/>
            </a:spcAft>
            <a:buChar char="•"/>
          </a:pPr>
          <a:r>
            <a:rPr lang="en-PH" sz="1100" kern="1200" dirty="0"/>
            <a:t>Clear Institutional landscape and program stakeholders highlighting clear roles &amp; contribution</a:t>
          </a:r>
        </a:p>
      </dsp:txBody>
      <dsp:txXfrm>
        <a:off x="108235" y="234664"/>
        <a:ext cx="1198212" cy="2872862"/>
      </dsp:txXfrm>
    </dsp:sp>
    <dsp:sp modelId="{F22352B9-48FB-47A4-AC87-4E26E77F170A}">
      <dsp:nvSpPr>
        <dsp:cNvPr id="0" name=""/>
        <dsp:cNvSpPr/>
      </dsp:nvSpPr>
      <dsp:spPr>
        <a:xfrm>
          <a:off x="1184183" y="-122738"/>
          <a:ext cx="392534" cy="245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184183" y="-73643"/>
        <a:ext cx="318891" cy="147287"/>
      </dsp:txXfrm>
    </dsp:sp>
    <dsp:sp modelId="{05ECF509-F4C9-49B9-B9D3-4B82F8A406B9}">
      <dsp:nvSpPr>
        <dsp:cNvPr id="0" name=""/>
        <dsp:cNvSpPr/>
      </dsp:nvSpPr>
      <dsp:spPr>
        <a:xfrm>
          <a:off x="1739657" y="-197386"/>
          <a:ext cx="986932" cy="59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PH" sz="1100" kern="1200" dirty="0"/>
            <a:t>Steering</a:t>
          </a:r>
        </a:p>
      </dsp:txBody>
      <dsp:txXfrm>
        <a:off x="1739657" y="-197386"/>
        <a:ext cx="986932" cy="394773"/>
      </dsp:txXfrm>
    </dsp:sp>
    <dsp:sp modelId="{A77A53A7-C041-40DE-801E-5F36095EBADF}">
      <dsp:nvSpPr>
        <dsp:cNvPr id="0" name=""/>
        <dsp:cNvSpPr/>
      </dsp:nvSpPr>
      <dsp:spPr>
        <a:xfrm>
          <a:off x="1760627" y="197386"/>
          <a:ext cx="1348554" cy="294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PH" sz="1100" kern="1200" dirty="0"/>
            <a:t>Results orientation based on QQT indicators</a:t>
          </a:r>
        </a:p>
        <a:p>
          <a:pPr marL="57150" lvl="1" indent="-57150" algn="l" defTabSz="488950">
            <a:lnSpc>
              <a:spcPct val="90000"/>
            </a:lnSpc>
            <a:spcBef>
              <a:spcPct val="0"/>
            </a:spcBef>
            <a:spcAft>
              <a:spcPct val="15000"/>
            </a:spcAft>
            <a:buChar char="•"/>
          </a:pPr>
          <a:r>
            <a:rPr lang="en-PH" sz="1100" kern="1200" dirty="0"/>
            <a:t>Available RBM System or simple monitoring plan</a:t>
          </a:r>
        </a:p>
        <a:p>
          <a:pPr marL="57150" lvl="1" indent="-57150" algn="l" defTabSz="488950">
            <a:lnSpc>
              <a:spcPct val="90000"/>
            </a:lnSpc>
            <a:spcBef>
              <a:spcPct val="0"/>
            </a:spcBef>
            <a:spcAft>
              <a:spcPct val="15000"/>
            </a:spcAft>
            <a:buChar char="•"/>
          </a:pPr>
          <a:r>
            <a:rPr lang="en-PH" sz="1100" kern="1200" dirty="0"/>
            <a:t>Role of various stakeholders (i.e. SPC, the RPCU, National Project Managers, political partner agency/</a:t>
          </a:r>
          <a:r>
            <a:rPr lang="en-PH" sz="1100" kern="1200" dirty="0" err="1"/>
            <a:t>ies</a:t>
          </a:r>
          <a:r>
            <a:rPr lang="en-PH" sz="1100" kern="1200" dirty="0"/>
            <a:t>, development partners</a:t>
          </a:r>
        </a:p>
        <a:p>
          <a:pPr marL="57150" lvl="1" indent="-57150" algn="l" defTabSz="488950">
            <a:lnSpc>
              <a:spcPct val="90000"/>
            </a:lnSpc>
            <a:spcBef>
              <a:spcPct val="0"/>
            </a:spcBef>
            <a:spcAft>
              <a:spcPct val="15000"/>
            </a:spcAft>
            <a:buChar char="•"/>
          </a:pPr>
          <a:r>
            <a:rPr lang="en-PH" sz="1100" kern="1200" dirty="0"/>
            <a:t>Role of clients and beneficiaries</a:t>
          </a:r>
        </a:p>
      </dsp:txBody>
      <dsp:txXfrm>
        <a:off x="1800125" y="236884"/>
        <a:ext cx="1269558" cy="2868422"/>
      </dsp:txXfrm>
    </dsp:sp>
    <dsp:sp modelId="{A74883E1-F371-4BFC-B117-729557876B22}">
      <dsp:nvSpPr>
        <dsp:cNvPr id="0" name=""/>
        <dsp:cNvSpPr/>
      </dsp:nvSpPr>
      <dsp:spPr>
        <a:xfrm>
          <a:off x="2921221" y="-122738"/>
          <a:ext cx="412618" cy="245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PH" sz="1100" kern="1200"/>
        </a:p>
      </dsp:txBody>
      <dsp:txXfrm>
        <a:off x="2921221" y="-73643"/>
        <a:ext cx="338975" cy="147287"/>
      </dsp:txXfrm>
    </dsp:sp>
    <dsp:sp modelId="{5C74E26F-A906-44B5-A823-0256B48D35DE}">
      <dsp:nvSpPr>
        <dsp:cNvPr id="0" name=""/>
        <dsp:cNvSpPr/>
      </dsp:nvSpPr>
      <dsp:spPr>
        <a:xfrm>
          <a:off x="3505114" y="-197386"/>
          <a:ext cx="986932" cy="59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PH" sz="1100" kern="1200" dirty="0"/>
            <a:t>Cooperation</a:t>
          </a:r>
        </a:p>
      </dsp:txBody>
      <dsp:txXfrm>
        <a:off x="3505114" y="-197386"/>
        <a:ext cx="986932" cy="394773"/>
      </dsp:txXfrm>
    </dsp:sp>
    <dsp:sp modelId="{85D76840-3641-4240-8E72-6E05DFB7AE44}">
      <dsp:nvSpPr>
        <dsp:cNvPr id="0" name=""/>
        <dsp:cNvSpPr/>
      </dsp:nvSpPr>
      <dsp:spPr>
        <a:xfrm>
          <a:off x="3538249" y="197386"/>
          <a:ext cx="1324227" cy="294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PH" sz="1050" kern="1200" dirty="0"/>
            <a:t>Involvement of all program/ project stakeholders in generating results</a:t>
          </a:r>
        </a:p>
        <a:p>
          <a:pPr marL="57150" lvl="1" indent="-57150" algn="l" defTabSz="466725">
            <a:lnSpc>
              <a:spcPct val="90000"/>
            </a:lnSpc>
            <a:spcBef>
              <a:spcPct val="0"/>
            </a:spcBef>
            <a:spcAft>
              <a:spcPct val="15000"/>
            </a:spcAft>
            <a:buChar char="•"/>
          </a:pPr>
          <a:r>
            <a:rPr lang="en-PH" sz="1050" kern="1200" dirty="0"/>
            <a:t>Engagement of various stakeholders in program/ project implementation</a:t>
          </a:r>
        </a:p>
        <a:p>
          <a:pPr marL="57150" lvl="1" indent="-57150" algn="l" defTabSz="466725">
            <a:lnSpc>
              <a:spcPct val="90000"/>
            </a:lnSpc>
            <a:spcBef>
              <a:spcPct val="0"/>
            </a:spcBef>
            <a:spcAft>
              <a:spcPct val="15000"/>
            </a:spcAft>
            <a:buChar char="•"/>
          </a:pPr>
          <a:r>
            <a:rPr lang="en-PH" sz="1050" kern="1200" dirty="0"/>
            <a:t>Enable countries and partners to be mutually accountable in achieving project outcomes</a:t>
          </a:r>
        </a:p>
      </dsp:txBody>
      <dsp:txXfrm>
        <a:off x="3577034" y="236171"/>
        <a:ext cx="1246657" cy="2869848"/>
      </dsp:txXfrm>
    </dsp:sp>
    <dsp:sp modelId="{1BFA35E2-F785-4F4F-9201-57701AF8E26C}">
      <dsp:nvSpPr>
        <dsp:cNvPr id="0" name=""/>
        <dsp:cNvSpPr/>
      </dsp:nvSpPr>
      <dsp:spPr>
        <a:xfrm>
          <a:off x="4683637" y="-122738"/>
          <a:ext cx="406171" cy="245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PH" sz="400" kern="1200"/>
        </a:p>
      </dsp:txBody>
      <dsp:txXfrm>
        <a:off x="4683637" y="-73643"/>
        <a:ext cx="332528" cy="147287"/>
      </dsp:txXfrm>
    </dsp:sp>
    <dsp:sp modelId="{D3077025-CF0F-496A-8EC6-67EF6C2051A5}">
      <dsp:nvSpPr>
        <dsp:cNvPr id="0" name=""/>
        <dsp:cNvSpPr/>
      </dsp:nvSpPr>
      <dsp:spPr>
        <a:xfrm>
          <a:off x="5258408" y="-197386"/>
          <a:ext cx="986932" cy="59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PH" sz="1100" kern="1200" dirty="0"/>
            <a:t>Processes</a:t>
          </a:r>
        </a:p>
      </dsp:txBody>
      <dsp:txXfrm>
        <a:off x="5258408" y="-197386"/>
        <a:ext cx="986932" cy="394773"/>
      </dsp:txXfrm>
    </dsp:sp>
    <dsp:sp modelId="{6268F3DE-05A4-4BF0-BBF3-5C417954DEEA}">
      <dsp:nvSpPr>
        <dsp:cNvPr id="0" name=""/>
        <dsp:cNvSpPr/>
      </dsp:nvSpPr>
      <dsp:spPr>
        <a:xfrm>
          <a:off x="5297282" y="197386"/>
          <a:ext cx="1312748" cy="294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PH" sz="1100" kern="1200" dirty="0"/>
            <a:t>Preciseness of the activities and ensure plausible link and causal relationship towards the project objectives</a:t>
          </a:r>
        </a:p>
        <a:p>
          <a:pPr marL="57150" lvl="1" indent="-57150" algn="l" defTabSz="488950">
            <a:lnSpc>
              <a:spcPct val="90000"/>
            </a:lnSpc>
            <a:spcBef>
              <a:spcPct val="0"/>
            </a:spcBef>
            <a:spcAft>
              <a:spcPct val="15000"/>
            </a:spcAft>
            <a:buChar char="•"/>
          </a:pPr>
          <a:r>
            <a:rPr lang="en-PH" sz="1100" kern="1200" dirty="0"/>
            <a:t>On RBM, clear roles of stakeholders especially in the actual data gathering and analysis, and reporting</a:t>
          </a:r>
        </a:p>
        <a:p>
          <a:pPr marL="57150" lvl="1" indent="-57150" algn="l" defTabSz="488950">
            <a:lnSpc>
              <a:spcPct val="90000"/>
            </a:lnSpc>
            <a:spcBef>
              <a:spcPct val="0"/>
            </a:spcBef>
            <a:spcAft>
              <a:spcPct val="15000"/>
            </a:spcAft>
            <a:buChar char="•"/>
          </a:pPr>
          <a:r>
            <a:rPr lang="en-PH" sz="1100" kern="1200" dirty="0"/>
            <a:t>...</a:t>
          </a:r>
        </a:p>
      </dsp:txBody>
      <dsp:txXfrm>
        <a:off x="5335731" y="235835"/>
        <a:ext cx="1235850" cy="2870520"/>
      </dsp:txXfrm>
    </dsp:sp>
    <dsp:sp modelId="{986C4D9B-C5EE-404F-BF7F-B44E8F5433B3}">
      <dsp:nvSpPr>
        <dsp:cNvPr id="0" name=""/>
        <dsp:cNvSpPr/>
      </dsp:nvSpPr>
      <dsp:spPr>
        <a:xfrm>
          <a:off x="6435496" y="-122738"/>
          <a:ext cx="403129" cy="2454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PH" sz="1100" kern="1200"/>
        </a:p>
      </dsp:txBody>
      <dsp:txXfrm>
        <a:off x="6435496" y="-73643"/>
        <a:ext cx="329486" cy="147287"/>
      </dsp:txXfrm>
    </dsp:sp>
    <dsp:sp modelId="{3D91842A-BF40-4C0B-9149-B07161CAA5B7}">
      <dsp:nvSpPr>
        <dsp:cNvPr id="0" name=""/>
        <dsp:cNvSpPr/>
      </dsp:nvSpPr>
      <dsp:spPr>
        <a:xfrm>
          <a:off x="7005962" y="-197386"/>
          <a:ext cx="986932" cy="5921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PH" sz="1100" kern="1200" dirty="0"/>
            <a:t>KM &amp; Learning</a:t>
          </a:r>
        </a:p>
      </dsp:txBody>
      <dsp:txXfrm>
        <a:off x="7005962" y="-197386"/>
        <a:ext cx="986932" cy="394773"/>
      </dsp:txXfrm>
    </dsp:sp>
    <dsp:sp modelId="{774244B2-7B65-4A73-951E-DD7E43F25C6F}">
      <dsp:nvSpPr>
        <dsp:cNvPr id="0" name=""/>
        <dsp:cNvSpPr/>
      </dsp:nvSpPr>
      <dsp:spPr>
        <a:xfrm>
          <a:off x="7066544" y="197386"/>
          <a:ext cx="1269333" cy="29474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PH" sz="1100" kern="1200" dirty="0"/>
            <a:t>Monitor risks, validate assumptions, and ascertain conditions set for this program/ project. </a:t>
          </a:r>
        </a:p>
        <a:p>
          <a:pPr marL="57150" lvl="1" indent="-57150" algn="l" defTabSz="488950">
            <a:lnSpc>
              <a:spcPct val="90000"/>
            </a:lnSpc>
            <a:spcBef>
              <a:spcPct val="0"/>
            </a:spcBef>
            <a:spcAft>
              <a:spcPct val="15000"/>
            </a:spcAft>
            <a:buChar char="•"/>
          </a:pPr>
          <a:r>
            <a:rPr lang="en-PH" sz="1100" kern="1200" dirty="0"/>
            <a:t>Document processes as building blocks for drawing lessons for steering, reporting, and knowledge management</a:t>
          </a:r>
        </a:p>
      </dsp:txBody>
      <dsp:txXfrm>
        <a:off x="7103721" y="234563"/>
        <a:ext cx="1194979" cy="287306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67DD6-8712-4A65-A965-AA454207BAFF}" type="datetimeFigureOut">
              <a:rPr lang="en-AU" smtClean="0"/>
              <a:t>14/02/2021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B3D3-7B57-487F-A859-0B2CB90AD8F4}" type="slidenum">
              <a:rPr lang="en-AU" smtClean="0"/>
              <a:t>‹#›</a:t>
            </a:fld>
            <a:endParaRPr lang="en-AU"/>
          </a:p>
        </p:txBody>
      </p:sp>
    </p:spTree>
    <p:extLst>
      <p:ext uri="{BB962C8B-B14F-4D97-AF65-F5344CB8AC3E}">
        <p14:creationId xmlns:p14="http://schemas.microsoft.com/office/powerpoint/2010/main" val="280291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D0B3D3-7B57-487F-A859-0B2CB90AD8F4}" type="slidenum">
              <a:rPr lang="en-AU" smtClean="0"/>
              <a:t>1</a:t>
            </a:fld>
            <a:endParaRPr lang="en-AU"/>
          </a:p>
        </p:txBody>
      </p:sp>
    </p:spTree>
    <p:extLst>
      <p:ext uri="{BB962C8B-B14F-4D97-AF65-F5344CB8AC3E}">
        <p14:creationId xmlns:p14="http://schemas.microsoft.com/office/powerpoint/2010/main" val="16280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636658-2CAE-42BB-BEA0-F51BC5915A1A}" type="slidenum">
              <a:rPr lang="en-AU" smtClean="0"/>
              <a:t>4</a:t>
            </a:fld>
            <a:endParaRPr lang="en-AU"/>
          </a:p>
        </p:txBody>
      </p:sp>
    </p:spTree>
    <p:extLst>
      <p:ext uri="{BB962C8B-B14F-4D97-AF65-F5344CB8AC3E}">
        <p14:creationId xmlns:p14="http://schemas.microsoft.com/office/powerpoint/2010/main" val="276051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The linkages between National STAR and National IW R2R projects</a:t>
            </a:r>
          </a:p>
          <a:p>
            <a:endParaRPr lang="en-AU" sz="1300" dirty="0"/>
          </a:p>
          <a:p>
            <a:pPr marL="309553" indent="-309553">
              <a:buFont typeface="Arial" panose="020B0604020202020204" pitchFamily="34" charset="0"/>
              <a:buChar char="•"/>
            </a:pPr>
            <a:r>
              <a:rPr lang="en-AU" sz="1300" dirty="0"/>
              <a:t>Gain synergies across GEF multiple focal areas and Implementing Agencies</a:t>
            </a:r>
          </a:p>
          <a:p>
            <a:pPr marL="309553" indent="-309553">
              <a:buFont typeface="Arial" panose="020B0604020202020204" pitchFamily="34" charset="0"/>
              <a:buChar char="•"/>
            </a:pPr>
            <a:r>
              <a:rPr lang="en-AU" sz="1300" dirty="0"/>
              <a:t>Coordination and integration for sustainable development</a:t>
            </a:r>
          </a:p>
          <a:p>
            <a:pPr marL="309553" indent="-309553">
              <a:buFont typeface="Arial" panose="020B0604020202020204" pitchFamily="34" charset="0"/>
              <a:buChar char="•"/>
            </a:pPr>
            <a:r>
              <a:rPr lang="en-AU" sz="1300" dirty="0"/>
              <a:t>Building regional capacity and strengthening knowledge sharing.</a:t>
            </a:r>
          </a:p>
          <a:p>
            <a:endParaRPr lang="en-AU" sz="1300" dirty="0"/>
          </a:p>
          <a:p>
            <a:r>
              <a:rPr lang="en-AU" dirty="0"/>
              <a:t>Regional Programme Coordinating Unit (RPCU)</a:t>
            </a:r>
          </a:p>
          <a:p>
            <a:endParaRPr lang="en-AU" dirty="0"/>
          </a:p>
          <a:p>
            <a:pPr marL="309553" indent="-309553">
              <a:spcBef>
                <a:spcPts val="650"/>
              </a:spcBef>
              <a:spcAft>
                <a:spcPts val="650"/>
              </a:spcAft>
              <a:buFont typeface="Arial" panose="020B0604020202020204" pitchFamily="34" charset="0"/>
              <a:buChar char="•"/>
            </a:pPr>
            <a:r>
              <a:rPr lang="en-AU" sz="1300" kern="0" dirty="0"/>
              <a:t>Hosted by SPC Geoscience Division</a:t>
            </a:r>
          </a:p>
          <a:p>
            <a:pPr marL="309553" indent="-309553">
              <a:spcBef>
                <a:spcPts val="650"/>
              </a:spcBef>
              <a:spcAft>
                <a:spcPts val="650"/>
              </a:spcAft>
              <a:buFont typeface="Arial" panose="020B0604020202020204" pitchFamily="34" charset="0"/>
              <a:buChar char="•"/>
            </a:pPr>
            <a:r>
              <a:rPr lang="en-AU" sz="1300" kern="0" dirty="0"/>
              <a:t>Possesses multi-disciplinary expertise</a:t>
            </a:r>
          </a:p>
          <a:p>
            <a:pPr marL="309553" indent="-309553">
              <a:spcBef>
                <a:spcPts val="650"/>
              </a:spcBef>
              <a:spcAft>
                <a:spcPts val="650"/>
              </a:spcAft>
              <a:buFont typeface="Arial" panose="020B0604020202020204" pitchFamily="34" charset="0"/>
              <a:buChar char="•"/>
            </a:pPr>
            <a:r>
              <a:rPr lang="en-AU" sz="1300" kern="0" dirty="0"/>
              <a:t>Facilitates the consolidation and sharing of knowledge</a:t>
            </a:r>
          </a:p>
          <a:p>
            <a:pPr marL="309553" indent="-309553">
              <a:spcBef>
                <a:spcPts val="650"/>
              </a:spcBef>
              <a:spcAft>
                <a:spcPts val="650"/>
              </a:spcAft>
              <a:buFont typeface="Arial" panose="020B0604020202020204" pitchFamily="34" charset="0"/>
              <a:buChar char="•"/>
            </a:pPr>
            <a:r>
              <a:rPr lang="en-AU" sz="1300" kern="0" dirty="0"/>
              <a:t>Supports the harmonization of results frameworks aligned with SAMOA Pathway and SDGs</a:t>
            </a:r>
          </a:p>
          <a:p>
            <a:pPr marL="309553" indent="-309553">
              <a:spcBef>
                <a:spcPts val="650"/>
              </a:spcBef>
              <a:spcAft>
                <a:spcPts val="650"/>
              </a:spcAft>
              <a:buFont typeface="Arial" panose="020B0604020202020204" pitchFamily="34" charset="0"/>
              <a:buChar char="•"/>
            </a:pPr>
            <a:r>
              <a:rPr lang="en-AU" sz="1300" kern="0" dirty="0"/>
              <a:t>Guides mainstreaming of gender, culture and engagement of young people in project delivery</a:t>
            </a:r>
          </a:p>
          <a:p>
            <a:pPr marL="309553" indent="-309553">
              <a:spcBef>
                <a:spcPts val="650"/>
              </a:spcBef>
              <a:spcAft>
                <a:spcPts val="650"/>
              </a:spcAft>
              <a:buFont typeface="Arial" panose="020B0604020202020204" pitchFamily="34" charset="0"/>
              <a:buChar char="•"/>
            </a:pPr>
            <a:r>
              <a:rPr lang="en-AU" sz="1300" kern="0" dirty="0"/>
              <a:t>Provides R2R coordination support executed through the Pacific Community (SPC)</a:t>
            </a:r>
          </a:p>
          <a:p>
            <a:pPr marL="309553" indent="-309553">
              <a:spcBef>
                <a:spcPts val="650"/>
              </a:spcBef>
              <a:spcAft>
                <a:spcPts val="650"/>
              </a:spcAft>
              <a:buFont typeface="Arial" panose="020B0604020202020204" pitchFamily="34" charset="0"/>
              <a:buChar char="•"/>
            </a:pPr>
            <a:r>
              <a:rPr lang="en-AU" sz="1300" kern="0" dirty="0"/>
              <a:t>Primary coordination vehicle for the national STAR projects and the regional program</a:t>
            </a:r>
          </a:p>
          <a:p>
            <a:pPr marL="309553" indent="-309553">
              <a:spcBef>
                <a:spcPts val="650"/>
              </a:spcBef>
              <a:spcAft>
                <a:spcPts val="650"/>
              </a:spcAft>
              <a:buFont typeface="Arial" panose="020B0604020202020204" pitchFamily="34" charset="0"/>
              <a:buChar char="•"/>
            </a:pPr>
            <a:r>
              <a:rPr lang="en-AU" sz="1300" kern="0" dirty="0"/>
              <a:t>Provides technical, operational, reporting and monitoring support as requested</a:t>
            </a:r>
          </a:p>
          <a:p>
            <a:endParaRPr lang="en-AU" sz="1300" kern="0" dirty="0"/>
          </a:p>
          <a:p>
            <a:endParaRPr lang="en-AU" dirty="0"/>
          </a:p>
        </p:txBody>
      </p:sp>
      <p:sp>
        <p:nvSpPr>
          <p:cNvPr id="4" name="Slide Number Placeholder 3"/>
          <p:cNvSpPr>
            <a:spLocks noGrp="1"/>
          </p:cNvSpPr>
          <p:nvPr>
            <p:ph type="sldNum" sz="quarter" idx="10"/>
          </p:nvPr>
        </p:nvSpPr>
        <p:spPr/>
        <p:txBody>
          <a:bodyPr/>
          <a:lstStyle/>
          <a:p>
            <a:fld id="{DCF6D301-F39B-40F2-B432-3F46DC44DE69}" type="slidenum">
              <a:rPr lang="en-AU" smtClean="0"/>
              <a:t>9</a:t>
            </a:fld>
            <a:endParaRPr lang="en-AU"/>
          </a:p>
        </p:txBody>
      </p:sp>
    </p:spTree>
    <p:extLst>
      <p:ext uri="{BB962C8B-B14F-4D97-AF65-F5344CB8AC3E}">
        <p14:creationId xmlns:p14="http://schemas.microsoft.com/office/powerpoint/2010/main" val="97892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636658-2CAE-42BB-BEA0-F51BC5915A1A}" type="slidenum">
              <a:rPr lang="en-AU" smtClean="0"/>
              <a:t>16</a:t>
            </a:fld>
            <a:endParaRPr lang="en-AU"/>
          </a:p>
        </p:txBody>
      </p:sp>
    </p:spTree>
    <p:extLst>
      <p:ext uri="{BB962C8B-B14F-4D97-AF65-F5344CB8AC3E}">
        <p14:creationId xmlns:p14="http://schemas.microsoft.com/office/powerpoint/2010/main" val="89332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636658-2CAE-42BB-BEA0-F51BC5915A1A}" type="slidenum">
              <a:rPr lang="en-AU" smtClean="0"/>
              <a:t>20</a:t>
            </a:fld>
            <a:endParaRPr lang="en-AU"/>
          </a:p>
        </p:txBody>
      </p:sp>
    </p:spTree>
    <p:extLst>
      <p:ext uri="{BB962C8B-B14F-4D97-AF65-F5344CB8AC3E}">
        <p14:creationId xmlns:p14="http://schemas.microsoft.com/office/powerpoint/2010/main" val="167115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15% (15) complete</a:t>
            </a:r>
          </a:p>
          <a:p>
            <a:r>
              <a:rPr lang="en-AU" dirty="0"/>
              <a:t>57% (57) in progress</a:t>
            </a:r>
          </a:p>
          <a:p>
            <a:r>
              <a:rPr lang="en-AU" dirty="0"/>
              <a:t>28% (28) pending</a:t>
            </a:r>
          </a:p>
        </p:txBody>
      </p:sp>
      <p:sp>
        <p:nvSpPr>
          <p:cNvPr id="4" name="Slide Number Placeholder 3"/>
          <p:cNvSpPr>
            <a:spLocks noGrp="1"/>
          </p:cNvSpPr>
          <p:nvPr>
            <p:ph type="sldNum" sz="quarter" idx="5"/>
          </p:nvPr>
        </p:nvSpPr>
        <p:spPr/>
        <p:txBody>
          <a:bodyPr/>
          <a:lstStyle/>
          <a:p>
            <a:fld id="{E4D0B3D3-7B57-487F-A859-0B2CB90AD8F4}" type="slidenum">
              <a:rPr lang="en-AU" smtClean="0"/>
              <a:t>23</a:t>
            </a:fld>
            <a:endParaRPr lang="en-AU"/>
          </a:p>
        </p:txBody>
      </p:sp>
    </p:spTree>
    <p:extLst>
      <p:ext uri="{BB962C8B-B14F-4D97-AF65-F5344CB8AC3E}">
        <p14:creationId xmlns:p14="http://schemas.microsoft.com/office/powerpoint/2010/main" val="278855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7% (2) complete</a:t>
            </a:r>
          </a:p>
          <a:p>
            <a:r>
              <a:rPr lang="en-AU" dirty="0"/>
              <a:t>90% (28) in progress</a:t>
            </a:r>
          </a:p>
          <a:p>
            <a:r>
              <a:rPr lang="en-AU" dirty="0"/>
              <a:t>3% (1) pending</a:t>
            </a:r>
          </a:p>
        </p:txBody>
      </p:sp>
      <p:sp>
        <p:nvSpPr>
          <p:cNvPr id="4" name="Slide Number Placeholder 3"/>
          <p:cNvSpPr>
            <a:spLocks noGrp="1"/>
          </p:cNvSpPr>
          <p:nvPr>
            <p:ph type="sldNum" sz="quarter" idx="5"/>
          </p:nvPr>
        </p:nvSpPr>
        <p:spPr/>
        <p:txBody>
          <a:bodyPr/>
          <a:lstStyle/>
          <a:p>
            <a:fld id="{E4D0B3D3-7B57-487F-A859-0B2CB90AD8F4}" type="slidenum">
              <a:rPr lang="en-AU" smtClean="0"/>
              <a:t>24</a:t>
            </a:fld>
            <a:endParaRPr lang="en-AU"/>
          </a:p>
        </p:txBody>
      </p:sp>
    </p:spTree>
    <p:extLst>
      <p:ext uri="{BB962C8B-B14F-4D97-AF65-F5344CB8AC3E}">
        <p14:creationId xmlns:p14="http://schemas.microsoft.com/office/powerpoint/2010/main" val="4160961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15% (145) complete</a:t>
            </a:r>
          </a:p>
          <a:p>
            <a:r>
              <a:rPr lang="en-AU" dirty="0"/>
              <a:t>30% (295) in progress</a:t>
            </a:r>
          </a:p>
          <a:p>
            <a:r>
              <a:rPr lang="en-AU" dirty="0"/>
              <a:t>55% (530) pending</a:t>
            </a:r>
          </a:p>
        </p:txBody>
      </p:sp>
      <p:sp>
        <p:nvSpPr>
          <p:cNvPr id="4" name="Slide Number Placeholder 3"/>
          <p:cNvSpPr>
            <a:spLocks noGrp="1"/>
          </p:cNvSpPr>
          <p:nvPr>
            <p:ph type="sldNum" sz="quarter" idx="5"/>
          </p:nvPr>
        </p:nvSpPr>
        <p:spPr/>
        <p:txBody>
          <a:bodyPr/>
          <a:lstStyle/>
          <a:p>
            <a:fld id="{E4D0B3D3-7B57-487F-A859-0B2CB90AD8F4}" type="slidenum">
              <a:rPr lang="en-AU" smtClean="0"/>
              <a:t>25</a:t>
            </a:fld>
            <a:endParaRPr lang="en-AU"/>
          </a:p>
        </p:txBody>
      </p:sp>
    </p:spTree>
    <p:extLst>
      <p:ext uri="{BB962C8B-B14F-4D97-AF65-F5344CB8AC3E}">
        <p14:creationId xmlns:p14="http://schemas.microsoft.com/office/powerpoint/2010/main" val="195913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10% (19) complete</a:t>
            </a:r>
          </a:p>
          <a:p>
            <a:r>
              <a:rPr lang="en-AU" dirty="0"/>
              <a:t>53% (102) in progress</a:t>
            </a:r>
          </a:p>
          <a:p>
            <a:r>
              <a:rPr lang="en-AU" dirty="0"/>
              <a:t>37% (72) pending</a:t>
            </a:r>
          </a:p>
        </p:txBody>
      </p:sp>
      <p:sp>
        <p:nvSpPr>
          <p:cNvPr id="4" name="Slide Number Placeholder 3"/>
          <p:cNvSpPr>
            <a:spLocks noGrp="1"/>
          </p:cNvSpPr>
          <p:nvPr>
            <p:ph type="sldNum" sz="quarter" idx="5"/>
          </p:nvPr>
        </p:nvSpPr>
        <p:spPr/>
        <p:txBody>
          <a:bodyPr/>
          <a:lstStyle/>
          <a:p>
            <a:fld id="{E4D0B3D3-7B57-487F-A859-0B2CB90AD8F4}" type="slidenum">
              <a:rPr lang="en-AU" smtClean="0"/>
              <a:t>26</a:t>
            </a:fld>
            <a:endParaRPr lang="en-AU"/>
          </a:p>
        </p:txBody>
      </p:sp>
    </p:spTree>
    <p:extLst>
      <p:ext uri="{BB962C8B-B14F-4D97-AF65-F5344CB8AC3E}">
        <p14:creationId xmlns:p14="http://schemas.microsoft.com/office/powerpoint/2010/main" val="149220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9F1EC48-7F24-4947-B44B-97BFA04A4B05}" type="datetimeFigureOut">
              <a:rPr lang="en-US"/>
              <a:pPr/>
              <a:t>2/14/2021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37FE5D-F381-E84F-927C-E1F9A96D8AB2}" type="slidenum">
              <a:rPr lang="en-US"/>
              <a:pPr/>
              <a:t>‹#›</a:t>
            </a:fld>
            <a:endParaRPr lang="en-US"/>
          </a:p>
        </p:txBody>
      </p:sp>
    </p:spTree>
    <p:extLst>
      <p:ext uri="{BB962C8B-B14F-4D97-AF65-F5344CB8AC3E}">
        <p14:creationId xmlns:p14="http://schemas.microsoft.com/office/powerpoint/2010/main" val="277111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459C05B-3D49-F649-85A1-B83569C39FFE}" type="datetimeFigureOut">
              <a:rPr lang="en-US"/>
              <a:pPr/>
              <a:t>2/14/2021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66D2D9-6057-F84A-90EB-8146ECC13F3F}" type="slidenum">
              <a:rPr lang="en-US"/>
              <a:pPr/>
              <a:t>‹#›</a:t>
            </a:fld>
            <a:endParaRPr lang="en-US"/>
          </a:p>
        </p:txBody>
      </p:sp>
    </p:spTree>
    <p:extLst>
      <p:ext uri="{BB962C8B-B14F-4D97-AF65-F5344CB8AC3E}">
        <p14:creationId xmlns:p14="http://schemas.microsoft.com/office/powerpoint/2010/main" val="190106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4F66A02-D236-3945-BB52-5CCC7DBF14C8}" type="datetimeFigureOut">
              <a:rPr lang="en-US"/>
              <a:pPr/>
              <a:t>2/14/2021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7A7A05-8BAE-1040-B63B-E2465D8C4015}" type="slidenum">
              <a:rPr lang="en-US"/>
              <a:pPr/>
              <a:t>‹#›</a:t>
            </a:fld>
            <a:endParaRPr lang="en-US"/>
          </a:p>
        </p:txBody>
      </p:sp>
    </p:spTree>
    <p:extLst>
      <p:ext uri="{BB962C8B-B14F-4D97-AF65-F5344CB8AC3E}">
        <p14:creationId xmlns:p14="http://schemas.microsoft.com/office/powerpoint/2010/main" val="332748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99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A8A9621-A14A-324C-9490-9A63F065CB6D}" type="datetimeFigureOut">
              <a:rPr lang="en-US"/>
              <a:pPr/>
              <a:t>2/14/2021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9F39DA-A479-B24A-8FCE-E55B2076BD21}" type="slidenum">
              <a:rPr lang="en-US"/>
              <a:pPr/>
              <a:t>‹#›</a:t>
            </a:fld>
            <a:endParaRPr lang="en-US"/>
          </a:p>
        </p:txBody>
      </p:sp>
    </p:spTree>
    <p:extLst>
      <p:ext uri="{BB962C8B-B14F-4D97-AF65-F5344CB8AC3E}">
        <p14:creationId xmlns:p14="http://schemas.microsoft.com/office/powerpoint/2010/main" val="389926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B34B0D5-E0C6-884B-9A42-79183EEC3B51}" type="datetimeFigureOut">
              <a:rPr lang="en-US"/>
              <a:pPr/>
              <a:t>2/14/2021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8C0C6D-7480-0940-984A-2B9661090285}" type="slidenum">
              <a:rPr lang="en-US"/>
              <a:pPr/>
              <a:t>‹#›</a:t>
            </a:fld>
            <a:endParaRPr lang="en-US"/>
          </a:p>
        </p:txBody>
      </p:sp>
    </p:spTree>
    <p:extLst>
      <p:ext uri="{BB962C8B-B14F-4D97-AF65-F5344CB8AC3E}">
        <p14:creationId xmlns:p14="http://schemas.microsoft.com/office/powerpoint/2010/main" val="360819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988ACA-247C-2E47-9035-59C924CAF186}" type="datetimeFigureOut">
              <a:rPr lang="en-US"/>
              <a:pPr/>
              <a:t>2/14/2021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572A787-BCC6-4D42-8E6D-DDC054BF6D95}" type="slidenum">
              <a:rPr lang="en-US"/>
              <a:pPr/>
              <a:t>‹#›</a:t>
            </a:fld>
            <a:endParaRPr lang="en-US"/>
          </a:p>
        </p:txBody>
      </p:sp>
    </p:spTree>
    <p:extLst>
      <p:ext uri="{BB962C8B-B14F-4D97-AF65-F5344CB8AC3E}">
        <p14:creationId xmlns:p14="http://schemas.microsoft.com/office/powerpoint/2010/main" val="396974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8CA5CDB-B92F-3D4A-9094-DABA6D94DCEA}" type="datetimeFigureOut">
              <a:rPr lang="en-US"/>
              <a:pPr/>
              <a:t>2/14/2021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101E023-8837-A94B-9169-D4F7686EAB60}" type="slidenum">
              <a:rPr lang="en-US"/>
              <a:pPr/>
              <a:t>‹#›</a:t>
            </a:fld>
            <a:endParaRPr lang="en-US"/>
          </a:p>
        </p:txBody>
      </p:sp>
    </p:spTree>
    <p:extLst>
      <p:ext uri="{BB962C8B-B14F-4D97-AF65-F5344CB8AC3E}">
        <p14:creationId xmlns:p14="http://schemas.microsoft.com/office/powerpoint/2010/main" val="219574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7B5BDAD-FE05-8A4C-A01A-C3FC178DCD48}" type="datetimeFigureOut">
              <a:rPr lang="en-US"/>
              <a:pPr/>
              <a:t>2/14/2021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AFAC40-AFD2-8E47-A23A-292245F6EBCA}" type="slidenum">
              <a:rPr lang="en-US"/>
              <a:pPr/>
              <a:t>‹#›</a:t>
            </a:fld>
            <a:endParaRPr lang="en-US"/>
          </a:p>
        </p:txBody>
      </p:sp>
    </p:spTree>
    <p:extLst>
      <p:ext uri="{BB962C8B-B14F-4D97-AF65-F5344CB8AC3E}">
        <p14:creationId xmlns:p14="http://schemas.microsoft.com/office/powerpoint/2010/main" val="135513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9EA64B0-F555-D24B-B958-BF5DD7427C54}" type="datetimeFigureOut">
              <a:rPr lang="en-US"/>
              <a:pPr/>
              <a:t>2/14/2021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19BE5B-7C9D-2E46-9C4A-8513769F5038}" type="slidenum">
              <a:rPr lang="en-US"/>
              <a:pPr/>
              <a:t>‹#›</a:t>
            </a:fld>
            <a:endParaRPr lang="en-US"/>
          </a:p>
        </p:txBody>
      </p:sp>
    </p:spTree>
    <p:extLst>
      <p:ext uri="{BB962C8B-B14F-4D97-AF65-F5344CB8AC3E}">
        <p14:creationId xmlns:p14="http://schemas.microsoft.com/office/powerpoint/2010/main" val="324153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8A24D07-E9C1-2E47-A65F-7138230C5F25}" type="datetimeFigureOut">
              <a:rPr lang="en-US"/>
              <a:pPr/>
              <a:t>2/14/2021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F6E0FC4-BF48-6D4F-838A-2F391DB2799C}" type="slidenum">
              <a:rPr lang="en-US"/>
              <a:pPr/>
              <a:t>‹#›</a:t>
            </a:fld>
            <a:endParaRPr lang="en-US"/>
          </a:p>
        </p:txBody>
      </p:sp>
    </p:spTree>
    <p:extLst>
      <p:ext uri="{BB962C8B-B14F-4D97-AF65-F5344CB8AC3E}">
        <p14:creationId xmlns:p14="http://schemas.microsoft.com/office/powerpoint/2010/main" val="53677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031B0E0-A5F7-F248-A830-C818A0AB8899}" type="datetimeFigureOut">
              <a:rPr lang="en-US"/>
              <a:pPr/>
              <a:t>2/14/2021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DABCD4-895C-CA41-A117-BAA6119841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45720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mis.pacific-r2r.org/projec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275606"/>
            <a:ext cx="4032448" cy="582612"/>
          </a:xfrm>
        </p:spPr>
        <p:txBody>
          <a:bodyPr>
            <a:noAutofit/>
          </a:bodyPr>
          <a:lstStyle/>
          <a:p>
            <a:pPr algn="l" fontAlgn="auto">
              <a:spcAft>
                <a:spcPts val="0"/>
              </a:spcAft>
              <a:buFont typeface="Arial"/>
              <a:buNone/>
              <a:defRPr/>
            </a:pPr>
            <a:r>
              <a:rPr lang="en-US" sz="900" dirty="0">
                <a:solidFill>
                  <a:schemeClr val="tx1"/>
                </a:solidFill>
                <a:latin typeface="Myriad Pro"/>
                <a:ea typeface="+mn-ea"/>
                <a:cs typeface="Myriad Pro"/>
              </a:rPr>
              <a:t>Pacific Islands Ridge to Reef National Priorities – Integrated water, land, forest and coastal management to preserve biodiversity, ecosystem services, store carbon, improve climate resilience and sustain livelihoods</a:t>
            </a:r>
          </a:p>
          <a:p>
            <a:pPr algn="l" fontAlgn="auto">
              <a:spcAft>
                <a:spcPts val="0"/>
              </a:spcAft>
              <a:buFont typeface="Arial"/>
              <a:buNone/>
              <a:defRPr/>
            </a:pPr>
            <a:endParaRPr lang="en-US" sz="900" dirty="0">
              <a:solidFill>
                <a:schemeClr val="tx1"/>
              </a:solidFill>
              <a:latin typeface="Myriad Pro"/>
              <a:ea typeface="+mn-ea"/>
              <a:cs typeface="Myriad Pro"/>
            </a:endParaRPr>
          </a:p>
        </p:txBody>
      </p:sp>
      <p:sp>
        <p:nvSpPr>
          <p:cNvPr id="9" name="Subtitle 2">
            <a:extLst>
              <a:ext uri="{FF2B5EF4-FFF2-40B4-BE49-F238E27FC236}">
                <a16:creationId xmlns:a16="http://schemas.microsoft.com/office/drawing/2014/main" id="{C6441791-C801-40CB-9BF1-89AFD14FE0EF}"/>
              </a:ext>
            </a:extLst>
          </p:cNvPr>
          <p:cNvSpPr txBox="1">
            <a:spLocks/>
          </p:cNvSpPr>
          <p:nvPr/>
        </p:nvSpPr>
        <p:spPr>
          <a:xfrm>
            <a:off x="146315" y="1995686"/>
            <a:ext cx="8860879" cy="1512168"/>
          </a:xfrm>
          <a:prstGeom prst="rect">
            <a:avLst/>
          </a:prstGeom>
        </p:spPr>
        <p:txBody>
          <a:bodyPr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2400" dirty="0">
                <a:solidFill>
                  <a:schemeClr val="bg1">
                    <a:lumMod val="50000"/>
                  </a:schemeClr>
                </a:solidFill>
                <a:latin typeface="Myriad Pro"/>
                <a:cs typeface="Myriad Pro"/>
              </a:rPr>
              <a:t>Project Management Information System (PMIS)</a:t>
            </a:r>
          </a:p>
          <a:p>
            <a:pPr fontAlgn="auto">
              <a:spcAft>
                <a:spcPts val="0"/>
              </a:spcAft>
              <a:defRPr/>
            </a:pPr>
            <a:r>
              <a:rPr lang="en-US" sz="2400" b="1" dirty="0">
                <a:solidFill>
                  <a:schemeClr val="tx1"/>
                </a:solidFill>
                <a:latin typeface="Myriad Pro"/>
                <a:cs typeface="Myriad Pro"/>
              </a:rPr>
              <a:t>Session 4: Research and Information Management</a:t>
            </a:r>
          </a:p>
        </p:txBody>
      </p:sp>
      <p:sp>
        <p:nvSpPr>
          <p:cNvPr id="10" name="Subtitle 2">
            <a:extLst>
              <a:ext uri="{FF2B5EF4-FFF2-40B4-BE49-F238E27FC236}">
                <a16:creationId xmlns:a16="http://schemas.microsoft.com/office/drawing/2014/main" id="{F618255F-669B-46BA-94A4-816AF10D4AB5}"/>
              </a:ext>
            </a:extLst>
          </p:cNvPr>
          <p:cNvSpPr txBox="1">
            <a:spLocks/>
          </p:cNvSpPr>
          <p:nvPr/>
        </p:nvSpPr>
        <p:spPr>
          <a:xfrm>
            <a:off x="146314" y="3648496"/>
            <a:ext cx="8860879" cy="723454"/>
          </a:xfrm>
          <a:prstGeom prst="rect">
            <a:avLst/>
          </a:prstGeom>
        </p:spPr>
        <p:txBody>
          <a:bodyPr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100" dirty="0">
                <a:solidFill>
                  <a:schemeClr val="tx1"/>
                </a:solidFill>
                <a:latin typeface="Myriad Pro"/>
                <a:cs typeface="Myriad Pro"/>
              </a:rPr>
              <a:t>Shaleh Antonio, Country Coordination and Monitoring and Evaluation Adviser</a:t>
            </a:r>
          </a:p>
          <a:p>
            <a:pPr fontAlgn="auto">
              <a:spcAft>
                <a:spcPts val="0"/>
              </a:spcAft>
              <a:defRPr/>
            </a:pPr>
            <a:r>
              <a:rPr lang="en-US" sz="1100" dirty="0">
                <a:solidFill>
                  <a:schemeClr val="bg1">
                    <a:lumMod val="50000"/>
                  </a:schemeClr>
                </a:solidFill>
                <a:latin typeface="Myriad Pro"/>
                <a:cs typeface="Myriad Pro"/>
              </a:rPr>
              <a:t>Radisson Blu Resort, Denarau, Nadi, Fiji, February 15,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44162" y="1131701"/>
            <a:ext cx="7820790" cy="34213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en-AU" sz="1600" dirty="0"/>
              <a:t>Hosted by the Pacific Community Geoscience Energy &amp; Maritime Division (GEM)</a:t>
            </a:r>
          </a:p>
          <a:p>
            <a:pPr marL="285750" indent="-285750">
              <a:spcBef>
                <a:spcPts val="600"/>
              </a:spcBef>
              <a:spcAft>
                <a:spcPts val="600"/>
              </a:spcAft>
              <a:buFont typeface="Arial" panose="020B0604020202020204" pitchFamily="34" charset="0"/>
              <a:buChar char="•"/>
            </a:pPr>
            <a:r>
              <a:rPr lang="en-AU" sz="1600" dirty="0"/>
              <a:t>Provides technical, operational, reporting and monitoring support as requested</a:t>
            </a:r>
          </a:p>
          <a:p>
            <a:pPr marL="285750" indent="-285750">
              <a:spcBef>
                <a:spcPts val="600"/>
              </a:spcBef>
              <a:spcAft>
                <a:spcPts val="600"/>
              </a:spcAft>
              <a:buFont typeface="Arial" panose="020B0604020202020204" pitchFamily="34" charset="0"/>
              <a:buChar char="•"/>
            </a:pPr>
            <a:r>
              <a:rPr lang="en-AU" sz="1600" dirty="0"/>
              <a:t>Facilitates consolidation and sharing of knowledge and expertise</a:t>
            </a:r>
          </a:p>
          <a:p>
            <a:pPr marL="285750" indent="-285750">
              <a:spcBef>
                <a:spcPts val="600"/>
              </a:spcBef>
              <a:spcAft>
                <a:spcPts val="600"/>
              </a:spcAft>
              <a:buFont typeface="Arial" panose="020B0604020202020204" pitchFamily="34" charset="0"/>
              <a:buChar char="•"/>
            </a:pPr>
            <a:r>
              <a:rPr lang="en-AU" sz="1600" dirty="0"/>
              <a:t>Supports uptake of best practice management approaches in policy-making and planning</a:t>
            </a:r>
          </a:p>
          <a:p>
            <a:pPr marL="285750" indent="-285750">
              <a:spcBef>
                <a:spcPts val="600"/>
              </a:spcBef>
              <a:spcAft>
                <a:spcPts val="600"/>
              </a:spcAft>
              <a:buFont typeface="Arial" panose="020B0604020202020204" pitchFamily="34" charset="0"/>
              <a:buChar char="•"/>
            </a:pPr>
            <a:r>
              <a:rPr lang="en-AU" sz="1600" dirty="0"/>
              <a:t>Supports the harmonization of results frameworks including relevant development indicators (e.g. SDG, Aichi Targets, etc.)</a:t>
            </a:r>
          </a:p>
          <a:p>
            <a:pPr marL="0" indent="0">
              <a:buFont typeface="Arial"/>
              <a:buNone/>
            </a:pPr>
            <a:endParaRPr lang="en-AU" sz="1600" dirty="0"/>
          </a:p>
        </p:txBody>
      </p:sp>
      <p:sp>
        <p:nvSpPr>
          <p:cNvPr id="4" name="Title 1"/>
          <p:cNvSpPr txBox="1">
            <a:spLocks/>
          </p:cNvSpPr>
          <p:nvPr/>
        </p:nvSpPr>
        <p:spPr>
          <a:xfrm>
            <a:off x="1487824" y="608231"/>
            <a:ext cx="6480000" cy="35230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noAutofit/>
          </a:bodyPr>
          <a:lstStyle>
            <a:defPPr>
              <a:defRPr lang="en-US"/>
            </a:defPPr>
            <a:lvl1pPr fontAlgn="base">
              <a:spcBef>
                <a:spcPct val="0"/>
              </a:spcBef>
              <a:spcAft>
                <a:spcPct val="0"/>
              </a:spcAft>
              <a:defRPr sz="2400" b="1" kern="0">
                <a:solidFill>
                  <a:srgbClr val="FF0000"/>
                </a:solidFill>
                <a:latin typeface="Calibri" panose="020F0502020204030204" pitchFamily="34" charset="0"/>
                <a:ea typeface="+mj-ea"/>
                <a:cs typeface="Calibri" panose="020F0502020204030204" pitchFamily="34" charset="0"/>
              </a:defRPr>
            </a:lvl1pPr>
            <a:lvl2pPr fontAlgn="base">
              <a:spcBef>
                <a:spcPct val="0"/>
              </a:spcBef>
              <a:spcAft>
                <a:spcPct val="0"/>
              </a:spcAft>
              <a:defRPr sz="3600">
                <a:latin typeface="Arial" charset="0"/>
              </a:defRPr>
            </a:lvl2pPr>
            <a:lvl3pPr fontAlgn="base">
              <a:spcBef>
                <a:spcPct val="0"/>
              </a:spcBef>
              <a:spcAft>
                <a:spcPct val="0"/>
              </a:spcAft>
              <a:defRPr sz="3600">
                <a:latin typeface="Arial" charset="0"/>
              </a:defRPr>
            </a:lvl3pPr>
            <a:lvl4pPr fontAlgn="base">
              <a:spcBef>
                <a:spcPct val="0"/>
              </a:spcBef>
              <a:spcAft>
                <a:spcPct val="0"/>
              </a:spcAft>
              <a:defRPr sz="3600">
                <a:latin typeface="Arial" charset="0"/>
              </a:defRPr>
            </a:lvl4pPr>
            <a:lvl5pPr fontAlgn="base">
              <a:spcBef>
                <a:spcPct val="0"/>
              </a:spcBef>
              <a:spcAft>
                <a:spcPct val="0"/>
              </a:spcAft>
              <a:defRPr sz="3600">
                <a:latin typeface="Arial" charset="0"/>
              </a:defRPr>
            </a:lvl5pPr>
            <a:lvl6pPr marL="457200" fontAlgn="base">
              <a:spcBef>
                <a:spcPct val="0"/>
              </a:spcBef>
              <a:spcAft>
                <a:spcPct val="0"/>
              </a:spcAft>
              <a:defRPr sz="3600">
                <a:latin typeface="Arial" charset="0"/>
              </a:defRPr>
            </a:lvl6pPr>
            <a:lvl7pPr marL="914400" fontAlgn="base">
              <a:spcBef>
                <a:spcPct val="0"/>
              </a:spcBef>
              <a:spcAft>
                <a:spcPct val="0"/>
              </a:spcAft>
              <a:defRPr sz="3600">
                <a:latin typeface="Arial" charset="0"/>
              </a:defRPr>
            </a:lvl7pPr>
            <a:lvl8pPr marL="1371600" fontAlgn="base">
              <a:spcBef>
                <a:spcPct val="0"/>
              </a:spcBef>
              <a:spcAft>
                <a:spcPct val="0"/>
              </a:spcAft>
              <a:defRPr sz="3600">
                <a:latin typeface="Arial" charset="0"/>
              </a:defRPr>
            </a:lvl8pPr>
            <a:lvl9pPr marL="1828800" fontAlgn="base">
              <a:spcBef>
                <a:spcPct val="0"/>
              </a:spcBef>
              <a:spcAft>
                <a:spcPct val="0"/>
              </a:spcAft>
              <a:defRPr sz="3600">
                <a:latin typeface="Arial" charset="0"/>
              </a:defRPr>
            </a:lvl9pPr>
          </a:lstStyle>
          <a:p>
            <a:r>
              <a:rPr lang="en-US" sz="2000" dirty="0"/>
              <a:t>Regional Programme Coordination Unit (RPCU)</a:t>
            </a:r>
            <a:endParaRPr lang="en-AU" sz="2000" dirty="0"/>
          </a:p>
        </p:txBody>
      </p:sp>
    </p:spTree>
    <p:extLst>
      <p:ext uri="{BB962C8B-B14F-4D97-AF65-F5344CB8AC3E}">
        <p14:creationId xmlns:p14="http://schemas.microsoft.com/office/powerpoint/2010/main" val="407331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9C5D0-8F63-432F-AD2A-48020E6A1E89}"/>
              </a:ext>
            </a:extLst>
          </p:cNvPr>
          <p:cNvSpPr txBox="1">
            <a:spLocks/>
          </p:cNvSpPr>
          <p:nvPr/>
        </p:nvSpPr>
        <p:spPr bwMode="auto">
          <a:xfrm>
            <a:off x="1491017" y="601768"/>
            <a:ext cx="7200000" cy="42026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l"/>
            <a:r>
              <a:rPr lang="en-PH" sz="2000" b="1" kern="0" dirty="0">
                <a:solidFill>
                  <a:srgbClr val="FF0000"/>
                </a:solidFill>
              </a:rPr>
              <a:t>Rationale/Background: Harmonized Results Reporting</a:t>
            </a:r>
          </a:p>
          <a:p>
            <a:pPr algn="l"/>
            <a:r>
              <a:rPr lang="en-US" sz="1000" dirty="0"/>
              <a:t>(Reference: Programme Framework Document for the Regional Ridge to Reef Initiative, Nov. 2013, page 38)</a:t>
            </a:r>
            <a:endParaRPr lang="en-AU" sz="1000" dirty="0"/>
          </a:p>
          <a:p>
            <a:pPr algn="l"/>
            <a:endParaRPr lang="en-PH" sz="1800" kern="0" dirty="0">
              <a:solidFill>
                <a:srgbClr val="FF0000"/>
              </a:solidFill>
            </a:endParaRPr>
          </a:p>
        </p:txBody>
      </p:sp>
      <p:sp>
        <p:nvSpPr>
          <p:cNvPr id="5" name="Content Placeholder 2"/>
          <p:cNvSpPr txBox="1">
            <a:spLocks/>
          </p:cNvSpPr>
          <p:nvPr/>
        </p:nvSpPr>
        <p:spPr>
          <a:xfrm>
            <a:off x="516836" y="1103412"/>
            <a:ext cx="8116956" cy="33432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500" dirty="0">
                <a:cs typeface="Arial"/>
              </a:rPr>
              <a:t>“… a special indicators component of the </a:t>
            </a:r>
            <a:r>
              <a:rPr lang="en-AU" sz="1500" b="1" dirty="0">
                <a:cs typeface="Arial"/>
              </a:rPr>
              <a:t>Regional project </a:t>
            </a:r>
            <a:r>
              <a:rPr lang="en-AU" sz="1500" dirty="0">
                <a:cs typeface="Arial"/>
              </a:rPr>
              <a:t>will test development and use of a simplified, yet integrated GEF reporting framework to avoid each country having to produce tracking tool submissions for as many as 5 focal areas.”</a:t>
            </a:r>
          </a:p>
          <a:p>
            <a:pPr marL="0" indent="0">
              <a:buNone/>
            </a:pPr>
            <a:r>
              <a:rPr lang="en-AU" sz="1500" b="1" dirty="0">
                <a:solidFill>
                  <a:srgbClr val="FF0000"/>
                </a:solidFill>
                <a:cs typeface="Arial"/>
              </a:rPr>
              <a:t>Indicator 4.1 of the Regional IW R2R Project provide for:</a:t>
            </a:r>
          </a:p>
          <a:p>
            <a:pPr marL="0" indent="0">
              <a:buNone/>
            </a:pPr>
            <a:r>
              <a:rPr lang="en-AU" sz="1500" dirty="0">
                <a:cs typeface="Arial"/>
              </a:rPr>
              <a:t>“</a:t>
            </a:r>
            <a:r>
              <a:rPr lang="en-AU" sz="1500" b="1" dirty="0">
                <a:cs typeface="Arial"/>
              </a:rPr>
              <a:t>Simple and integrated national and regional reporting templates</a:t>
            </a:r>
            <a:r>
              <a:rPr lang="en-AU" sz="1500" dirty="0">
                <a:cs typeface="Arial"/>
              </a:rPr>
              <a:t> developed based on national indicator sets and regional framework to facilitate annual results reporting and monitoring from 14 PICs.”</a:t>
            </a:r>
          </a:p>
          <a:p>
            <a:pPr marL="0" indent="0">
              <a:buNone/>
            </a:pPr>
            <a:r>
              <a:rPr lang="en-AU" sz="1500" dirty="0">
                <a:cs typeface="Arial"/>
              </a:rPr>
              <a:t>“</a:t>
            </a:r>
            <a:r>
              <a:rPr lang="en-AU" sz="1500" b="1" dirty="0">
                <a:cs typeface="Arial"/>
              </a:rPr>
              <a:t>Unified/harmonized multi-focal area results tracking approach</a:t>
            </a:r>
            <a:r>
              <a:rPr lang="en-AU" sz="1500" dirty="0">
                <a:cs typeface="Arial"/>
              </a:rPr>
              <a:t> and analytical tool developed, endorsed, and proposed to the GEF, its agencies and participating countries.”</a:t>
            </a:r>
          </a:p>
          <a:p>
            <a:pPr marL="0" indent="0">
              <a:buNone/>
            </a:pPr>
            <a:r>
              <a:rPr lang="en-AU" sz="1500" b="1" dirty="0">
                <a:solidFill>
                  <a:srgbClr val="FF0000"/>
                </a:solidFill>
                <a:cs typeface="Arial"/>
              </a:rPr>
              <a:t>Indicator 4.2 of the Regional IW R2R project provide for:</a:t>
            </a:r>
          </a:p>
          <a:p>
            <a:pPr marL="0" indent="0">
              <a:buNone/>
            </a:pPr>
            <a:r>
              <a:rPr lang="en-AU" sz="1500" dirty="0">
                <a:cs typeface="Arial"/>
              </a:rPr>
              <a:t>“Pacific R2R network established with at least 100 users registered, online regional and national portals containing among others, databases, rosters of national and regional experts and practitioners on R2R, register of national projects, repository for best practice R2R technologies, lessons learned, etc.</a:t>
            </a:r>
          </a:p>
        </p:txBody>
      </p:sp>
    </p:spTree>
    <p:extLst>
      <p:ext uri="{BB962C8B-B14F-4D97-AF65-F5344CB8AC3E}">
        <p14:creationId xmlns:p14="http://schemas.microsoft.com/office/powerpoint/2010/main" val="240657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96344" y="988331"/>
            <a:ext cx="6592553" cy="3484049"/>
            <a:chOff x="2233683" y="996282"/>
            <a:chExt cx="6592553" cy="3484049"/>
          </a:xfrm>
        </p:grpSpPr>
        <p:sp>
          <p:nvSpPr>
            <p:cNvPr id="9" name="TextBox 8"/>
            <p:cNvSpPr txBox="1"/>
            <p:nvPr/>
          </p:nvSpPr>
          <p:spPr>
            <a:xfrm>
              <a:off x="2233683" y="2315558"/>
              <a:ext cx="6588000" cy="830997"/>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200" dirty="0"/>
                <a:t>Achievements of the country as regards the GEF focal area outcomes and outputs</a:t>
              </a:r>
            </a:p>
            <a:p>
              <a:r>
                <a:rPr lang="en-AU" sz="1200" dirty="0"/>
                <a:t>Tagging the contributions of the country to the relevant Aichi Targets</a:t>
              </a:r>
            </a:p>
            <a:p>
              <a:r>
                <a:rPr lang="en-AU" sz="1200" dirty="0"/>
                <a:t>Tagging the overall contributions of the country to the relevant SD-Goals</a:t>
              </a:r>
            </a:p>
            <a:p>
              <a:r>
                <a:rPr lang="en-AU" sz="1200" dirty="0"/>
                <a:t>Emerging trends on innovative measures tested in-country (stress reduction and processes)</a:t>
              </a:r>
            </a:p>
          </p:txBody>
        </p:sp>
        <p:sp>
          <p:nvSpPr>
            <p:cNvPr id="7" name="TextBox 6"/>
            <p:cNvSpPr txBox="1"/>
            <p:nvPr/>
          </p:nvSpPr>
          <p:spPr>
            <a:xfrm>
              <a:off x="2238236" y="996282"/>
              <a:ext cx="6588000" cy="338554"/>
            </a:xfrm>
            <a:prstGeom prst="rect">
              <a:avLst/>
            </a:prstGeom>
            <a:solidFill>
              <a:schemeClr val="tx2">
                <a:lumMod val="40000"/>
                <a:lumOff val="6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600" dirty="0"/>
                <a:t>Data attributes:</a:t>
              </a:r>
            </a:p>
          </p:txBody>
        </p:sp>
        <p:sp>
          <p:nvSpPr>
            <p:cNvPr id="8" name="TextBox 7"/>
            <p:cNvSpPr txBox="1"/>
            <p:nvPr/>
          </p:nvSpPr>
          <p:spPr>
            <a:xfrm>
              <a:off x="2233684" y="1428459"/>
              <a:ext cx="6588000" cy="646331"/>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200" dirty="0"/>
                <a:t>Overall contributions of 14 PICs to each of the GEF focal area outcomes and outputs of all the countries</a:t>
              </a:r>
            </a:p>
            <a:p>
              <a:r>
                <a:rPr lang="en-AU" sz="1200" dirty="0"/>
                <a:t>Tagging the overall contributions of 14 PICs to each of the 20 Aichi Targets</a:t>
              </a:r>
            </a:p>
            <a:p>
              <a:r>
                <a:rPr lang="en-AU" sz="1200" dirty="0"/>
                <a:t>Tagging the overall contributions of the programme to the relevant Sustainable Development Goals</a:t>
              </a:r>
            </a:p>
          </p:txBody>
        </p:sp>
        <p:sp>
          <p:nvSpPr>
            <p:cNvPr id="11" name="TextBox 10"/>
            <p:cNvSpPr txBox="1"/>
            <p:nvPr/>
          </p:nvSpPr>
          <p:spPr>
            <a:xfrm>
              <a:off x="2238236" y="3280002"/>
              <a:ext cx="6588000" cy="1200329"/>
            </a:xfrm>
            <a:prstGeom prst="rect">
              <a:avLst/>
            </a:prstGeom>
            <a:ln>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200" dirty="0"/>
                <a:t>Specific project contributions to the GEF focal area outcomes and outputs</a:t>
              </a:r>
            </a:p>
            <a:p>
              <a:r>
                <a:rPr lang="en-AU" sz="1200" dirty="0"/>
                <a:t>Tagging the project contributions to relevant Aichi Targets, SD-Goals</a:t>
              </a:r>
            </a:p>
            <a:p>
              <a:r>
                <a:rPr lang="en-AU" sz="1200" dirty="0"/>
                <a:t>Emerging trends on innovative measures tested in-situ particularly focused on stress reduction to NR</a:t>
              </a:r>
            </a:p>
            <a:p>
              <a:r>
                <a:rPr lang="en-AU" sz="1200" dirty="0"/>
                <a:t>Project Management Portal: Planning-Monitoring and reporting of results of development measure to include such as but not limited to project logframe, Results indices, activity status, and relevant financial data/ information.</a:t>
              </a:r>
            </a:p>
          </p:txBody>
        </p:sp>
      </p:grpSp>
      <p:graphicFrame>
        <p:nvGraphicFramePr>
          <p:cNvPr id="3" name="Diagram 2"/>
          <p:cNvGraphicFramePr/>
          <p:nvPr/>
        </p:nvGraphicFramePr>
        <p:xfrm>
          <a:off x="-14248" y="1037230"/>
          <a:ext cx="1828800" cy="339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0389C5D0-8F63-432F-AD2A-48020E6A1E89}"/>
              </a:ext>
            </a:extLst>
          </p:cNvPr>
          <p:cNvSpPr txBox="1">
            <a:spLocks/>
          </p:cNvSpPr>
          <p:nvPr/>
        </p:nvSpPr>
        <p:spPr bwMode="auto">
          <a:xfrm>
            <a:off x="1491017" y="601768"/>
            <a:ext cx="7200000" cy="42026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l"/>
            <a:r>
              <a:rPr lang="en-PH" sz="2000" b="1" kern="0" dirty="0">
                <a:solidFill>
                  <a:srgbClr val="FF0000"/>
                </a:solidFill>
              </a:rPr>
              <a:t>Harmonized Results Reporting Framework &amp; Related Processes</a:t>
            </a:r>
            <a:endParaRPr lang="en-PH" sz="1800" kern="0" dirty="0">
              <a:solidFill>
                <a:srgbClr val="FF0000"/>
              </a:solidFill>
            </a:endParaRPr>
          </a:p>
        </p:txBody>
      </p:sp>
      <p:grpSp>
        <p:nvGrpSpPr>
          <p:cNvPr id="21" name="Group 20"/>
          <p:cNvGrpSpPr/>
          <p:nvPr/>
        </p:nvGrpSpPr>
        <p:grpSpPr>
          <a:xfrm>
            <a:off x="1885101" y="991730"/>
            <a:ext cx="6592553" cy="3500482"/>
            <a:chOff x="2338315" y="991730"/>
            <a:chExt cx="6592553" cy="3500482"/>
          </a:xfrm>
        </p:grpSpPr>
        <p:sp>
          <p:nvSpPr>
            <p:cNvPr id="17" name="TextBox 16"/>
            <p:cNvSpPr txBox="1"/>
            <p:nvPr/>
          </p:nvSpPr>
          <p:spPr>
            <a:xfrm>
              <a:off x="2342868" y="991730"/>
              <a:ext cx="6588000" cy="338554"/>
            </a:xfrm>
            <a:prstGeom prst="rect">
              <a:avLst/>
            </a:prstGeom>
            <a:solidFill>
              <a:schemeClr val="accent5">
                <a:lumMod val="20000"/>
                <a:lumOff val="8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600" dirty="0"/>
                <a:t>Users and audiences:</a:t>
              </a:r>
            </a:p>
          </p:txBody>
        </p:sp>
        <p:sp>
          <p:nvSpPr>
            <p:cNvPr id="18" name="TextBox 17"/>
            <p:cNvSpPr txBox="1"/>
            <p:nvPr/>
          </p:nvSpPr>
          <p:spPr>
            <a:xfrm>
              <a:off x="2338316" y="1423907"/>
              <a:ext cx="6588000" cy="646331"/>
            </a:xfrm>
            <a:prstGeom prst="rect">
              <a:avLst/>
            </a:prstGeom>
            <a:solidFill>
              <a:schemeClr val="accent5">
                <a:lumMod val="40000"/>
                <a:lumOff val="60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200" b="1" dirty="0"/>
                <a:t>Users</a:t>
              </a:r>
              <a:r>
                <a:rPr lang="en-AU" sz="1200" dirty="0"/>
                <a:t>: GEF Secretariat, Regional Programme Coordination Group, Regional Program Steering Committee, Regional Scientific Technical Committee, Regional Program Coordinating Unit</a:t>
              </a:r>
            </a:p>
            <a:p>
              <a:r>
                <a:rPr lang="en-AU" sz="1200" b="1" dirty="0"/>
                <a:t>Audiences</a:t>
              </a:r>
              <a:r>
                <a:rPr lang="en-AU" sz="1200" dirty="0"/>
                <a:t>: GEF Implementing Agencies, GEF Country Operational Focal Points, others</a:t>
              </a:r>
            </a:p>
          </p:txBody>
        </p:sp>
        <p:sp>
          <p:nvSpPr>
            <p:cNvPr id="19" name="TextBox 18"/>
            <p:cNvSpPr txBox="1"/>
            <p:nvPr/>
          </p:nvSpPr>
          <p:spPr>
            <a:xfrm>
              <a:off x="2338315" y="2311006"/>
              <a:ext cx="6588000" cy="830997"/>
            </a:xfrm>
            <a:prstGeom prst="rect">
              <a:avLst/>
            </a:prstGeom>
            <a:solidFill>
              <a:schemeClr val="accent5">
                <a:lumMod val="75000"/>
              </a:schemeClr>
            </a:solidFill>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200" b="1" dirty="0">
                  <a:solidFill>
                    <a:schemeClr val="bg1"/>
                  </a:solidFill>
                </a:rPr>
                <a:t>Users</a:t>
              </a:r>
              <a:r>
                <a:rPr lang="en-AU" sz="1200" dirty="0">
                  <a:solidFill>
                    <a:schemeClr val="bg1"/>
                  </a:solidFill>
                </a:rPr>
                <a:t>: GEF Country Operational Focal Points</a:t>
              </a:r>
            </a:p>
            <a:p>
              <a:pPr indent="-540000"/>
              <a:endParaRPr lang="en-AU" sz="1200" b="1" dirty="0">
                <a:solidFill>
                  <a:schemeClr val="bg1"/>
                </a:solidFill>
              </a:endParaRPr>
            </a:p>
            <a:p>
              <a:pPr indent="-540000"/>
              <a:r>
                <a:rPr lang="en-AU" sz="1200" b="1" dirty="0">
                  <a:solidFill>
                    <a:schemeClr val="bg1"/>
                  </a:solidFill>
                </a:rPr>
                <a:t>Audiences</a:t>
              </a:r>
              <a:r>
                <a:rPr lang="en-AU" sz="1200" dirty="0">
                  <a:solidFill>
                    <a:schemeClr val="bg1"/>
                  </a:solidFill>
                </a:rPr>
                <a:t>: GEF implementing agency, Lead implementing agency, other government ministries/agencies of each PICs, NGOs and advocates, other stakeholders, and communities, …</a:t>
              </a:r>
            </a:p>
          </p:txBody>
        </p:sp>
        <p:sp>
          <p:nvSpPr>
            <p:cNvPr id="20" name="TextBox 19"/>
            <p:cNvSpPr txBox="1"/>
            <p:nvPr/>
          </p:nvSpPr>
          <p:spPr>
            <a:xfrm>
              <a:off x="2342868" y="3291883"/>
              <a:ext cx="6588000" cy="1200329"/>
            </a:xfrm>
            <a:prstGeom prst="rect">
              <a:avLst/>
            </a:prstGeom>
            <a:solidFill>
              <a:schemeClr val="accent5">
                <a:lumMod val="50000"/>
              </a:schemeClr>
            </a:solidFill>
            <a:ln>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endParaRPr lang="en-AU" sz="1200" b="1" dirty="0">
                <a:solidFill>
                  <a:schemeClr val="bg1"/>
                </a:solidFill>
              </a:endParaRPr>
            </a:p>
            <a:p>
              <a:r>
                <a:rPr lang="en-AU" sz="1200" b="1" dirty="0">
                  <a:solidFill>
                    <a:schemeClr val="bg1"/>
                  </a:solidFill>
                </a:rPr>
                <a:t>Users</a:t>
              </a:r>
              <a:r>
                <a:rPr lang="en-AU" sz="1200" dirty="0">
                  <a:solidFill>
                    <a:schemeClr val="bg1"/>
                  </a:solidFill>
                </a:rPr>
                <a:t>: GEF Implementing agency, Lead implementing agency, National Project Steering Committee (IMC), Project Management Unit/Office, …</a:t>
              </a:r>
            </a:p>
            <a:p>
              <a:endParaRPr lang="en-AU" sz="1200" dirty="0">
                <a:solidFill>
                  <a:schemeClr val="bg1"/>
                </a:solidFill>
              </a:endParaRPr>
            </a:p>
            <a:p>
              <a:r>
                <a:rPr lang="en-AU" sz="1200" b="1" dirty="0">
                  <a:solidFill>
                    <a:schemeClr val="bg1"/>
                  </a:solidFill>
                </a:rPr>
                <a:t>Audiences</a:t>
              </a:r>
              <a:r>
                <a:rPr lang="en-AU" sz="1200" dirty="0">
                  <a:solidFill>
                    <a:schemeClr val="bg1"/>
                  </a:solidFill>
                </a:rPr>
                <a:t>: NGOs and advocates, other stakeholders, and communities</a:t>
              </a:r>
            </a:p>
            <a:p>
              <a:endParaRPr lang="en-AU" sz="1200" dirty="0">
                <a:solidFill>
                  <a:schemeClr val="bg1"/>
                </a:solidFill>
              </a:endParaRPr>
            </a:p>
          </p:txBody>
        </p:sp>
      </p:grpSp>
      <p:grpSp>
        <p:nvGrpSpPr>
          <p:cNvPr id="27" name="Group 26"/>
          <p:cNvGrpSpPr/>
          <p:nvPr/>
        </p:nvGrpSpPr>
        <p:grpSpPr>
          <a:xfrm>
            <a:off x="1981834" y="985103"/>
            <a:ext cx="6592553" cy="3516384"/>
            <a:chOff x="1997736" y="985103"/>
            <a:chExt cx="6592553" cy="3516384"/>
          </a:xfrm>
        </p:grpSpPr>
        <p:sp>
          <p:nvSpPr>
            <p:cNvPr id="23" name="TextBox 22"/>
            <p:cNvSpPr txBox="1"/>
            <p:nvPr/>
          </p:nvSpPr>
          <p:spPr>
            <a:xfrm>
              <a:off x="2002289" y="985103"/>
              <a:ext cx="6588000" cy="338554"/>
            </a:xfrm>
            <a:prstGeom prst="rect">
              <a:avLst/>
            </a:prstGeom>
            <a:solidFill>
              <a:schemeClr val="accent3">
                <a:lumMod val="50000"/>
              </a:schemeClr>
            </a:solid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600" dirty="0">
                  <a:solidFill>
                    <a:schemeClr val="bg1"/>
                  </a:solidFill>
                </a:rPr>
                <a:t>Roles and Responsibility</a:t>
              </a:r>
            </a:p>
          </p:txBody>
        </p:sp>
        <p:sp>
          <p:nvSpPr>
            <p:cNvPr id="24" name="TextBox 23"/>
            <p:cNvSpPr txBox="1"/>
            <p:nvPr/>
          </p:nvSpPr>
          <p:spPr>
            <a:xfrm>
              <a:off x="1997737" y="1417280"/>
              <a:ext cx="6588000" cy="646331"/>
            </a:xfrm>
            <a:prstGeom prst="rect">
              <a:avLst/>
            </a:prstGeom>
            <a:solidFill>
              <a:schemeClr val="accent3">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200" b="1" dirty="0"/>
                <a:t>Responsible</a:t>
              </a:r>
              <a:r>
                <a:rPr lang="en-AU" sz="1200" dirty="0"/>
                <a:t>: Regional Program Coordinating Unit</a:t>
              </a:r>
            </a:p>
            <a:p>
              <a:r>
                <a:rPr lang="en-AU" sz="1200" b="1" dirty="0"/>
                <a:t>Role</a:t>
              </a:r>
              <a:r>
                <a:rPr lang="en-AU" sz="1200" dirty="0"/>
                <a:t>: Executed the decisions of the RPSC on the website and associated database establishment, and coordinate with GEF-IA and STAR/IW project managers in ensuring system functionality</a:t>
              </a:r>
            </a:p>
          </p:txBody>
        </p:sp>
        <p:sp>
          <p:nvSpPr>
            <p:cNvPr id="25" name="TextBox 24"/>
            <p:cNvSpPr txBox="1"/>
            <p:nvPr/>
          </p:nvSpPr>
          <p:spPr>
            <a:xfrm>
              <a:off x="1997736" y="2304379"/>
              <a:ext cx="6588000" cy="830997"/>
            </a:xfrm>
            <a:prstGeom prst="rect">
              <a:avLst/>
            </a:prstGeom>
            <a:solidFill>
              <a:schemeClr val="accent3">
                <a:lumMod val="60000"/>
                <a:lumOff val="40000"/>
              </a:schemeClr>
            </a:solidFill>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200" b="1" dirty="0">
                  <a:solidFill>
                    <a:schemeClr val="tx1"/>
                  </a:solidFill>
                </a:rPr>
                <a:t>Responsible</a:t>
              </a:r>
              <a:r>
                <a:rPr lang="en-AU" sz="1200" dirty="0">
                  <a:solidFill>
                    <a:schemeClr val="tx1"/>
                  </a:solidFill>
                </a:rPr>
                <a:t>: GEF Country Operational Focal Points/ Lead implementing agency/ies/NPSC/IMC</a:t>
              </a:r>
            </a:p>
            <a:p>
              <a:pPr indent="-540000"/>
              <a:endParaRPr lang="en-AU" sz="1200" b="1" dirty="0">
                <a:solidFill>
                  <a:schemeClr val="tx1"/>
                </a:solidFill>
              </a:endParaRPr>
            </a:p>
            <a:p>
              <a:pPr indent="-540000"/>
              <a:r>
                <a:rPr lang="en-AU" sz="1200" b="1" dirty="0">
                  <a:solidFill>
                    <a:schemeClr val="tx1"/>
                  </a:solidFill>
                </a:rPr>
                <a:t>Role</a:t>
              </a:r>
              <a:r>
                <a:rPr lang="en-AU" sz="1200" dirty="0">
                  <a:solidFill>
                    <a:schemeClr val="tx1"/>
                  </a:solidFill>
                </a:rPr>
                <a:t>: Provide guidance and support in ensuring functionality of the system in-country especially resolve issues on access and data-sharing, …</a:t>
              </a:r>
            </a:p>
          </p:txBody>
        </p:sp>
        <p:sp>
          <p:nvSpPr>
            <p:cNvPr id="26" name="TextBox 25"/>
            <p:cNvSpPr txBox="1"/>
            <p:nvPr/>
          </p:nvSpPr>
          <p:spPr>
            <a:xfrm>
              <a:off x="2002289" y="3301158"/>
              <a:ext cx="6588000" cy="1200329"/>
            </a:xfrm>
            <a:prstGeom prst="rect">
              <a:avLst/>
            </a:prstGeom>
            <a:solidFill>
              <a:schemeClr val="accent3">
                <a:lumMod val="20000"/>
                <a:lumOff val="80000"/>
              </a:schemeClr>
            </a:solidFill>
            <a:ln>
              <a:solidFill>
                <a:schemeClr val="accent1">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r>
                <a:rPr lang="en-AU" sz="1200" b="1" dirty="0">
                  <a:solidFill>
                    <a:schemeClr val="tx1"/>
                  </a:solidFill>
                </a:rPr>
                <a:t>Responsible</a:t>
              </a:r>
              <a:r>
                <a:rPr lang="en-AU" sz="1200" dirty="0">
                  <a:solidFill>
                    <a:schemeClr val="tx1"/>
                  </a:solidFill>
                </a:rPr>
                <a:t>: Project Management Unit/Lead implementing agency, National Project Steering Committee (IMC), and GEF Implementing Agency</a:t>
              </a:r>
            </a:p>
            <a:p>
              <a:endParaRPr lang="en-AU" sz="1200" dirty="0">
                <a:solidFill>
                  <a:schemeClr val="tx1"/>
                </a:solidFill>
              </a:endParaRPr>
            </a:p>
            <a:p>
              <a:r>
                <a:rPr lang="en-AU" sz="1200" b="1" dirty="0">
                  <a:solidFill>
                    <a:schemeClr val="tx1"/>
                  </a:solidFill>
                </a:rPr>
                <a:t>Role</a:t>
              </a:r>
              <a:r>
                <a:rPr lang="en-AU" sz="1200" dirty="0">
                  <a:solidFill>
                    <a:schemeClr val="tx1"/>
                  </a:solidFill>
                </a:rPr>
                <a:t>: Ensure provision of technical and financial resources as maybe required to ensure functionality of the system, and designate staff that will serve as focal point for website CMO and updating.</a:t>
              </a:r>
            </a:p>
            <a:p>
              <a:endParaRPr lang="en-AU" sz="1200" dirty="0">
                <a:solidFill>
                  <a:schemeClr val="tx1"/>
                </a:solidFill>
              </a:endParaRPr>
            </a:p>
          </p:txBody>
        </p:sp>
      </p:grpSp>
    </p:spTree>
    <p:extLst>
      <p:ext uri="{BB962C8B-B14F-4D97-AF65-F5344CB8AC3E}">
        <p14:creationId xmlns:p14="http://schemas.microsoft.com/office/powerpoint/2010/main" val="5044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9C5D0-8F63-432F-AD2A-48020E6A1E89}"/>
              </a:ext>
            </a:extLst>
          </p:cNvPr>
          <p:cNvSpPr txBox="1">
            <a:spLocks/>
          </p:cNvSpPr>
          <p:nvPr/>
        </p:nvSpPr>
        <p:spPr bwMode="auto">
          <a:xfrm>
            <a:off x="1497643" y="601768"/>
            <a:ext cx="7200000" cy="42026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l"/>
            <a:r>
              <a:rPr lang="en-PH" sz="2000" b="1" kern="0" dirty="0">
                <a:solidFill>
                  <a:srgbClr val="FF0000"/>
                </a:solidFill>
              </a:rPr>
              <a:t>Approach for reporting results (refer to RSC 3 discussions)</a:t>
            </a:r>
            <a:endParaRPr lang="en-AU" sz="1000" dirty="0"/>
          </a:p>
          <a:p>
            <a:pPr algn="l"/>
            <a:endParaRPr lang="en-PH" sz="1800" kern="0" dirty="0">
              <a:solidFill>
                <a:srgbClr val="FF0000"/>
              </a:solidFill>
            </a:endParaRPr>
          </a:p>
        </p:txBody>
      </p:sp>
      <p:sp>
        <p:nvSpPr>
          <p:cNvPr id="5" name="Content Placeholder 2"/>
          <p:cNvSpPr txBox="1">
            <a:spLocks/>
          </p:cNvSpPr>
          <p:nvPr/>
        </p:nvSpPr>
        <p:spPr>
          <a:xfrm>
            <a:off x="395536" y="1059582"/>
            <a:ext cx="8352928" cy="33432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AutoNum type="arabicPeriod"/>
            </a:pPr>
            <a:r>
              <a:rPr lang="en-AU" sz="1500" dirty="0">
                <a:cs typeface="Arial"/>
              </a:rPr>
              <a:t>Review of the individual project documents, particularly the end-of project indicators of both STAR (14 projects) and IW R2R (1 project with 14 PICs involvement through MOA);</a:t>
            </a:r>
          </a:p>
          <a:p>
            <a:pPr>
              <a:buAutoNum type="arabicPeriod"/>
            </a:pPr>
            <a:r>
              <a:rPr lang="en-AU" sz="1500" dirty="0">
                <a:cs typeface="Arial"/>
              </a:rPr>
              <a:t>Both </a:t>
            </a:r>
            <a:r>
              <a:rPr lang="en-AU" sz="1500" b="1" u="sng" dirty="0">
                <a:cs typeface="Arial"/>
              </a:rPr>
              <a:t>stress reduction</a:t>
            </a:r>
            <a:r>
              <a:rPr lang="en-AU" sz="1500" dirty="0">
                <a:cs typeface="Arial"/>
              </a:rPr>
              <a:t> and </a:t>
            </a:r>
            <a:r>
              <a:rPr lang="en-AU" sz="1500" b="1" u="sng" dirty="0">
                <a:cs typeface="Arial"/>
              </a:rPr>
              <a:t>process</a:t>
            </a:r>
            <a:r>
              <a:rPr lang="en-AU" sz="1500" b="1" dirty="0">
                <a:cs typeface="Arial"/>
              </a:rPr>
              <a:t> </a:t>
            </a:r>
            <a:r>
              <a:rPr lang="en-AU" sz="1500" dirty="0">
                <a:cs typeface="Arial"/>
              </a:rPr>
              <a:t>indicators will be mapped. Monitoring of results have to be recorded and analysed by comparing the indicators with the respective baselines. A Results Based Monitoring (</a:t>
            </a:r>
            <a:r>
              <a:rPr lang="en-AU" sz="2000" b="1" dirty="0">
                <a:solidFill>
                  <a:srgbClr val="00B050"/>
                </a:solidFill>
                <a:cs typeface="Arial"/>
              </a:rPr>
              <a:t>RBM</a:t>
            </a:r>
            <a:r>
              <a:rPr lang="en-AU" sz="1500" dirty="0">
                <a:cs typeface="Arial"/>
              </a:rPr>
              <a:t>) system is available;</a:t>
            </a:r>
          </a:p>
          <a:p>
            <a:pPr>
              <a:buAutoNum type="arabicPeriod"/>
            </a:pPr>
            <a:r>
              <a:rPr lang="en-AU" sz="1500" dirty="0">
                <a:cs typeface="Arial"/>
              </a:rPr>
              <a:t>RBM system highlights the </a:t>
            </a:r>
            <a:r>
              <a:rPr lang="en-AU" sz="2000" b="1" dirty="0">
                <a:solidFill>
                  <a:srgbClr val="00B050"/>
                </a:solidFill>
                <a:cs typeface="Arial"/>
              </a:rPr>
              <a:t>success factors</a:t>
            </a:r>
            <a:r>
              <a:rPr lang="en-AU" sz="1500" dirty="0">
                <a:cs typeface="Arial"/>
              </a:rPr>
              <a:t> and the </a:t>
            </a:r>
            <a:r>
              <a:rPr lang="en-AU" sz="1500" b="1" dirty="0">
                <a:cs typeface="Arial"/>
              </a:rPr>
              <a:t>impact </a:t>
            </a:r>
            <a:r>
              <a:rPr lang="en-AU" sz="1500" b="1" dirty="0">
                <a:solidFill>
                  <a:srgbClr val="0070C0"/>
                </a:solidFill>
                <a:cs typeface="Arial"/>
              </a:rPr>
              <a:t>triad</a:t>
            </a:r>
            <a:r>
              <a:rPr lang="en-AU" sz="1500" dirty="0">
                <a:cs typeface="Arial"/>
              </a:rPr>
              <a:t> (linking </a:t>
            </a:r>
            <a:r>
              <a:rPr lang="en-AU" sz="1500" b="1" u="sng" dirty="0">
                <a:solidFill>
                  <a:srgbClr val="0070C0"/>
                </a:solidFill>
                <a:cs typeface="Arial"/>
              </a:rPr>
              <a:t>Science</a:t>
            </a:r>
            <a:r>
              <a:rPr lang="en-AU" sz="1500" dirty="0">
                <a:solidFill>
                  <a:srgbClr val="0070C0"/>
                </a:solidFill>
                <a:cs typeface="Arial"/>
              </a:rPr>
              <a:t> </a:t>
            </a:r>
            <a:r>
              <a:rPr lang="en-AU" sz="1500" dirty="0">
                <a:cs typeface="Arial"/>
              </a:rPr>
              <a:t>- </a:t>
            </a:r>
            <a:r>
              <a:rPr lang="en-AU" sz="1500" b="1" dirty="0">
                <a:cs typeface="Arial"/>
              </a:rPr>
              <a:t>Planning </a:t>
            </a:r>
            <a:r>
              <a:rPr lang="en-AU" sz="1500" dirty="0">
                <a:cs typeface="Arial"/>
              </a:rPr>
              <a:t>- </a:t>
            </a:r>
            <a:r>
              <a:rPr lang="en-AU" sz="1500" b="1" u="sng" dirty="0">
                <a:solidFill>
                  <a:srgbClr val="0070C0"/>
                </a:solidFill>
                <a:cs typeface="Arial"/>
              </a:rPr>
              <a:t>monitoring</a:t>
            </a:r>
            <a:r>
              <a:rPr lang="en-AU" sz="1500" b="1" dirty="0">
                <a:cs typeface="Arial"/>
              </a:rPr>
              <a:t>/reporting</a:t>
            </a:r>
            <a:r>
              <a:rPr lang="en-AU" sz="1500" dirty="0">
                <a:cs typeface="Arial"/>
              </a:rPr>
              <a:t> – </a:t>
            </a:r>
            <a:r>
              <a:rPr lang="en-AU" sz="1500" b="1" dirty="0">
                <a:cs typeface="Arial"/>
              </a:rPr>
              <a:t>communication and </a:t>
            </a:r>
            <a:r>
              <a:rPr lang="en-AU" sz="1500" b="1" dirty="0">
                <a:solidFill>
                  <a:srgbClr val="0070C0"/>
                </a:solidFill>
                <a:cs typeface="Arial"/>
              </a:rPr>
              <a:t>knowledge management</a:t>
            </a:r>
            <a:r>
              <a:rPr lang="en-AU" sz="1500" dirty="0">
                <a:cs typeface="Arial"/>
              </a:rPr>
              <a:t>), including all available management and reporting tools and templates, guides and manuals and </a:t>
            </a:r>
            <a:r>
              <a:rPr lang="en-AU" sz="2000" dirty="0">
                <a:solidFill>
                  <a:srgbClr val="00B050"/>
                </a:solidFill>
                <a:cs typeface="Arial"/>
              </a:rPr>
              <a:t>prototype dashboards </a:t>
            </a:r>
            <a:r>
              <a:rPr lang="en-AU" sz="1500" dirty="0">
                <a:cs typeface="Arial"/>
              </a:rPr>
              <a:t>for visualizing results.</a:t>
            </a:r>
          </a:p>
          <a:p>
            <a:pPr>
              <a:buAutoNum type="arabicPeriod"/>
            </a:pPr>
            <a:r>
              <a:rPr lang="en-AU" sz="1800" b="1" dirty="0">
                <a:solidFill>
                  <a:srgbClr val="0070C0"/>
                </a:solidFill>
                <a:cs typeface="Arial"/>
              </a:rPr>
              <a:t>Project website</a:t>
            </a:r>
            <a:r>
              <a:rPr lang="en-AU" sz="1500" dirty="0">
                <a:cs typeface="Arial"/>
              </a:rPr>
              <a:t> is established to serve as platform for ensuring </a:t>
            </a:r>
            <a:r>
              <a:rPr lang="en-AU" sz="1500" b="1" dirty="0">
                <a:cs typeface="Arial"/>
              </a:rPr>
              <a:t>real-time access of information</a:t>
            </a:r>
            <a:r>
              <a:rPr lang="en-AU" sz="1500" dirty="0">
                <a:cs typeface="Arial"/>
              </a:rPr>
              <a:t> for </a:t>
            </a:r>
            <a:r>
              <a:rPr lang="en-AU" sz="1500" b="1" dirty="0">
                <a:cs typeface="Arial"/>
              </a:rPr>
              <a:t>use by a wide stakeholder audiences</a:t>
            </a:r>
            <a:r>
              <a:rPr lang="en-AU" sz="1500" dirty="0">
                <a:cs typeface="Arial"/>
              </a:rPr>
              <a:t>. Please note that all GEF funded projects are required to establish project website (page 45 of Project Management Manual for GEF IW projects).</a:t>
            </a:r>
          </a:p>
        </p:txBody>
      </p:sp>
    </p:spTree>
    <p:extLst>
      <p:ext uri="{BB962C8B-B14F-4D97-AF65-F5344CB8AC3E}">
        <p14:creationId xmlns:p14="http://schemas.microsoft.com/office/powerpoint/2010/main" val="147470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1017A2E2-7673-4D48-9832-1A83DF8E4845}"/>
              </a:ext>
            </a:extLst>
          </p:cNvPr>
          <p:cNvGraphicFramePr>
            <a:graphicFrameLocks/>
          </p:cNvGraphicFramePr>
          <p:nvPr/>
        </p:nvGraphicFramePr>
        <p:xfrm>
          <a:off x="537611" y="1260148"/>
          <a:ext cx="8347971" cy="2947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CCD30793-F28A-4849-A31F-EAC627534A62}"/>
              </a:ext>
            </a:extLst>
          </p:cNvPr>
          <p:cNvSpPr txBox="1">
            <a:spLocks/>
          </p:cNvSpPr>
          <p:nvPr/>
        </p:nvSpPr>
        <p:spPr bwMode="auto">
          <a:xfrm>
            <a:off x="1463436" y="584666"/>
            <a:ext cx="6779871" cy="463446"/>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l"/>
            <a:r>
              <a:rPr lang="en-PH" sz="1800" b="1" kern="0" dirty="0">
                <a:solidFill>
                  <a:srgbClr val="FF0000"/>
                </a:solidFill>
              </a:rPr>
              <a:t>The Success Factors: Focus of the Results-based monitoring</a:t>
            </a:r>
          </a:p>
          <a:p>
            <a:pPr algn="l"/>
            <a:r>
              <a:rPr lang="en-PH" sz="900" kern="0" dirty="0">
                <a:solidFill>
                  <a:srgbClr val="FF0000"/>
                </a:solidFill>
              </a:rPr>
              <a:t>(Adopted from the GIZ  Success Factors Model): Presented and discussed in RSC 3</a:t>
            </a:r>
          </a:p>
        </p:txBody>
      </p:sp>
    </p:spTree>
    <p:extLst>
      <p:ext uri="{BB962C8B-B14F-4D97-AF65-F5344CB8AC3E}">
        <p14:creationId xmlns:p14="http://schemas.microsoft.com/office/powerpoint/2010/main" val="4107934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89C5D0-8F63-432F-AD2A-48020E6A1E89}"/>
              </a:ext>
            </a:extLst>
          </p:cNvPr>
          <p:cNvSpPr txBox="1">
            <a:spLocks/>
          </p:cNvSpPr>
          <p:nvPr/>
        </p:nvSpPr>
        <p:spPr bwMode="auto">
          <a:xfrm>
            <a:off x="1491017" y="351281"/>
            <a:ext cx="7200000" cy="420269"/>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l"/>
            <a:r>
              <a:rPr lang="en-PH" sz="2000" b="1" kern="0" dirty="0">
                <a:solidFill>
                  <a:srgbClr val="FF0000"/>
                </a:solidFill>
              </a:rPr>
              <a:t>Emerging Lessons drawn from experience in implementation of the Pacific R2R Programme Initiative (The Success Factors) </a:t>
            </a:r>
          </a:p>
          <a:p>
            <a:pPr algn="l"/>
            <a:r>
              <a:rPr lang="en-PH" sz="1200" kern="0" dirty="0">
                <a:solidFill>
                  <a:srgbClr val="FF0000"/>
                </a:solidFill>
              </a:rPr>
              <a:t>Note: As discussed in RSC 3, Townsville, Australia</a:t>
            </a:r>
            <a:endParaRPr lang="en-PH" sz="1100" kern="0" dirty="0">
              <a:solidFill>
                <a:srgbClr val="FF0000"/>
              </a:solidFill>
            </a:endParaRPr>
          </a:p>
        </p:txBody>
      </p:sp>
      <p:sp>
        <p:nvSpPr>
          <p:cNvPr id="6" name="Text Placeholder 2"/>
          <p:cNvSpPr txBox="1">
            <a:spLocks/>
          </p:cNvSpPr>
          <p:nvPr/>
        </p:nvSpPr>
        <p:spPr>
          <a:xfrm>
            <a:off x="444161" y="1266868"/>
            <a:ext cx="8246855" cy="34213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4000">
              <a:spcBef>
                <a:spcPts val="0"/>
              </a:spcBef>
              <a:buAutoNum type="arabicPeriod"/>
            </a:pPr>
            <a:r>
              <a:rPr lang="en-AU" sz="1500" b="1" dirty="0"/>
              <a:t>Strategy.</a:t>
            </a:r>
            <a:r>
              <a:rPr lang="en-AU" sz="1500" dirty="0"/>
              <a:t> A results framework that provides clear (</a:t>
            </a:r>
            <a:r>
              <a:rPr lang="en-AU" sz="1500" b="1" dirty="0"/>
              <a:t>Q</a:t>
            </a:r>
            <a:r>
              <a:rPr lang="en-AU" sz="1500" dirty="0"/>
              <a:t>uantity, </a:t>
            </a:r>
            <a:r>
              <a:rPr lang="en-AU" sz="1500" b="1" dirty="0"/>
              <a:t>Q</a:t>
            </a:r>
            <a:r>
              <a:rPr lang="en-AU" sz="1500" dirty="0"/>
              <a:t>uality, </a:t>
            </a:r>
            <a:r>
              <a:rPr lang="en-AU" sz="1500" b="1" dirty="0"/>
              <a:t>T</a:t>
            </a:r>
            <a:r>
              <a:rPr lang="en-AU" sz="1500" dirty="0"/>
              <a:t>ime and spatial dimension) targets of outputs and outcomes which will serve as basis for designing the various child projects for achieving the GEF focal areas.</a:t>
            </a:r>
          </a:p>
          <a:p>
            <a:pPr marL="324000">
              <a:spcBef>
                <a:spcPts val="0"/>
              </a:spcBef>
              <a:buAutoNum type="arabicPeriod"/>
            </a:pPr>
            <a:r>
              <a:rPr lang="en-AU" sz="1500" b="1" dirty="0"/>
              <a:t>Steering.</a:t>
            </a:r>
            <a:r>
              <a:rPr lang="en-AU" sz="1500" dirty="0"/>
              <a:t> A responsive steering body that provides clear guidance and can make decisions for achieving Programme outcomes (RPCG, RPSC versus NPSC).</a:t>
            </a:r>
          </a:p>
          <a:p>
            <a:pPr marL="324000">
              <a:spcBef>
                <a:spcPts val="0"/>
              </a:spcBef>
              <a:buAutoNum type="arabicPeriod"/>
            </a:pPr>
            <a:r>
              <a:rPr lang="en-AU" sz="1500" b="1" dirty="0"/>
              <a:t>Cooperation.</a:t>
            </a:r>
            <a:r>
              <a:rPr lang="en-AU" sz="1500" dirty="0"/>
              <a:t> A clear management structure that is promoting joint planning and implementation of development measures (i.e. Regional Programme Coordination Unit versus Project Management Unit/ Office)</a:t>
            </a:r>
          </a:p>
          <a:p>
            <a:pPr marL="324000">
              <a:spcBef>
                <a:spcPts val="0"/>
              </a:spcBef>
              <a:buAutoNum type="arabicPeriod"/>
            </a:pPr>
            <a:r>
              <a:rPr lang="en-AU" sz="1500" b="1" dirty="0"/>
              <a:t>Processes.</a:t>
            </a:r>
            <a:r>
              <a:rPr lang="en-AU" sz="1500" dirty="0"/>
              <a:t> Established systems, procedures and mechanism (planning, monitoring and reporting)</a:t>
            </a:r>
          </a:p>
          <a:p>
            <a:pPr marL="324000">
              <a:spcBef>
                <a:spcPts val="0"/>
              </a:spcBef>
              <a:buAutoNum type="arabicPeriod"/>
            </a:pPr>
            <a:r>
              <a:rPr lang="en-AU" sz="1500" b="1" dirty="0"/>
              <a:t>Learning and innovation</a:t>
            </a:r>
            <a:r>
              <a:rPr lang="en-AU" sz="1500" dirty="0"/>
              <a:t>. In a planned change process (based on the clear theory of change), a collaborative research and development agenda or concept for pilot testing, replication and upscaling available, and available communication, knowledge management strategy for documentation, packaging and communicating learnings and experiences for national and regional upscaling. </a:t>
            </a:r>
          </a:p>
          <a:p>
            <a:pPr marL="324000">
              <a:spcBef>
                <a:spcPts val="0"/>
              </a:spcBef>
              <a:buAutoNum type="arabicPeriod"/>
            </a:pPr>
            <a:endParaRPr lang="en-AU" sz="1500" dirty="0"/>
          </a:p>
        </p:txBody>
      </p:sp>
    </p:spTree>
    <p:extLst>
      <p:ext uri="{BB962C8B-B14F-4D97-AF65-F5344CB8AC3E}">
        <p14:creationId xmlns:p14="http://schemas.microsoft.com/office/powerpoint/2010/main" val="199192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23392"/>
            <a:ext cx="7372119" cy="830997"/>
          </a:xfrm>
          <a:prstGeom prst="rect">
            <a:avLst/>
          </a:prstGeom>
          <a:noFill/>
        </p:spPr>
        <p:txBody>
          <a:bodyPr wrap="square" rtlCol="0">
            <a:spAutoFit/>
          </a:bodyPr>
          <a:lstStyle/>
          <a:p>
            <a:pPr algn="ctr"/>
            <a:r>
              <a:rPr lang="en-AU" sz="2400" b="1" dirty="0">
                <a:solidFill>
                  <a:srgbClr val="0070C0"/>
                </a:solidFill>
              </a:rPr>
              <a:t>The Project Management Information System (PMIS)</a:t>
            </a:r>
          </a:p>
          <a:p>
            <a:pPr algn="ctr"/>
            <a:r>
              <a:rPr lang="en-AU" sz="2400" b="1" dirty="0">
                <a:solidFill>
                  <a:srgbClr val="0070C0"/>
                </a:solidFill>
              </a:rPr>
              <a:t>An Overview</a:t>
            </a:r>
          </a:p>
        </p:txBody>
      </p:sp>
    </p:spTree>
    <p:extLst>
      <p:ext uri="{BB962C8B-B14F-4D97-AF65-F5344CB8AC3E}">
        <p14:creationId xmlns:p14="http://schemas.microsoft.com/office/powerpoint/2010/main" val="9622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7544" y="1059582"/>
            <a:ext cx="8424936"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2400" b="1" dirty="0"/>
              <a:t>PMIS aims to:</a:t>
            </a:r>
            <a:endParaRPr lang="en-US" sz="2400" dirty="0"/>
          </a:p>
          <a:p>
            <a:pPr fontAlgn="auto">
              <a:spcAft>
                <a:spcPts val="0"/>
              </a:spcAft>
              <a:buFont typeface="Wingdings" panose="05000000000000000000" pitchFamily="2" charset="2"/>
              <a:buChar char="ü"/>
              <a:defRPr/>
            </a:pPr>
            <a:r>
              <a:rPr lang="en-AU" dirty="0">
                <a:solidFill>
                  <a:srgbClr val="00B050"/>
                </a:solidFill>
              </a:rPr>
              <a:t>facilitate results reporting</a:t>
            </a:r>
            <a:r>
              <a:rPr lang="en-AU" sz="2400" dirty="0"/>
              <a:t> of the GEF Pacific R2R Program and the Regional IW R2R project</a:t>
            </a:r>
          </a:p>
          <a:p>
            <a:pPr fontAlgn="auto">
              <a:spcAft>
                <a:spcPts val="0"/>
              </a:spcAft>
              <a:buFont typeface="Wingdings" panose="05000000000000000000" pitchFamily="2" charset="2"/>
              <a:buChar char="ü"/>
              <a:defRPr/>
            </a:pPr>
            <a:r>
              <a:rPr lang="en-AU" dirty="0">
                <a:solidFill>
                  <a:srgbClr val="00B050"/>
                </a:solidFill>
              </a:rPr>
              <a:t>provide real-time visualization (Dashboards) </a:t>
            </a:r>
            <a:r>
              <a:rPr lang="en-AU" sz="2400" dirty="0"/>
              <a:t>of the status of implementation (and management), outputs produced, and achieved outcomes</a:t>
            </a:r>
            <a:r>
              <a:rPr lang="en-US" sz="2400" dirty="0"/>
              <a:t>.</a:t>
            </a:r>
            <a:endParaRPr lang="en-AU" sz="2400" dirty="0"/>
          </a:p>
        </p:txBody>
      </p:sp>
    </p:spTree>
    <p:extLst>
      <p:ext uri="{BB962C8B-B14F-4D97-AF65-F5344CB8AC3E}">
        <p14:creationId xmlns:p14="http://schemas.microsoft.com/office/powerpoint/2010/main" val="377870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7544" y="1059582"/>
            <a:ext cx="8424936"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2400" b="1" dirty="0"/>
              <a:t>Features of PMIS architecture:</a:t>
            </a:r>
          </a:p>
          <a:p>
            <a:pPr fontAlgn="auto">
              <a:spcAft>
                <a:spcPts val="0"/>
              </a:spcAft>
              <a:buFont typeface="Wingdings" panose="05000000000000000000" pitchFamily="2" charset="2"/>
              <a:buChar char="ü"/>
              <a:defRPr/>
            </a:pPr>
            <a:r>
              <a:rPr lang="en-AU" sz="2400" dirty="0"/>
              <a:t>MYCWP module</a:t>
            </a:r>
          </a:p>
          <a:p>
            <a:pPr fontAlgn="auto">
              <a:spcAft>
                <a:spcPts val="0"/>
              </a:spcAft>
              <a:buFont typeface="Wingdings" panose="05000000000000000000" pitchFamily="2" charset="2"/>
              <a:buChar char="ü"/>
              <a:defRPr/>
            </a:pPr>
            <a:r>
              <a:rPr lang="en-AU" sz="2400" dirty="0"/>
              <a:t>Results/Dashboards module</a:t>
            </a:r>
          </a:p>
          <a:p>
            <a:pPr marL="800100" lvl="1" indent="-342900" fontAlgn="auto">
              <a:spcAft>
                <a:spcPts val="0"/>
              </a:spcAft>
              <a:buFont typeface="Courier New" panose="02070309020205020404" pitchFamily="49" charset="0"/>
              <a:buChar char="o"/>
              <a:defRPr/>
            </a:pPr>
            <a:r>
              <a:rPr lang="en-AU" sz="2000" dirty="0"/>
              <a:t>Harmonized results reporting (GEF Focal areas, SDG and Aichi)</a:t>
            </a:r>
          </a:p>
          <a:p>
            <a:pPr marL="800100" lvl="1" indent="-342900" fontAlgn="auto">
              <a:spcAft>
                <a:spcPts val="0"/>
              </a:spcAft>
              <a:buFont typeface="Courier New" panose="02070309020205020404" pitchFamily="49" charset="0"/>
              <a:buChar char="o"/>
              <a:defRPr/>
            </a:pPr>
            <a:r>
              <a:rPr lang="en-AU" sz="2000" dirty="0"/>
              <a:t>Process and Stress reduction reporting module</a:t>
            </a:r>
          </a:p>
          <a:p>
            <a:pPr marL="800100" lvl="1" indent="-342900" fontAlgn="auto">
              <a:spcAft>
                <a:spcPts val="0"/>
              </a:spcAft>
              <a:buFont typeface="Courier New" panose="02070309020205020404" pitchFamily="49" charset="0"/>
              <a:buChar char="o"/>
              <a:defRPr/>
            </a:pPr>
            <a:r>
              <a:rPr lang="en-AU" sz="2000" dirty="0"/>
              <a:t>Post graduate certificate/diploma statistics module</a:t>
            </a:r>
          </a:p>
          <a:p>
            <a:pPr marL="800100" lvl="1" indent="-342900" fontAlgn="auto">
              <a:spcAft>
                <a:spcPts val="0"/>
              </a:spcAft>
              <a:buFont typeface="Courier New" panose="02070309020205020404" pitchFamily="49" charset="0"/>
              <a:buChar char="o"/>
              <a:defRPr/>
            </a:pPr>
            <a:r>
              <a:rPr lang="en-AU" sz="2000" dirty="0"/>
              <a:t>Training/ capacity building statistics module</a:t>
            </a:r>
            <a:endParaRPr lang="en-US" sz="2000" dirty="0"/>
          </a:p>
        </p:txBody>
      </p:sp>
    </p:spTree>
    <p:extLst>
      <p:ext uri="{BB962C8B-B14F-4D97-AF65-F5344CB8AC3E}">
        <p14:creationId xmlns:p14="http://schemas.microsoft.com/office/powerpoint/2010/main" val="382689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547664" y="483518"/>
            <a:ext cx="8424936" cy="5760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2400" b="1" dirty="0"/>
              <a:t>Status of PMIS architecture</a:t>
            </a:r>
            <a:endParaRPr lang="en-US" sz="2400" dirty="0"/>
          </a:p>
        </p:txBody>
      </p:sp>
      <p:graphicFrame>
        <p:nvGraphicFramePr>
          <p:cNvPr id="2" name="Table 2">
            <a:extLst>
              <a:ext uri="{FF2B5EF4-FFF2-40B4-BE49-F238E27FC236}">
                <a16:creationId xmlns:a16="http://schemas.microsoft.com/office/drawing/2014/main" id="{74E57E3E-420E-491F-A5DF-8A40242CE287}"/>
              </a:ext>
            </a:extLst>
          </p:cNvPr>
          <p:cNvGraphicFramePr>
            <a:graphicFrameLocks noGrp="1"/>
          </p:cNvGraphicFramePr>
          <p:nvPr>
            <p:extLst>
              <p:ext uri="{D42A27DB-BD31-4B8C-83A1-F6EECF244321}">
                <p14:modId xmlns:p14="http://schemas.microsoft.com/office/powerpoint/2010/main" val="3839551646"/>
              </p:ext>
            </p:extLst>
          </p:nvPr>
        </p:nvGraphicFramePr>
        <p:xfrm>
          <a:off x="539553" y="1165582"/>
          <a:ext cx="8136903" cy="3235960"/>
        </p:xfrm>
        <a:graphic>
          <a:graphicData uri="http://schemas.openxmlformats.org/drawingml/2006/table">
            <a:tbl>
              <a:tblPr firstRow="1" bandRow="1">
                <a:tableStyleId>{F5AB1C69-6EDB-4FF4-983F-18BD219EF322}</a:tableStyleId>
              </a:tblPr>
              <a:tblGrid>
                <a:gridCol w="486823">
                  <a:extLst>
                    <a:ext uri="{9D8B030D-6E8A-4147-A177-3AD203B41FA5}">
                      <a16:colId xmlns:a16="http://schemas.microsoft.com/office/drawing/2014/main" val="397553852"/>
                    </a:ext>
                  </a:extLst>
                </a:gridCol>
                <a:gridCol w="5849880">
                  <a:extLst>
                    <a:ext uri="{9D8B030D-6E8A-4147-A177-3AD203B41FA5}">
                      <a16:colId xmlns:a16="http://schemas.microsoft.com/office/drawing/2014/main" val="1450570488"/>
                    </a:ext>
                  </a:extLst>
                </a:gridCol>
                <a:gridCol w="1800200">
                  <a:extLst>
                    <a:ext uri="{9D8B030D-6E8A-4147-A177-3AD203B41FA5}">
                      <a16:colId xmlns:a16="http://schemas.microsoft.com/office/drawing/2014/main" val="208358937"/>
                    </a:ext>
                  </a:extLst>
                </a:gridCol>
              </a:tblGrid>
              <a:tr h="370840">
                <a:tc>
                  <a:txBody>
                    <a:bodyPr/>
                    <a:lstStyle/>
                    <a:p>
                      <a:endParaRPr lang="en-AU" sz="1800" dirty="0"/>
                    </a:p>
                  </a:txBody>
                  <a:tcPr/>
                </a:tc>
                <a:tc>
                  <a:txBody>
                    <a:bodyPr/>
                    <a:lstStyle/>
                    <a:p>
                      <a:r>
                        <a:rPr lang="en-AU" sz="1800" dirty="0"/>
                        <a:t>Module</a:t>
                      </a:r>
                    </a:p>
                  </a:txBody>
                  <a:tcPr/>
                </a:tc>
                <a:tc>
                  <a:txBody>
                    <a:bodyPr/>
                    <a:lstStyle/>
                    <a:p>
                      <a:r>
                        <a:rPr lang="en-AU" sz="1800" dirty="0"/>
                        <a:t>Status</a:t>
                      </a:r>
                    </a:p>
                  </a:txBody>
                  <a:tcPr/>
                </a:tc>
                <a:extLst>
                  <a:ext uri="{0D108BD9-81ED-4DB2-BD59-A6C34878D82A}">
                    <a16:rowId xmlns:a16="http://schemas.microsoft.com/office/drawing/2014/main" val="863542447"/>
                  </a:ext>
                </a:extLst>
              </a:tr>
              <a:tr h="370840">
                <a:tc>
                  <a:txBody>
                    <a:bodyPr/>
                    <a:lstStyle/>
                    <a:p>
                      <a:pPr marL="0" indent="0" algn="l">
                        <a:buNone/>
                      </a:pPr>
                      <a:r>
                        <a:rPr lang="en-AU" sz="1800" dirty="0"/>
                        <a:t>1</a:t>
                      </a:r>
                    </a:p>
                  </a:txBody>
                  <a:tcPr/>
                </a:tc>
                <a:tc>
                  <a:txBody>
                    <a:bodyPr/>
                    <a:lstStyle/>
                    <a:p>
                      <a:pPr marL="0" indent="0">
                        <a:buNone/>
                      </a:pPr>
                      <a:r>
                        <a:rPr lang="en-AU" sz="1800" dirty="0"/>
                        <a:t>Project Management Module (MYCWP) - for use by the 15 </a:t>
                      </a:r>
                      <a:r>
                        <a:rPr lang="en-AU" sz="1800" dirty="0">
                          <a:hlinkClick r:id="rId2"/>
                        </a:rPr>
                        <a:t>child projects &amp; 14 national IW R2R projects</a:t>
                      </a:r>
                      <a:endParaRPr lang="en-AU" sz="1800" dirty="0"/>
                    </a:p>
                  </a:txBody>
                  <a:tcPr/>
                </a:tc>
                <a:tc>
                  <a:txBody>
                    <a:bodyPr/>
                    <a:lstStyle/>
                    <a:p>
                      <a:r>
                        <a:rPr lang="en-AU" sz="1800" dirty="0"/>
                        <a:t>Completed</a:t>
                      </a:r>
                    </a:p>
                  </a:txBody>
                  <a:tcPr anchor="ctr"/>
                </a:tc>
                <a:extLst>
                  <a:ext uri="{0D108BD9-81ED-4DB2-BD59-A6C34878D82A}">
                    <a16:rowId xmlns:a16="http://schemas.microsoft.com/office/drawing/2014/main" val="266395771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Results/Dashboards</a:t>
                      </a:r>
                    </a:p>
                  </a:txBody>
                  <a:tcPr/>
                </a:tc>
                <a:tc>
                  <a:txBody>
                    <a:bodyPr/>
                    <a:lstStyle/>
                    <a:p>
                      <a:endParaRPr lang="en-AU" sz="1800" dirty="0"/>
                    </a:p>
                  </a:txBody>
                  <a:tcPr anchor="ctr"/>
                </a:tc>
                <a:extLst>
                  <a:ext uri="{0D108BD9-81ED-4DB2-BD59-A6C34878D82A}">
                    <a16:rowId xmlns:a16="http://schemas.microsoft.com/office/drawing/2014/main" val="31947233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2.1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Harmonized results reporting (GEF Focal areas, SDG &amp; Aichi)</a:t>
                      </a:r>
                    </a:p>
                  </a:txBody>
                  <a:tcPr/>
                </a:tc>
                <a:tc>
                  <a:txBody>
                    <a:bodyPr/>
                    <a:lstStyle/>
                    <a:p>
                      <a:r>
                        <a:rPr lang="en-AU" sz="1800" dirty="0"/>
                        <a:t>40 % complete</a:t>
                      </a:r>
                    </a:p>
                  </a:txBody>
                  <a:tcPr anchor="ctr"/>
                </a:tc>
                <a:extLst>
                  <a:ext uri="{0D108BD9-81ED-4DB2-BD59-A6C34878D82A}">
                    <a16:rowId xmlns:a16="http://schemas.microsoft.com/office/drawing/2014/main" val="28987405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Process and Stress reduction reporting module</a:t>
                      </a:r>
                    </a:p>
                  </a:txBody>
                  <a:tcPr/>
                </a:tc>
                <a:tc>
                  <a:txBody>
                    <a:bodyPr/>
                    <a:lstStyle/>
                    <a:p>
                      <a:r>
                        <a:rPr lang="en-AU" sz="1800" dirty="0"/>
                        <a:t>Not yet started</a:t>
                      </a:r>
                    </a:p>
                  </a:txBody>
                  <a:tcPr anchor="ctr"/>
                </a:tc>
                <a:extLst>
                  <a:ext uri="{0D108BD9-81ED-4DB2-BD59-A6C34878D82A}">
                    <a16:rowId xmlns:a16="http://schemas.microsoft.com/office/drawing/2014/main" val="19947827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2.3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Post graduate certificate/diploma statistics module</a:t>
                      </a:r>
                    </a:p>
                  </a:txBody>
                  <a:tcPr/>
                </a:tc>
                <a:tc>
                  <a:txBody>
                    <a:bodyPr/>
                    <a:lstStyle/>
                    <a:p>
                      <a:r>
                        <a:rPr lang="en-AU" sz="1800" dirty="0"/>
                        <a:t>80% complete</a:t>
                      </a:r>
                    </a:p>
                  </a:txBody>
                  <a:tcPr anchor="ctr"/>
                </a:tc>
                <a:extLst>
                  <a:ext uri="{0D108BD9-81ED-4DB2-BD59-A6C34878D82A}">
                    <a16:rowId xmlns:a16="http://schemas.microsoft.com/office/drawing/2014/main" val="6612954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Training/ capacity building statistics module</a:t>
                      </a:r>
                    </a:p>
                  </a:txBody>
                  <a:tcPr/>
                </a:tc>
                <a:tc>
                  <a:txBody>
                    <a:bodyPr/>
                    <a:lstStyle/>
                    <a:p>
                      <a:r>
                        <a:rPr lang="en-AU" sz="1800" dirty="0"/>
                        <a:t>Not yet started</a:t>
                      </a:r>
                    </a:p>
                  </a:txBody>
                  <a:tcPr anchor="ctr"/>
                </a:tc>
                <a:extLst>
                  <a:ext uri="{0D108BD9-81ED-4DB2-BD59-A6C34878D82A}">
                    <a16:rowId xmlns:a16="http://schemas.microsoft.com/office/drawing/2014/main" val="355103881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PMIS visualization in the GEF Pacific R2R Website</a:t>
                      </a:r>
                    </a:p>
                  </a:txBody>
                  <a:tcPr/>
                </a:tc>
                <a:tc>
                  <a:txBody>
                    <a:bodyPr/>
                    <a:lstStyle/>
                    <a:p>
                      <a:r>
                        <a:rPr lang="en-AU" sz="1800" dirty="0"/>
                        <a:t>Not yet started</a:t>
                      </a:r>
                    </a:p>
                  </a:txBody>
                  <a:tcPr anchor="ctr"/>
                </a:tc>
                <a:extLst>
                  <a:ext uri="{0D108BD9-81ED-4DB2-BD59-A6C34878D82A}">
                    <a16:rowId xmlns:a16="http://schemas.microsoft.com/office/drawing/2014/main" val="2449593021"/>
                  </a:ext>
                </a:extLst>
              </a:tr>
            </a:tbl>
          </a:graphicData>
        </a:graphic>
      </p:graphicFrame>
    </p:spTree>
    <p:extLst>
      <p:ext uri="{BB962C8B-B14F-4D97-AF65-F5344CB8AC3E}">
        <p14:creationId xmlns:p14="http://schemas.microsoft.com/office/powerpoint/2010/main" val="4252141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01419" y="445537"/>
            <a:ext cx="6480000" cy="54203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normAutofit/>
          </a:bodyPr>
          <a:lstStyle>
            <a:defPPr>
              <a:defRPr lang="en-US"/>
            </a:defPPr>
            <a:lvl1pPr fontAlgn="base">
              <a:spcBef>
                <a:spcPct val="0"/>
              </a:spcBef>
              <a:spcAft>
                <a:spcPct val="0"/>
              </a:spcAft>
              <a:defRPr sz="2400" b="1" kern="0">
                <a:solidFill>
                  <a:srgbClr val="FF0000"/>
                </a:solidFill>
                <a:latin typeface="Calibri" panose="020F0502020204030204" pitchFamily="34" charset="0"/>
                <a:ea typeface="+mj-ea"/>
                <a:cs typeface="Calibri" panose="020F0502020204030204" pitchFamily="34" charset="0"/>
              </a:defRPr>
            </a:lvl1pPr>
            <a:lvl2pPr fontAlgn="base">
              <a:spcBef>
                <a:spcPct val="0"/>
              </a:spcBef>
              <a:spcAft>
                <a:spcPct val="0"/>
              </a:spcAft>
              <a:defRPr sz="3600">
                <a:latin typeface="Arial" charset="0"/>
              </a:defRPr>
            </a:lvl2pPr>
            <a:lvl3pPr fontAlgn="base">
              <a:spcBef>
                <a:spcPct val="0"/>
              </a:spcBef>
              <a:spcAft>
                <a:spcPct val="0"/>
              </a:spcAft>
              <a:defRPr sz="3600">
                <a:latin typeface="Arial" charset="0"/>
              </a:defRPr>
            </a:lvl3pPr>
            <a:lvl4pPr fontAlgn="base">
              <a:spcBef>
                <a:spcPct val="0"/>
              </a:spcBef>
              <a:spcAft>
                <a:spcPct val="0"/>
              </a:spcAft>
              <a:defRPr sz="3600">
                <a:latin typeface="Arial" charset="0"/>
              </a:defRPr>
            </a:lvl4pPr>
            <a:lvl5pPr fontAlgn="base">
              <a:spcBef>
                <a:spcPct val="0"/>
              </a:spcBef>
              <a:spcAft>
                <a:spcPct val="0"/>
              </a:spcAft>
              <a:defRPr sz="3600">
                <a:latin typeface="Arial" charset="0"/>
              </a:defRPr>
            </a:lvl5pPr>
            <a:lvl6pPr marL="457200" fontAlgn="base">
              <a:spcBef>
                <a:spcPct val="0"/>
              </a:spcBef>
              <a:spcAft>
                <a:spcPct val="0"/>
              </a:spcAft>
              <a:defRPr sz="3600">
                <a:latin typeface="Arial" charset="0"/>
              </a:defRPr>
            </a:lvl6pPr>
            <a:lvl7pPr marL="914400" fontAlgn="base">
              <a:spcBef>
                <a:spcPct val="0"/>
              </a:spcBef>
              <a:spcAft>
                <a:spcPct val="0"/>
              </a:spcAft>
              <a:defRPr sz="3600">
                <a:latin typeface="Arial" charset="0"/>
              </a:defRPr>
            </a:lvl7pPr>
            <a:lvl8pPr marL="1371600" fontAlgn="base">
              <a:spcBef>
                <a:spcPct val="0"/>
              </a:spcBef>
              <a:spcAft>
                <a:spcPct val="0"/>
              </a:spcAft>
              <a:defRPr sz="3600">
                <a:latin typeface="Arial" charset="0"/>
              </a:defRPr>
            </a:lvl8pPr>
            <a:lvl9pPr marL="1828800" fontAlgn="base">
              <a:spcBef>
                <a:spcPct val="0"/>
              </a:spcBef>
              <a:spcAft>
                <a:spcPct val="0"/>
              </a:spcAft>
              <a:defRPr sz="3600">
                <a:latin typeface="Arial" charset="0"/>
              </a:defRPr>
            </a:lvl9pPr>
          </a:lstStyle>
          <a:p>
            <a:r>
              <a:rPr lang="en-US" sz="2800" dirty="0"/>
              <a:t>Outline of the Presentation</a:t>
            </a:r>
          </a:p>
        </p:txBody>
      </p:sp>
      <p:sp>
        <p:nvSpPr>
          <p:cNvPr id="6" name="Content Placeholder 2"/>
          <p:cNvSpPr txBox="1">
            <a:spLocks/>
          </p:cNvSpPr>
          <p:nvPr/>
        </p:nvSpPr>
        <p:spPr>
          <a:xfrm>
            <a:off x="1585613" y="1101495"/>
            <a:ext cx="6730803" cy="328497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Background and Context</a:t>
            </a:r>
          </a:p>
          <a:p>
            <a:pPr>
              <a:buFontTx/>
              <a:buChar char="-"/>
            </a:pPr>
            <a:r>
              <a:rPr lang="en-US" sz="1800" dirty="0"/>
              <a:t>GEF Pacific Ridge to Reef Programme Initiative</a:t>
            </a:r>
          </a:p>
          <a:p>
            <a:pPr>
              <a:buFontTx/>
              <a:buChar char="-"/>
            </a:pPr>
            <a:r>
              <a:rPr lang="en-US" sz="1800" dirty="0"/>
              <a:t>Regional IW R2R Project</a:t>
            </a:r>
          </a:p>
          <a:p>
            <a:pPr>
              <a:buFontTx/>
              <a:buChar char="-"/>
            </a:pPr>
            <a:r>
              <a:rPr lang="en-US" sz="1800" dirty="0"/>
              <a:t>Coordination role of RPCU/SPC</a:t>
            </a:r>
          </a:p>
          <a:p>
            <a:pPr marL="0" indent="0">
              <a:buNone/>
            </a:pPr>
            <a:endParaRPr lang="en-US" sz="1800" dirty="0"/>
          </a:p>
          <a:p>
            <a:pPr marL="0" indent="0">
              <a:buNone/>
            </a:pPr>
            <a:r>
              <a:rPr lang="en-US" sz="1800" b="1" dirty="0"/>
              <a:t>Project Management Information System (PMIS)</a:t>
            </a:r>
          </a:p>
          <a:p>
            <a:pPr>
              <a:buFontTx/>
              <a:buChar char="-"/>
            </a:pPr>
            <a:r>
              <a:rPr lang="en-US" sz="1800" dirty="0"/>
              <a:t>Purpose, features and status of implementation</a:t>
            </a:r>
          </a:p>
          <a:p>
            <a:pPr>
              <a:buFontTx/>
              <a:buChar char="-"/>
            </a:pPr>
            <a:r>
              <a:rPr lang="en-US" sz="1800" dirty="0"/>
              <a:t>Issues and challenges</a:t>
            </a:r>
          </a:p>
          <a:p>
            <a:pPr>
              <a:buFontTx/>
              <a:buChar char="-"/>
            </a:pPr>
            <a:endParaRPr lang="en-US" sz="1800" dirty="0"/>
          </a:p>
          <a:p>
            <a:pPr marL="0" indent="0">
              <a:buNone/>
            </a:pPr>
            <a:r>
              <a:rPr lang="en-US" sz="1800" b="1" dirty="0"/>
              <a:t>Conclusion and Recommendations</a:t>
            </a:r>
          </a:p>
          <a:p>
            <a:pPr marL="0" indent="0">
              <a:buNone/>
            </a:pPr>
            <a:endParaRPr lang="en-AU" sz="1800" dirty="0"/>
          </a:p>
        </p:txBody>
      </p:sp>
    </p:spTree>
    <p:extLst>
      <p:ext uri="{BB962C8B-B14F-4D97-AF65-F5344CB8AC3E}">
        <p14:creationId xmlns:p14="http://schemas.microsoft.com/office/powerpoint/2010/main" val="210878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23392"/>
            <a:ext cx="7372119" cy="830997"/>
          </a:xfrm>
          <a:prstGeom prst="rect">
            <a:avLst/>
          </a:prstGeom>
          <a:noFill/>
        </p:spPr>
        <p:txBody>
          <a:bodyPr wrap="square" rtlCol="0">
            <a:spAutoFit/>
          </a:bodyPr>
          <a:lstStyle/>
          <a:p>
            <a:pPr algn="ctr"/>
            <a:r>
              <a:rPr lang="en-AU" sz="2400" b="1" dirty="0">
                <a:solidFill>
                  <a:srgbClr val="0070C0"/>
                </a:solidFill>
              </a:rPr>
              <a:t>The Project Management Information System (PMIS)</a:t>
            </a:r>
          </a:p>
          <a:p>
            <a:pPr algn="ctr"/>
            <a:r>
              <a:rPr lang="en-AU" sz="2400" b="1" dirty="0">
                <a:solidFill>
                  <a:srgbClr val="0070C0"/>
                </a:solidFill>
              </a:rPr>
              <a:t>Sample Features</a:t>
            </a:r>
          </a:p>
        </p:txBody>
      </p:sp>
    </p:spTree>
    <p:extLst>
      <p:ext uri="{BB962C8B-B14F-4D97-AF65-F5344CB8AC3E}">
        <p14:creationId xmlns:p14="http://schemas.microsoft.com/office/powerpoint/2010/main" val="3509558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E537B-4754-4874-BECB-AAC525B90416}"/>
              </a:ext>
            </a:extLst>
          </p:cNvPr>
          <p:cNvPicPr>
            <a:picLocks noChangeAspect="1"/>
          </p:cNvPicPr>
          <p:nvPr/>
        </p:nvPicPr>
        <p:blipFill rotWithShape="1">
          <a:blip r:embed="rId2"/>
          <a:srcRect l="5113" t="22244" r="5901" b="7635"/>
          <a:stretch/>
        </p:blipFill>
        <p:spPr>
          <a:xfrm>
            <a:off x="1007096" y="1059582"/>
            <a:ext cx="813690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lowchart: Terminator 3">
            <a:extLst>
              <a:ext uri="{FF2B5EF4-FFF2-40B4-BE49-F238E27FC236}">
                <a16:creationId xmlns:a16="http://schemas.microsoft.com/office/drawing/2014/main" id="{0A43A16E-192E-44A7-8454-F9AB681BDE96}"/>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Tree>
    <p:extLst>
      <p:ext uri="{BB962C8B-B14F-4D97-AF65-F5344CB8AC3E}">
        <p14:creationId xmlns:p14="http://schemas.microsoft.com/office/powerpoint/2010/main" val="3651073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24A1B-F7F8-4D0A-A087-BE750E208AF9}"/>
              </a:ext>
            </a:extLst>
          </p:cNvPr>
          <p:cNvPicPr>
            <a:picLocks noChangeAspect="1"/>
          </p:cNvPicPr>
          <p:nvPr/>
        </p:nvPicPr>
        <p:blipFill rotWithShape="1">
          <a:blip r:embed="rId2"/>
          <a:srcRect t="22245" r="17713" b="6739"/>
          <a:stretch/>
        </p:blipFill>
        <p:spPr>
          <a:xfrm>
            <a:off x="1475656" y="821475"/>
            <a:ext cx="7524328" cy="3500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lowchart: Terminator 3">
            <a:extLst>
              <a:ext uri="{FF2B5EF4-FFF2-40B4-BE49-F238E27FC236}">
                <a16:creationId xmlns:a16="http://schemas.microsoft.com/office/drawing/2014/main" id="{4EA2A496-5F4C-407F-BD41-100F55BE3D6F}"/>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Tree>
    <p:extLst>
      <p:ext uri="{BB962C8B-B14F-4D97-AF65-F5344CB8AC3E}">
        <p14:creationId xmlns:p14="http://schemas.microsoft.com/office/powerpoint/2010/main" val="272534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E8BDCFC-870B-426D-8C4D-D67771C4F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03598"/>
            <a:ext cx="305279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70C4A84-3688-4536-988F-904AB93CD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79662"/>
            <a:ext cx="6743413" cy="21600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8BD5967A-BA0A-4A8F-B818-4134C8B5F30E}"/>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
        <p:nvSpPr>
          <p:cNvPr id="3" name="Rectangle: Rounded Corners 2">
            <a:extLst>
              <a:ext uri="{FF2B5EF4-FFF2-40B4-BE49-F238E27FC236}">
                <a16:creationId xmlns:a16="http://schemas.microsoft.com/office/drawing/2014/main" id="{22F17617-BA32-47EA-B412-F9695CED17B3}"/>
              </a:ext>
            </a:extLst>
          </p:cNvPr>
          <p:cNvSpPr/>
          <p:nvPr/>
        </p:nvSpPr>
        <p:spPr>
          <a:xfrm>
            <a:off x="1547664" y="555542"/>
            <a:ext cx="5400600" cy="43203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Activity monitoring – Regional IW R2R project</a:t>
            </a:r>
          </a:p>
        </p:txBody>
      </p:sp>
    </p:spTree>
    <p:extLst>
      <p:ext uri="{BB962C8B-B14F-4D97-AF65-F5344CB8AC3E}">
        <p14:creationId xmlns:p14="http://schemas.microsoft.com/office/powerpoint/2010/main" val="70054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F17617-BA32-47EA-B412-F9695CED17B3}"/>
              </a:ext>
            </a:extLst>
          </p:cNvPr>
          <p:cNvSpPr/>
          <p:nvPr/>
        </p:nvSpPr>
        <p:spPr>
          <a:xfrm>
            <a:off x="1547664" y="555542"/>
            <a:ext cx="5400600" cy="43203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Outputs monitoring - Regional IW R2R project</a:t>
            </a:r>
          </a:p>
        </p:txBody>
      </p:sp>
      <p:pic>
        <p:nvPicPr>
          <p:cNvPr id="2050" name="Picture 2">
            <a:extLst>
              <a:ext uri="{FF2B5EF4-FFF2-40B4-BE49-F238E27FC236}">
                <a16:creationId xmlns:a16="http://schemas.microsoft.com/office/drawing/2014/main" id="{E2002786-6EEF-4FBF-A3F2-57A4A6086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03598"/>
            <a:ext cx="305313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5B797A0-352F-49A7-AE03-B9E5DC392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1779662"/>
            <a:ext cx="6743417" cy="2160000"/>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Terminator 6">
            <a:extLst>
              <a:ext uri="{FF2B5EF4-FFF2-40B4-BE49-F238E27FC236}">
                <a16:creationId xmlns:a16="http://schemas.microsoft.com/office/drawing/2014/main" id="{9B6FBCF2-FD09-4291-A29D-6FD4F959E154}"/>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Tree>
    <p:extLst>
      <p:ext uri="{BB962C8B-B14F-4D97-AF65-F5344CB8AC3E}">
        <p14:creationId xmlns:p14="http://schemas.microsoft.com/office/powerpoint/2010/main" val="372579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F17617-BA32-47EA-B412-F9695CED17B3}"/>
              </a:ext>
            </a:extLst>
          </p:cNvPr>
          <p:cNvSpPr/>
          <p:nvPr/>
        </p:nvSpPr>
        <p:spPr>
          <a:xfrm>
            <a:off x="1547664" y="555542"/>
            <a:ext cx="6624736" cy="43203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Activity monitoring – MYCWP of national IW R2R (14 PICs)</a:t>
            </a:r>
          </a:p>
        </p:txBody>
      </p:sp>
      <p:pic>
        <p:nvPicPr>
          <p:cNvPr id="3074" name="Picture 2">
            <a:extLst>
              <a:ext uri="{FF2B5EF4-FFF2-40B4-BE49-F238E27FC236}">
                <a16:creationId xmlns:a16="http://schemas.microsoft.com/office/drawing/2014/main" id="{49A68B62-2742-4F60-BCCC-476FE8AB6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1203918"/>
            <a:ext cx="305279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2438BCD-040D-422D-B04D-C7C6479FC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995686"/>
            <a:ext cx="7053059" cy="1800000"/>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Terminator 6">
            <a:extLst>
              <a:ext uri="{FF2B5EF4-FFF2-40B4-BE49-F238E27FC236}">
                <a16:creationId xmlns:a16="http://schemas.microsoft.com/office/drawing/2014/main" id="{8C1EF41B-FCEE-44D2-A7DF-CF934A8CEBDD}"/>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Tree>
    <p:extLst>
      <p:ext uri="{BB962C8B-B14F-4D97-AF65-F5344CB8AC3E}">
        <p14:creationId xmlns:p14="http://schemas.microsoft.com/office/powerpoint/2010/main" val="215201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2F17617-BA32-47EA-B412-F9695CED17B3}"/>
              </a:ext>
            </a:extLst>
          </p:cNvPr>
          <p:cNvSpPr/>
          <p:nvPr/>
        </p:nvSpPr>
        <p:spPr>
          <a:xfrm>
            <a:off x="1547664" y="555542"/>
            <a:ext cx="6552728" cy="432032"/>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a:solidFill>
                  <a:schemeClr val="tx1"/>
                </a:solidFill>
              </a:rPr>
              <a:t>Outputs monitoring – MYCWP of national IW R2R (14 PICs)</a:t>
            </a:r>
          </a:p>
        </p:txBody>
      </p:sp>
      <p:pic>
        <p:nvPicPr>
          <p:cNvPr id="4098" name="Picture 2">
            <a:extLst>
              <a:ext uri="{FF2B5EF4-FFF2-40B4-BE49-F238E27FC236}">
                <a16:creationId xmlns:a16="http://schemas.microsoft.com/office/drawing/2014/main" id="{AB51A6BF-29F9-4A0F-AF9D-C3B73C2DD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03918"/>
            <a:ext cx="30528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945BD58-EC9A-489D-876D-C9B3F611B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995886"/>
            <a:ext cx="7053058" cy="1800000"/>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Terminator 6">
            <a:extLst>
              <a:ext uri="{FF2B5EF4-FFF2-40B4-BE49-F238E27FC236}">
                <a16:creationId xmlns:a16="http://schemas.microsoft.com/office/drawing/2014/main" id="{6351C97B-3C4C-499D-8183-0940A2FFB1BE}"/>
              </a:ext>
            </a:extLst>
          </p:cNvPr>
          <p:cNvSpPr/>
          <p:nvPr/>
        </p:nvSpPr>
        <p:spPr>
          <a:xfrm>
            <a:off x="6948264"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Project management module</a:t>
            </a:r>
            <a:endParaRPr lang="en-AU" sz="2000" dirty="0">
              <a:solidFill>
                <a:schemeClr val="bg1"/>
              </a:solidFill>
            </a:endParaRPr>
          </a:p>
        </p:txBody>
      </p:sp>
    </p:spTree>
    <p:extLst>
      <p:ext uri="{BB962C8B-B14F-4D97-AF65-F5344CB8AC3E}">
        <p14:creationId xmlns:p14="http://schemas.microsoft.com/office/powerpoint/2010/main" val="54120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06CEA-739C-4211-97AC-DCB2F92F286F}"/>
              </a:ext>
            </a:extLst>
          </p:cNvPr>
          <p:cNvPicPr>
            <a:picLocks noChangeAspect="1"/>
          </p:cNvPicPr>
          <p:nvPr/>
        </p:nvPicPr>
        <p:blipFill>
          <a:blip r:embed="rId2"/>
          <a:stretch>
            <a:fillRect/>
          </a:stretch>
        </p:blipFill>
        <p:spPr>
          <a:xfrm>
            <a:off x="4860032" y="1093326"/>
            <a:ext cx="3495572" cy="2919153"/>
          </a:xfrm>
          <a:prstGeom prst="rect">
            <a:avLst/>
          </a:prstGeom>
        </p:spPr>
      </p:pic>
      <p:pic>
        <p:nvPicPr>
          <p:cNvPr id="7" name="Picture 6">
            <a:extLst>
              <a:ext uri="{FF2B5EF4-FFF2-40B4-BE49-F238E27FC236}">
                <a16:creationId xmlns:a16="http://schemas.microsoft.com/office/drawing/2014/main" id="{AB05E5E0-9642-4E86-A3B2-FDC1091E53CC}"/>
              </a:ext>
            </a:extLst>
          </p:cNvPr>
          <p:cNvPicPr>
            <a:picLocks noChangeAspect="1"/>
          </p:cNvPicPr>
          <p:nvPr/>
        </p:nvPicPr>
        <p:blipFill>
          <a:blip r:embed="rId3"/>
          <a:stretch>
            <a:fillRect/>
          </a:stretch>
        </p:blipFill>
        <p:spPr>
          <a:xfrm>
            <a:off x="1187624" y="1124181"/>
            <a:ext cx="3334754" cy="2888298"/>
          </a:xfrm>
          <a:prstGeom prst="rect">
            <a:avLst/>
          </a:prstGeom>
        </p:spPr>
      </p:pic>
      <p:sp>
        <p:nvSpPr>
          <p:cNvPr id="8" name="Flowchart: Terminator 7">
            <a:extLst>
              <a:ext uri="{FF2B5EF4-FFF2-40B4-BE49-F238E27FC236}">
                <a16:creationId xmlns:a16="http://schemas.microsoft.com/office/drawing/2014/main" id="{2842B704-0A28-4BE2-BD98-2750B481E034}"/>
              </a:ext>
            </a:extLst>
          </p:cNvPr>
          <p:cNvSpPr/>
          <p:nvPr/>
        </p:nvSpPr>
        <p:spPr>
          <a:xfrm>
            <a:off x="6840520"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Results/dashboards (SDG, Aichi)</a:t>
            </a:r>
            <a:endParaRPr lang="en-AU" sz="2000" dirty="0">
              <a:solidFill>
                <a:schemeClr val="bg1"/>
              </a:solidFill>
            </a:endParaRPr>
          </a:p>
        </p:txBody>
      </p:sp>
    </p:spTree>
    <p:extLst>
      <p:ext uri="{BB962C8B-B14F-4D97-AF65-F5344CB8AC3E}">
        <p14:creationId xmlns:p14="http://schemas.microsoft.com/office/powerpoint/2010/main" val="309471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34A86-A64A-47CE-A93E-E594CC74ACA0}"/>
              </a:ext>
            </a:extLst>
          </p:cNvPr>
          <p:cNvPicPr>
            <a:picLocks noChangeAspect="1"/>
          </p:cNvPicPr>
          <p:nvPr/>
        </p:nvPicPr>
        <p:blipFill>
          <a:blip r:embed="rId2"/>
          <a:stretch>
            <a:fillRect/>
          </a:stretch>
        </p:blipFill>
        <p:spPr>
          <a:xfrm>
            <a:off x="1475656" y="1059582"/>
            <a:ext cx="7238866" cy="3322758"/>
          </a:xfrm>
          <a:prstGeom prst="rect">
            <a:avLst/>
          </a:prstGeom>
        </p:spPr>
      </p:pic>
      <p:sp>
        <p:nvSpPr>
          <p:cNvPr id="4" name="Flowchart: Terminator 3">
            <a:extLst>
              <a:ext uri="{FF2B5EF4-FFF2-40B4-BE49-F238E27FC236}">
                <a16:creationId xmlns:a16="http://schemas.microsoft.com/office/drawing/2014/main" id="{74EE4D91-D8C2-4A8C-8DBF-2C4A55D2C377}"/>
              </a:ext>
            </a:extLst>
          </p:cNvPr>
          <p:cNvSpPr/>
          <p:nvPr/>
        </p:nvSpPr>
        <p:spPr>
          <a:xfrm>
            <a:off x="6840520"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Results/dashboards (PGC)</a:t>
            </a:r>
            <a:endParaRPr lang="en-AU" sz="2000" dirty="0">
              <a:solidFill>
                <a:schemeClr val="bg1"/>
              </a:solidFill>
            </a:endParaRPr>
          </a:p>
        </p:txBody>
      </p:sp>
    </p:spTree>
    <p:extLst>
      <p:ext uri="{BB962C8B-B14F-4D97-AF65-F5344CB8AC3E}">
        <p14:creationId xmlns:p14="http://schemas.microsoft.com/office/powerpoint/2010/main" val="1651052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AD1F7-FBC9-4A0F-966E-4835EDB5A703}"/>
              </a:ext>
            </a:extLst>
          </p:cNvPr>
          <p:cNvPicPr>
            <a:picLocks noChangeAspect="1"/>
          </p:cNvPicPr>
          <p:nvPr/>
        </p:nvPicPr>
        <p:blipFill>
          <a:blip r:embed="rId2"/>
          <a:stretch>
            <a:fillRect/>
          </a:stretch>
        </p:blipFill>
        <p:spPr>
          <a:xfrm>
            <a:off x="694682" y="1064813"/>
            <a:ext cx="7981774" cy="3379145"/>
          </a:xfrm>
          <a:prstGeom prst="rect">
            <a:avLst/>
          </a:prstGeom>
        </p:spPr>
      </p:pic>
      <p:sp>
        <p:nvSpPr>
          <p:cNvPr id="4" name="Flowchart: Terminator 3">
            <a:extLst>
              <a:ext uri="{FF2B5EF4-FFF2-40B4-BE49-F238E27FC236}">
                <a16:creationId xmlns:a16="http://schemas.microsoft.com/office/drawing/2014/main" id="{2888BACF-FB91-4AD4-BE08-D6E286B42A3E}"/>
              </a:ext>
            </a:extLst>
          </p:cNvPr>
          <p:cNvSpPr/>
          <p:nvPr/>
        </p:nvSpPr>
        <p:spPr>
          <a:xfrm>
            <a:off x="6840520" y="51470"/>
            <a:ext cx="2412000" cy="288000"/>
          </a:xfrm>
          <a:prstGeom prst="flowChartTerminator">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AU" sz="1200" dirty="0">
                <a:solidFill>
                  <a:schemeClr val="bg1"/>
                </a:solidFill>
              </a:rPr>
              <a:t>Results/dashboards (PGC)</a:t>
            </a:r>
            <a:endParaRPr lang="en-AU" sz="2000" dirty="0">
              <a:solidFill>
                <a:schemeClr val="bg1"/>
              </a:solidFill>
            </a:endParaRPr>
          </a:p>
        </p:txBody>
      </p:sp>
    </p:spTree>
    <p:extLst>
      <p:ext uri="{BB962C8B-B14F-4D97-AF65-F5344CB8AC3E}">
        <p14:creationId xmlns:p14="http://schemas.microsoft.com/office/powerpoint/2010/main" val="338070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7544" y="1059582"/>
            <a:ext cx="8424936"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1800" b="1" dirty="0"/>
              <a:t>Participants are invited to:</a:t>
            </a:r>
            <a:endParaRPr lang="en-US" sz="1800" dirty="0"/>
          </a:p>
          <a:p>
            <a:r>
              <a:rPr lang="en-AU" sz="1800" dirty="0"/>
              <a:t>Note the intent and purpose of the PMIS, its features and functionalities; </a:t>
            </a:r>
          </a:p>
          <a:p>
            <a:r>
              <a:rPr lang="en-AU" sz="1800" dirty="0"/>
              <a:t>Discuss the status &amp; progress of implementation in the establishment of the PMIS, and </a:t>
            </a:r>
          </a:p>
          <a:p>
            <a:r>
              <a:rPr lang="en-AU" sz="1800" dirty="0"/>
              <a:t>Discuss and recommend clear directions in the utility and useful application of this platform in the Pacific region into the future.</a:t>
            </a:r>
          </a:p>
        </p:txBody>
      </p:sp>
    </p:spTree>
    <p:extLst>
      <p:ext uri="{BB962C8B-B14F-4D97-AF65-F5344CB8AC3E}">
        <p14:creationId xmlns:p14="http://schemas.microsoft.com/office/powerpoint/2010/main" val="3094470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7544" y="1059582"/>
            <a:ext cx="8424936"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2400" b="1" dirty="0"/>
              <a:t>Issues and challenges:</a:t>
            </a:r>
          </a:p>
          <a:p>
            <a:pPr fontAlgn="auto">
              <a:spcAft>
                <a:spcPts val="0"/>
              </a:spcAft>
              <a:buFont typeface="Wingdings" panose="05000000000000000000" pitchFamily="2" charset="2"/>
              <a:buChar char="ü"/>
              <a:defRPr/>
            </a:pPr>
            <a:r>
              <a:rPr lang="en-AU" sz="2400" dirty="0"/>
              <a:t>Delay in the construction of the remaining results/dashboards modules</a:t>
            </a:r>
          </a:p>
          <a:p>
            <a:pPr fontAlgn="auto">
              <a:spcAft>
                <a:spcPts val="0"/>
              </a:spcAft>
              <a:buFont typeface="Wingdings" panose="05000000000000000000" pitchFamily="2" charset="2"/>
              <a:buChar char="ü"/>
              <a:defRPr/>
            </a:pPr>
            <a:r>
              <a:rPr lang="en-AU" sz="2400" dirty="0"/>
              <a:t>Factors contributing to the delay are:</a:t>
            </a:r>
          </a:p>
          <a:p>
            <a:pPr marL="800100" lvl="1" indent="-342900" fontAlgn="auto">
              <a:spcAft>
                <a:spcPts val="0"/>
              </a:spcAft>
              <a:buFont typeface="Courier New" panose="02070309020205020404" pitchFamily="49" charset="0"/>
              <a:buChar char="o"/>
              <a:defRPr/>
            </a:pPr>
            <a:r>
              <a:rPr lang="en-AU" sz="2000" dirty="0"/>
              <a:t>Complexity of the tasks</a:t>
            </a:r>
          </a:p>
          <a:p>
            <a:pPr marL="800100" lvl="1" indent="-342900" fontAlgn="auto">
              <a:spcAft>
                <a:spcPts val="0"/>
              </a:spcAft>
              <a:buFont typeface="Courier New" panose="02070309020205020404" pitchFamily="49" charset="0"/>
              <a:buChar char="o"/>
              <a:defRPr/>
            </a:pPr>
            <a:r>
              <a:rPr lang="en-AU" sz="2000" dirty="0"/>
              <a:t>Disagreement on the basis for delivering the minimum viable product (MVP)</a:t>
            </a:r>
          </a:p>
        </p:txBody>
      </p:sp>
    </p:spTree>
    <p:extLst>
      <p:ext uri="{BB962C8B-B14F-4D97-AF65-F5344CB8AC3E}">
        <p14:creationId xmlns:p14="http://schemas.microsoft.com/office/powerpoint/2010/main" val="113696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67544" y="1160884"/>
            <a:ext cx="8424936"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Courier New" panose="02070309020205020404" pitchFamily="49" charset="0"/>
              <a:buChar char="o"/>
              <a:defRPr/>
            </a:pPr>
            <a:r>
              <a:rPr lang="en-AU" sz="1800" dirty="0"/>
              <a:t>PMIS is an important management tool and a platform for real-time visualization of results.</a:t>
            </a:r>
          </a:p>
          <a:p>
            <a:pPr fontAlgn="auto">
              <a:spcAft>
                <a:spcPts val="0"/>
              </a:spcAft>
              <a:buFont typeface="Courier New" panose="02070309020205020404" pitchFamily="49" charset="0"/>
              <a:buChar char="o"/>
              <a:defRPr/>
            </a:pPr>
            <a:r>
              <a:rPr lang="en-AU" sz="1800" dirty="0"/>
              <a:t>RPCU demonstrated the PMIS to UNDP, and in several regional and national meetings (project Steering Committees and Boards) for which it generated positive feedback and support for progressing further.</a:t>
            </a:r>
          </a:p>
          <a:p>
            <a:pPr fontAlgn="auto">
              <a:spcAft>
                <a:spcPts val="0"/>
              </a:spcAft>
              <a:buFont typeface="Courier New" panose="02070309020205020404" pitchFamily="49" charset="0"/>
              <a:buChar char="o"/>
              <a:defRPr/>
            </a:pPr>
            <a:r>
              <a:rPr lang="en-AU" sz="1800" dirty="0"/>
              <a:t>Progressing further however, requires resolution of the outstanding issues with the </a:t>
            </a:r>
            <a:r>
              <a:rPr lang="en-AU" sz="1800" b="1" dirty="0"/>
              <a:t>service provider</a:t>
            </a:r>
            <a:r>
              <a:rPr lang="en-AU" sz="1800" dirty="0"/>
              <a:t>. This is now handled by the </a:t>
            </a:r>
            <a:r>
              <a:rPr lang="en-AU" sz="1800" b="1" dirty="0"/>
              <a:t>SPC procurement</a:t>
            </a:r>
            <a:r>
              <a:rPr lang="en-AU" sz="1800" dirty="0"/>
              <a:t> and </a:t>
            </a:r>
            <a:r>
              <a:rPr lang="en-AU" sz="1800" b="1" dirty="0"/>
              <a:t>legal </a:t>
            </a:r>
            <a:r>
              <a:rPr lang="en-AU" sz="1800" dirty="0"/>
              <a:t>units.</a:t>
            </a:r>
          </a:p>
        </p:txBody>
      </p:sp>
      <p:sp>
        <p:nvSpPr>
          <p:cNvPr id="3" name="Content Placeholder 4">
            <a:extLst>
              <a:ext uri="{FF2B5EF4-FFF2-40B4-BE49-F238E27FC236}">
                <a16:creationId xmlns:a16="http://schemas.microsoft.com/office/drawing/2014/main" id="{B81B8734-BECF-440B-8CCB-B6994BEA00C3}"/>
              </a:ext>
            </a:extLst>
          </p:cNvPr>
          <p:cNvSpPr txBox="1">
            <a:spLocks/>
          </p:cNvSpPr>
          <p:nvPr/>
        </p:nvSpPr>
        <p:spPr>
          <a:xfrm>
            <a:off x="1547664" y="483518"/>
            <a:ext cx="8424936" cy="5760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defRPr/>
            </a:pPr>
            <a:r>
              <a:rPr lang="en-US" sz="2400" b="1" dirty="0"/>
              <a:t>Conclusion and recommendations</a:t>
            </a:r>
            <a:endParaRPr lang="en-US" sz="2400" dirty="0"/>
          </a:p>
        </p:txBody>
      </p:sp>
    </p:spTree>
    <p:extLst>
      <p:ext uri="{BB962C8B-B14F-4D97-AF65-F5344CB8AC3E}">
        <p14:creationId xmlns:p14="http://schemas.microsoft.com/office/powerpoint/2010/main" val="10098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059582"/>
            <a:ext cx="4032448" cy="582612"/>
          </a:xfrm>
        </p:spPr>
        <p:txBody>
          <a:bodyPr>
            <a:noAutofit/>
          </a:bodyPr>
          <a:lstStyle/>
          <a:p>
            <a:pPr algn="l" fontAlgn="auto">
              <a:spcAft>
                <a:spcPts val="0"/>
              </a:spcAft>
              <a:buFont typeface="Arial"/>
              <a:buNone/>
              <a:defRPr/>
            </a:pPr>
            <a:r>
              <a:rPr lang="en-US" sz="900" dirty="0">
                <a:solidFill>
                  <a:schemeClr val="tx1"/>
                </a:solidFill>
                <a:latin typeface="Myriad Pro"/>
                <a:ea typeface="+mn-ea"/>
                <a:cs typeface="Myriad Pro"/>
              </a:rPr>
              <a:t>Pacific Islands Ridge to Reef National Priorities – Integrated water, land, forest and coastal management to preserve biodiversity, ecosystem services, store carbon, improve climate resilience and sustain livelihoods</a:t>
            </a:r>
          </a:p>
          <a:p>
            <a:pPr algn="l" fontAlgn="auto">
              <a:spcAft>
                <a:spcPts val="0"/>
              </a:spcAft>
              <a:buFont typeface="Arial"/>
              <a:buNone/>
              <a:defRPr/>
            </a:pPr>
            <a:endParaRPr lang="en-US" sz="900" dirty="0">
              <a:solidFill>
                <a:schemeClr val="tx1"/>
              </a:solidFill>
              <a:latin typeface="Myriad Pro"/>
              <a:ea typeface="+mn-ea"/>
              <a:cs typeface="Myriad Pro"/>
            </a:endParaRPr>
          </a:p>
        </p:txBody>
      </p:sp>
      <p:sp>
        <p:nvSpPr>
          <p:cNvPr id="8" name="Subtitle 2"/>
          <p:cNvSpPr txBox="1">
            <a:spLocks/>
          </p:cNvSpPr>
          <p:nvPr/>
        </p:nvSpPr>
        <p:spPr>
          <a:xfrm>
            <a:off x="323529" y="2350765"/>
            <a:ext cx="4896544" cy="581025"/>
          </a:xfrm>
          <a:prstGeom prst="rect">
            <a:avLst/>
          </a:prstGeom>
        </p:spPr>
        <p:txBody>
          <a:bodyPr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b="1" dirty="0">
                <a:solidFill>
                  <a:schemeClr val="bg1">
                    <a:lumMod val="50000"/>
                  </a:schemeClr>
                </a:solidFill>
                <a:latin typeface="Myriad Pro"/>
                <a:cs typeface="Myriad Pro"/>
              </a:rPr>
              <a:t>VINAKA</a:t>
            </a:r>
          </a:p>
          <a:p>
            <a:pPr fontAlgn="auto">
              <a:spcAft>
                <a:spcPts val="0"/>
              </a:spcAft>
              <a:defRPr/>
            </a:pPr>
            <a:r>
              <a:rPr lang="en-US" dirty="0">
                <a:solidFill>
                  <a:schemeClr val="bg1">
                    <a:lumMod val="50000"/>
                  </a:schemeClr>
                </a:solidFill>
                <a:latin typeface="Myriad Pro"/>
                <a:cs typeface="Myriad Pro"/>
              </a:rPr>
              <a:t>THANK YOU VERY MUCH</a:t>
            </a:r>
          </a:p>
        </p:txBody>
      </p:sp>
      <p:sp>
        <p:nvSpPr>
          <p:cNvPr id="6" name="Content Placeholder 2"/>
          <p:cNvSpPr txBox="1">
            <a:spLocks/>
          </p:cNvSpPr>
          <p:nvPr/>
        </p:nvSpPr>
        <p:spPr>
          <a:xfrm>
            <a:off x="6300192" y="987574"/>
            <a:ext cx="2736304" cy="3320784"/>
          </a:xfrm>
          <a:prstGeom prst="rect">
            <a:avLst/>
          </a:prstGeom>
          <a:noFill/>
        </p:spPr>
        <p:txBody>
          <a:bodyPr vert="horz" lIns="54000" tIns="0" rIns="0" bIns="0" rtlCol="0">
            <a:noAutofit/>
          </a:bodyPr>
          <a:lstStyle/>
          <a:p>
            <a:pPr>
              <a:spcAft>
                <a:spcPts val="225"/>
              </a:spcAft>
              <a:buClr>
                <a:srgbClr val="000000"/>
              </a:buClr>
            </a:pPr>
            <a:endParaRPr lang="de-DE" sz="1000" b="1" dirty="0"/>
          </a:p>
          <a:p>
            <a:pPr>
              <a:spcAft>
                <a:spcPts val="225"/>
              </a:spcAft>
              <a:buClr>
                <a:srgbClr val="000000"/>
              </a:buClr>
            </a:pPr>
            <a:r>
              <a:rPr lang="de-DE" sz="1050" b="1" dirty="0" err="1"/>
              <a:t>Presented</a:t>
            </a:r>
            <a:r>
              <a:rPr lang="de-DE" sz="1050" b="1" dirty="0"/>
              <a:t> by</a:t>
            </a:r>
            <a:r>
              <a:rPr lang="de-DE" sz="1050" dirty="0"/>
              <a:t>:</a:t>
            </a:r>
          </a:p>
          <a:p>
            <a:pPr>
              <a:spcAft>
                <a:spcPts val="225"/>
              </a:spcAft>
              <a:buClr>
                <a:srgbClr val="000000"/>
              </a:buClr>
            </a:pPr>
            <a:r>
              <a:rPr lang="de-DE" sz="900" dirty="0"/>
              <a:t>Shaleh Antonio, CCMEA</a:t>
            </a:r>
          </a:p>
          <a:p>
            <a:pPr>
              <a:spcAft>
                <a:spcPts val="225"/>
              </a:spcAft>
              <a:buClr>
                <a:srgbClr val="000000"/>
              </a:buClr>
            </a:pPr>
            <a:endParaRPr lang="de-DE" sz="1000" dirty="0"/>
          </a:p>
          <a:p>
            <a:pPr>
              <a:spcAft>
                <a:spcPts val="225"/>
              </a:spcAft>
              <a:buClr>
                <a:srgbClr val="000000"/>
              </a:buClr>
            </a:pPr>
            <a:endParaRPr lang="de-DE" sz="1000" dirty="0"/>
          </a:p>
          <a:p>
            <a:pPr>
              <a:spcAft>
                <a:spcPts val="225"/>
              </a:spcAft>
              <a:buClr>
                <a:srgbClr val="000000"/>
              </a:buClr>
            </a:pPr>
            <a:r>
              <a:rPr lang="de-DE" sz="1000" b="1" dirty="0"/>
              <a:t>Presentation prepared by:</a:t>
            </a:r>
            <a:br>
              <a:rPr lang="de-DE" sz="1000" dirty="0"/>
            </a:br>
            <a:r>
              <a:rPr lang="de-DE" sz="1000" dirty="0"/>
              <a:t>Shaleh Antonio. CCMEA</a:t>
            </a:r>
          </a:p>
          <a:p>
            <a:pPr>
              <a:spcAft>
                <a:spcPts val="225"/>
              </a:spcAft>
              <a:buClr>
                <a:srgbClr val="000000"/>
              </a:buClr>
            </a:pPr>
            <a:endParaRPr lang="de-DE" sz="1000" dirty="0"/>
          </a:p>
          <a:p>
            <a:pPr>
              <a:spcAft>
                <a:spcPts val="225"/>
              </a:spcAft>
              <a:buClr>
                <a:srgbClr val="000000"/>
              </a:buClr>
            </a:pPr>
            <a:r>
              <a:rPr lang="de-DE" sz="1000" b="1" dirty="0"/>
              <a:t>Photo credits</a:t>
            </a:r>
            <a:br>
              <a:rPr lang="de-DE" sz="1000" dirty="0"/>
            </a:br>
            <a:r>
              <a:rPr lang="de-DE" sz="1000" dirty="0"/>
              <a:t>___________________________</a:t>
            </a:r>
          </a:p>
          <a:p>
            <a:pPr>
              <a:spcAft>
                <a:spcPts val="225"/>
              </a:spcAft>
              <a:buClr>
                <a:srgbClr val="000000"/>
              </a:buClr>
            </a:pPr>
            <a:endParaRPr lang="de-DE" sz="1000" dirty="0"/>
          </a:p>
          <a:p>
            <a:pPr>
              <a:spcAft>
                <a:spcPts val="225"/>
              </a:spcAft>
              <a:buClr>
                <a:srgbClr val="000000"/>
              </a:buClr>
            </a:pPr>
            <a:r>
              <a:rPr lang="de-DE" sz="1000" b="1" dirty="0"/>
              <a:t>Layout</a:t>
            </a:r>
            <a:br>
              <a:rPr lang="de-DE" sz="1000" dirty="0"/>
            </a:br>
            <a:r>
              <a:rPr lang="de-DE" sz="1000" dirty="0"/>
              <a:t>Navneet Lal, Graphics and multimedia assistant</a:t>
            </a:r>
          </a:p>
          <a:p>
            <a:pPr>
              <a:spcAft>
                <a:spcPts val="225"/>
              </a:spcAft>
              <a:buClr>
                <a:srgbClr val="000000"/>
              </a:buClr>
            </a:pPr>
            <a:r>
              <a:rPr lang="de-DE" sz="1000" dirty="0"/>
              <a:t>Template: Shaleh Antonio, CCMEA</a:t>
            </a:r>
          </a:p>
          <a:p>
            <a:pPr>
              <a:spcAft>
                <a:spcPts val="225"/>
              </a:spcAft>
              <a:buClr>
                <a:srgbClr val="000000"/>
              </a:buClr>
            </a:pPr>
            <a:endParaRPr lang="de-DE" sz="1000" dirty="0"/>
          </a:p>
          <a:p>
            <a:pPr>
              <a:spcAft>
                <a:spcPts val="225"/>
              </a:spcAft>
              <a:buClr>
                <a:srgbClr val="000000"/>
              </a:buClr>
            </a:pPr>
            <a:r>
              <a:rPr lang="de-DE" sz="1000" b="1" dirty="0"/>
              <a:t>References:</a:t>
            </a:r>
          </a:p>
          <a:p>
            <a:pPr>
              <a:spcAft>
                <a:spcPts val="225"/>
              </a:spcAft>
              <a:buClr>
                <a:srgbClr val="000000"/>
              </a:buClr>
            </a:pPr>
            <a:r>
              <a:rPr lang="de-DE" sz="1000" b="1" dirty="0"/>
              <a:t>…</a:t>
            </a:r>
          </a:p>
        </p:txBody>
      </p:sp>
    </p:spTree>
    <p:extLst>
      <p:ext uri="{BB962C8B-B14F-4D97-AF65-F5344CB8AC3E}">
        <p14:creationId xmlns:p14="http://schemas.microsoft.com/office/powerpoint/2010/main" val="45442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419622"/>
            <a:ext cx="7372119" cy="1938992"/>
          </a:xfrm>
          <a:prstGeom prst="rect">
            <a:avLst/>
          </a:prstGeom>
          <a:noFill/>
        </p:spPr>
        <p:txBody>
          <a:bodyPr wrap="square" rtlCol="0">
            <a:spAutoFit/>
          </a:bodyPr>
          <a:lstStyle/>
          <a:p>
            <a:pPr algn="ctr"/>
            <a:r>
              <a:rPr lang="en-AU" sz="2400" b="1" dirty="0">
                <a:solidFill>
                  <a:srgbClr val="0070C0"/>
                </a:solidFill>
              </a:rPr>
              <a:t>The GEF Pacific Ridge to Reef Programme Initiative </a:t>
            </a:r>
          </a:p>
          <a:p>
            <a:pPr algn="ctr"/>
            <a:r>
              <a:rPr lang="en-AU" sz="2400" b="1" dirty="0">
                <a:solidFill>
                  <a:srgbClr val="0070C0"/>
                </a:solidFill>
              </a:rPr>
              <a:t>and</a:t>
            </a:r>
          </a:p>
          <a:p>
            <a:pPr algn="ctr"/>
            <a:r>
              <a:rPr lang="en-AU" sz="2400" b="1" dirty="0">
                <a:solidFill>
                  <a:srgbClr val="0070C0"/>
                </a:solidFill>
              </a:rPr>
              <a:t>Regional IW Ridge to Reef Project</a:t>
            </a:r>
          </a:p>
          <a:p>
            <a:pPr algn="ctr"/>
            <a:endParaRPr lang="en-AU" sz="2400" b="1" dirty="0">
              <a:solidFill>
                <a:srgbClr val="0070C0"/>
              </a:solidFill>
            </a:endParaRPr>
          </a:p>
          <a:p>
            <a:pPr algn="ctr"/>
            <a:r>
              <a:rPr lang="en-AU" sz="2400" b="1" dirty="0">
                <a:solidFill>
                  <a:srgbClr val="0070C0"/>
                </a:solidFill>
              </a:rPr>
              <a:t>An Overview</a:t>
            </a:r>
          </a:p>
        </p:txBody>
      </p:sp>
    </p:spTree>
    <p:extLst>
      <p:ext uri="{BB962C8B-B14F-4D97-AF65-F5344CB8AC3E}">
        <p14:creationId xmlns:p14="http://schemas.microsoft.com/office/powerpoint/2010/main" val="816556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01958" y="620896"/>
            <a:ext cx="6480000" cy="35230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noAutofit/>
          </a:bodyPr>
          <a:lstStyle>
            <a:defPPr>
              <a:defRPr lang="en-US"/>
            </a:defPPr>
            <a:lvl1pPr fontAlgn="base">
              <a:spcBef>
                <a:spcPct val="0"/>
              </a:spcBef>
              <a:spcAft>
                <a:spcPct val="0"/>
              </a:spcAft>
              <a:defRPr sz="2400" b="1" kern="0">
                <a:solidFill>
                  <a:srgbClr val="FF0000"/>
                </a:solidFill>
                <a:latin typeface="Calibri" panose="020F0502020204030204" pitchFamily="34" charset="0"/>
                <a:ea typeface="+mj-ea"/>
                <a:cs typeface="Calibri" panose="020F0502020204030204" pitchFamily="34" charset="0"/>
              </a:defRPr>
            </a:lvl1pPr>
            <a:lvl2pPr fontAlgn="base">
              <a:spcBef>
                <a:spcPct val="0"/>
              </a:spcBef>
              <a:spcAft>
                <a:spcPct val="0"/>
              </a:spcAft>
              <a:defRPr sz="3600">
                <a:latin typeface="Arial" charset="0"/>
              </a:defRPr>
            </a:lvl2pPr>
            <a:lvl3pPr fontAlgn="base">
              <a:spcBef>
                <a:spcPct val="0"/>
              </a:spcBef>
              <a:spcAft>
                <a:spcPct val="0"/>
              </a:spcAft>
              <a:defRPr sz="3600">
                <a:latin typeface="Arial" charset="0"/>
              </a:defRPr>
            </a:lvl3pPr>
            <a:lvl4pPr fontAlgn="base">
              <a:spcBef>
                <a:spcPct val="0"/>
              </a:spcBef>
              <a:spcAft>
                <a:spcPct val="0"/>
              </a:spcAft>
              <a:defRPr sz="3600">
                <a:latin typeface="Arial" charset="0"/>
              </a:defRPr>
            </a:lvl4pPr>
            <a:lvl5pPr fontAlgn="base">
              <a:spcBef>
                <a:spcPct val="0"/>
              </a:spcBef>
              <a:spcAft>
                <a:spcPct val="0"/>
              </a:spcAft>
              <a:defRPr sz="3600">
                <a:latin typeface="Arial" charset="0"/>
              </a:defRPr>
            </a:lvl5pPr>
            <a:lvl6pPr marL="457200" fontAlgn="base">
              <a:spcBef>
                <a:spcPct val="0"/>
              </a:spcBef>
              <a:spcAft>
                <a:spcPct val="0"/>
              </a:spcAft>
              <a:defRPr sz="3600">
                <a:latin typeface="Arial" charset="0"/>
              </a:defRPr>
            </a:lvl6pPr>
            <a:lvl7pPr marL="914400" fontAlgn="base">
              <a:spcBef>
                <a:spcPct val="0"/>
              </a:spcBef>
              <a:spcAft>
                <a:spcPct val="0"/>
              </a:spcAft>
              <a:defRPr sz="3600">
                <a:latin typeface="Arial" charset="0"/>
              </a:defRPr>
            </a:lvl7pPr>
            <a:lvl8pPr marL="1371600" fontAlgn="base">
              <a:spcBef>
                <a:spcPct val="0"/>
              </a:spcBef>
              <a:spcAft>
                <a:spcPct val="0"/>
              </a:spcAft>
              <a:defRPr sz="3600">
                <a:latin typeface="Arial" charset="0"/>
              </a:defRPr>
            </a:lvl8pPr>
            <a:lvl9pPr marL="1828800" fontAlgn="base">
              <a:spcBef>
                <a:spcPct val="0"/>
              </a:spcBef>
              <a:spcAft>
                <a:spcPct val="0"/>
              </a:spcAft>
              <a:defRPr sz="3600">
                <a:latin typeface="Arial" charset="0"/>
              </a:defRPr>
            </a:lvl9pPr>
          </a:lstStyle>
          <a:p>
            <a:r>
              <a:rPr lang="en-US" sz="2000" dirty="0"/>
              <a:t>The </a:t>
            </a:r>
            <a:r>
              <a:rPr lang="en-AU" sz="2000" dirty="0"/>
              <a:t>Pacific Ridge to Reef (R2R) Programme Initiative</a:t>
            </a:r>
          </a:p>
        </p:txBody>
      </p:sp>
      <p:sp>
        <p:nvSpPr>
          <p:cNvPr id="3" name="Content Placeholder 2"/>
          <p:cNvSpPr txBox="1">
            <a:spLocks/>
          </p:cNvSpPr>
          <p:nvPr/>
        </p:nvSpPr>
        <p:spPr>
          <a:xfrm>
            <a:off x="899592" y="1094869"/>
            <a:ext cx="7560839" cy="33490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t>Program Title:</a:t>
            </a:r>
            <a:r>
              <a:rPr lang="en-US" sz="1500" dirty="0"/>
              <a:t> “Pacific Islands Ridge to Reef National Priorities - Integrated Water, Land, Forest &amp; Coastal Management to Preserve Ecosystem Services, Sequester Carbon, Improve Climate Resilience and Sustain Livelihoods”</a:t>
            </a:r>
          </a:p>
          <a:p>
            <a:pPr marL="0" indent="0">
              <a:buNone/>
            </a:pPr>
            <a:endParaRPr lang="en-NZ" sz="1500" dirty="0"/>
          </a:p>
          <a:p>
            <a:pPr>
              <a:buFontTx/>
              <a:buChar char="-"/>
            </a:pPr>
            <a:r>
              <a:rPr lang="en-NZ" sz="1500" dirty="0"/>
              <a:t>Is a Multi-focal Area Ridge to Reef Programme</a:t>
            </a:r>
          </a:p>
          <a:p>
            <a:pPr>
              <a:buFontTx/>
              <a:buChar char="-"/>
            </a:pPr>
            <a:r>
              <a:rPr lang="en-NZ" sz="1500" dirty="0"/>
              <a:t>Financed by the Global Environmental Facility (GEF)</a:t>
            </a:r>
          </a:p>
          <a:p>
            <a:pPr>
              <a:buFontTx/>
              <a:buChar char="-"/>
            </a:pPr>
            <a:r>
              <a:rPr lang="en-NZ" sz="1500" dirty="0"/>
              <a:t>with objective:</a:t>
            </a:r>
          </a:p>
          <a:p>
            <a:pPr lvl="1"/>
            <a:r>
              <a:rPr lang="en-GB" sz="1500" i="1" dirty="0"/>
              <a:t>“to maintain and enhance Pacific Island countries’ ecosystem goods and services (provisioning, regulating, supporting and cultural) through integrated approaches to land, water, forest, biodiversity and coastal resource management that contribute to poverty reduction, sustainable livelihoods and climate resilience</a:t>
            </a:r>
            <a:r>
              <a:rPr lang="en-GB" sz="1500" dirty="0"/>
              <a:t>”</a:t>
            </a:r>
            <a:endParaRPr lang="en-AU" sz="1500" dirty="0"/>
          </a:p>
        </p:txBody>
      </p:sp>
    </p:spTree>
    <p:extLst>
      <p:ext uri="{BB962C8B-B14F-4D97-AF65-F5344CB8AC3E}">
        <p14:creationId xmlns:p14="http://schemas.microsoft.com/office/powerpoint/2010/main" val="225104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txBox="1">
            <a:spLocks/>
          </p:cNvSpPr>
          <p:nvPr/>
        </p:nvSpPr>
        <p:spPr>
          <a:xfrm>
            <a:off x="2843808" y="1203598"/>
            <a:ext cx="6203032"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US" sz="2000" b="1" dirty="0"/>
              <a:t>Fund Source</a:t>
            </a:r>
            <a:r>
              <a:rPr lang="en-US" sz="2000" dirty="0"/>
              <a:t>: Global Environmental Facility</a:t>
            </a:r>
          </a:p>
          <a:p>
            <a:pPr fontAlgn="auto">
              <a:spcAft>
                <a:spcPts val="0"/>
              </a:spcAft>
              <a:buFont typeface="Wingdings" panose="05000000000000000000" pitchFamily="2" charset="2"/>
              <a:buChar char="q"/>
              <a:defRPr/>
            </a:pPr>
            <a:r>
              <a:rPr lang="en-US" sz="2000" b="1" dirty="0"/>
              <a:t>Lead GEF IA</a:t>
            </a:r>
            <a:r>
              <a:rPr lang="en-US" sz="2000" dirty="0"/>
              <a:t>: United Nations Development Program</a:t>
            </a:r>
          </a:p>
          <a:p>
            <a:pPr fontAlgn="auto">
              <a:spcAft>
                <a:spcPts val="0"/>
              </a:spcAft>
              <a:buFont typeface="Wingdings" panose="05000000000000000000" pitchFamily="2" charset="2"/>
              <a:buChar char="q"/>
              <a:defRPr/>
            </a:pPr>
            <a:r>
              <a:rPr lang="en-US" sz="2000" b="1" dirty="0"/>
              <a:t>Other GEF Agency</a:t>
            </a:r>
            <a:r>
              <a:rPr lang="en-US" sz="2000" dirty="0"/>
              <a:t>: UN Environment &amp; FAO</a:t>
            </a:r>
          </a:p>
          <a:p>
            <a:pPr fontAlgn="auto">
              <a:spcAft>
                <a:spcPts val="0"/>
              </a:spcAft>
              <a:buFont typeface="Wingdings" panose="05000000000000000000" pitchFamily="2" charset="2"/>
              <a:buChar char="q"/>
              <a:defRPr/>
            </a:pPr>
            <a:r>
              <a:rPr lang="en-US" sz="2000" b="1" dirty="0"/>
              <a:t>Partners</a:t>
            </a:r>
            <a:r>
              <a:rPr lang="en-US" sz="2000" dirty="0"/>
              <a:t>: 14 Pacific Island Countries &amp; The Pacific Community (SPC)</a:t>
            </a:r>
          </a:p>
          <a:p>
            <a:pPr fontAlgn="auto">
              <a:spcAft>
                <a:spcPts val="0"/>
              </a:spcAft>
              <a:buFont typeface="Wingdings" panose="05000000000000000000" pitchFamily="2" charset="2"/>
              <a:buChar char="q"/>
              <a:defRPr/>
            </a:pPr>
            <a:r>
              <a:rPr lang="en-US" sz="2000" b="1" dirty="0"/>
              <a:t>Total budget</a:t>
            </a:r>
            <a:r>
              <a:rPr lang="en-US" sz="2000" dirty="0"/>
              <a:t>: USD 90.4 million</a:t>
            </a:r>
          </a:p>
          <a:p>
            <a:pPr fontAlgn="auto">
              <a:spcAft>
                <a:spcPts val="0"/>
              </a:spcAft>
              <a:buFont typeface="Wingdings" panose="05000000000000000000" pitchFamily="2" charset="2"/>
              <a:buChar char="q"/>
              <a:defRPr/>
            </a:pPr>
            <a:r>
              <a:rPr lang="en-US" sz="2000" b="1" dirty="0"/>
              <a:t>Duration</a:t>
            </a:r>
            <a:r>
              <a:rPr lang="en-US" sz="2000" dirty="0"/>
              <a:t>: 60 months</a:t>
            </a:r>
          </a:p>
        </p:txBody>
      </p:sp>
      <p:graphicFrame>
        <p:nvGraphicFramePr>
          <p:cNvPr id="5" name="Diagram 4"/>
          <p:cNvGraphicFramePr/>
          <p:nvPr/>
        </p:nvGraphicFramePr>
        <p:xfrm>
          <a:off x="-612576" y="843558"/>
          <a:ext cx="4248472"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11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7824" y="608231"/>
            <a:ext cx="6480000" cy="352307"/>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noAutofit/>
          </a:bodyPr>
          <a:lstStyle>
            <a:defPPr>
              <a:defRPr lang="en-US"/>
            </a:defPPr>
            <a:lvl1pPr fontAlgn="base">
              <a:spcBef>
                <a:spcPct val="0"/>
              </a:spcBef>
              <a:spcAft>
                <a:spcPct val="0"/>
              </a:spcAft>
              <a:defRPr sz="2400" b="1" kern="0">
                <a:solidFill>
                  <a:srgbClr val="FF0000"/>
                </a:solidFill>
                <a:latin typeface="Calibri" panose="020F0502020204030204" pitchFamily="34" charset="0"/>
                <a:ea typeface="+mj-ea"/>
                <a:cs typeface="Calibri" panose="020F0502020204030204" pitchFamily="34" charset="0"/>
              </a:defRPr>
            </a:lvl1pPr>
            <a:lvl2pPr fontAlgn="base">
              <a:spcBef>
                <a:spcPct val="0"/>
              </a:spcBef>
              <a:spcAft>
                <a:spcPct val="0"/>
              </a:spcAft>
              <a:defRPr sz="3600">
                <a:latin typeface="Arial" charset="0"/>
              </a:defRPr>
            </a:lvl2pPr>
            <a:lvl3pPr fontAlgn="base">
              <a:spcBef>
                <a:spcPct val="0"/>
              </a:spcBef>
              <a:spcAft>
                <a:spcPct val="0"/>
              </a:spcAft>
              <a:defRPr sz="3600">
                <a:latin typeface="Arial" charset="0"/>
              </a:defRPr>
            </a:lvl3pPr>
            <a:lvl4pPr fontAlgn="base">
              <a:spcBef>
                <a:spcPct val="0"/>
              </a:spcBef>
              <a:spcAft>
                <a:spcPct val="0"/>
              </a:spcAft>
              <a:defRPr sz="3600">
                <a:latin typeface="Arial" charset="0"/>
              </a:defRPr>
            </a:lvl4pPr>
            <a:lvl5pPr fontAlgn="base">
              <a:spcBef>
                <a:spcPct val="0"/>
              </a:spcBef>
              <a:spcAft>
                <a:spcPct val="0"/>
              </a:spcAft>
              <a:defRPr sz="3600">
                <a:latin typeface="Arial" charset="0"/>
              </a:defRPr>
            </a:lvl5pPr>
            <a:lvl6pPr marL="457200" fontAlgn="base">
              <a:spcBef>
                <a:spcPct val="0"/>
              </a:spcBef>
              <a:spcAft>
                <a:spcPct val="0"/>
              </a:spcAft>
              <a:defRPr sz="3600">
                <a:latin typeface="Arial" charset="0"/>
              </a:defRPr>
            </a:lvl6pPr>
            <a:lvl7pPr marL="914400" fontAlgn="base">
              <a:spcBef>
                <a:spcPct val="0"/>
              </a:spcBef>
              <a:spcAft>
                <a:spcPct val="0"/>
              </a:spcAft>
              <a:defRPr sz="3600">
                <a:latin typeface="Arial" charset="0"/>
              </a:defRPr>
            </a:lvl7pPr>
            <a:lvl8pPr marL="1371600" fontAlgn="base">
              <a:spcBef>
                <a:spcPct val="0"/>
              </a:spcBef>
              <a:spcAft>
                <a:spcPct val="0"/>
              </a:spcAft>
              <a:defRPr sz="3600">
                <a:latin typeface="Arial" charset="0"/>
              </a:defRPr>
            </a:lvl8pPr>
            <a:lvl9pPr marL="1828800" fontAlgn="base">
              <a:spcBef>
                <a:spcPct val="0"/>
              </a:spcBef>
              <a:spcAft>
                <a:spcPct val="0"/>
              </a:spcAft>
              <a:defRPr sz="3600">
                <a:latin typeface="Arial" charset="0"/>
              </a:defRPr>
            </a:lvl9pPr>
          </a:lstStyle>
          <a:p>
            <a:r>
              <a:rPr lang="en-US" sz="2000" dirty="0"/>
              <a:t>The GEF </a:t>
            </a:r>
            <a:r>
              <a:rPr lang="en-AU" sz="2000" dirty="0"/>
              <a:t>Pacific IW Ridge to Reef (R2R) Project</a:t>
            </a:r>
          </a:p>
        </p:txBody>
      </p:sp>
      <p:sp>
        <p:nvSpPr>
          <p:cNvPr id="3" name="Content Placeholder 2"/>
          <p:cNvSpPr txBox="1">
            <a:spLocks/>
          </p:cNvSpPr>
          <p:nvPr/>
        </p:nvSpPr>
        <p:spPr>
          <a:xfrm>
            <a:off x="1544975" y="1174969"/>
            <a:ext cx="6422849" cy="32864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t>Project Title: </a:t>
            </a:r>
            <a:r>
              <a:rPr lang="en-US" sz="1500" dirty="0"/>
              <a:t>“Testing: Pacific Islands Ridge to Reef National Priorities - Integrated Water, Land, Forest &amp; Coastal Management to Preserve Ecosystem Services, Sequester Carbon, Improve Climate Resilience and Sustain Livelihoods”</a:t>
            </a:r>
            <a:br>
              <a:rPr lang="en-US" sz="1500" dirty="0"/>
            </a:br>
            <a:endParaRPr lang="en-US" sz="1500" dirty="0"/>
          </a:p>
          <a:p>
            <a:pPr marL="0" indent="0">
              <a:buNone/>
            </a:pPr>
            <a:r>
              <a:rPr lang="en-NZ" sz="1500" dirty="0"/>
              <a:t>Objective:</a:t>
            </a:r>
          </a:p>
          <a:p>
            <a:pPr lvl="1"/>
            <a:r>
              <a:rPr lang="en-GB" sz="1500" i="1" dirty="0"/>
              <a:t>“</a:t>
            </a:r>
            <a:r>
              <a:rPr lang="en-AU" sz="1600" i="1" dirty="0"/>
              <a:t>To test the mainstreaming of R2R, climate resilient approaches to integrated land, water, forest and coastal management in the PICs through strategic planning, capacity building and piloted local actions to sustain livelihoods and preserve ecosystem services</a:t>
            </a:r>
            <a:r>
              <a:rPr lang="en-GB" sz="1500" dirty="0"/>
              <a:t>”</a:t>
            </a:r>
            <a:endParaRPr lang="en-AU" sz="1500" dirty="0"/>
          </a:p>
          <a:p>
            <a:pPr marL="0" indent="0">
              <a:buNone/>
            </a:pPr>
            <a:endParaRPr lang="en-AU" sz="1500" dirty="0"/>
          </a:p>
        </p:txBody>
      </p:sp>
    </p:spTree>
    <p:extLst>
      <p:ext uri="{BB962C8B-B14F-4D97-AF65-F5344CB8AC3E}">
        <p14:creationId xmlns:p14="http://schemas.microsoft.com/office/powerpoint/2010/main" val="12838065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2576" y="843558"/>
          <a:ext cx="4248472"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4"/>
          <p:cNvSpPr txBox="1">
            <a:spLocks/>
          </p:cNvSpPr>
          <p:nvPr/>
        </p:nvSpPr>
        <p:spPr>
          <a:xfrm>
            <a:off x="2843808" y="1059582"/>
            <a:ext cx="5915000" cy="25629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US" sz="2000" b="1" dirty="0"/>
              <a:t>GEF ID</a:t>
            </a:r>
            <a:r>
              <a:rPr lang="en-US" sz="2000" dirty="0"/>
              <a:t>: 5404</a:t>
            </a:r>
          </a:p>
          <a:p>
            <a:pPr fontAlgn="auto">
              <a:spcAft>
                <a:spcPts val="0"/>
              </a:spcAft>
              <a:buFont typeface="Wingdings" panose="05000000000000000000" pitchFamily="2" charset="2"/>
              <a:buChar char="q"/>
              <a:defRPr/>
            </a:pPr>
            <a:r>
              <a:rPr lang="en-US" sz="2000" b="1" dirty="0"/>
              <a:t>PIMS ID</a:t>
            </a:r>
            <a:r>
              <a:rPr lang="en-US" sz="2000" dirty="0"/>
              <a:t>: 5221 </a:t>
            </a:r>
          </a:p>
          <a:p>
            <a:pPr fontAlgn="auto">
              <a:spcAft>
                <a:spcPts val="0"/>
              </a:spcAft>
              <a:buFont typeface="Wingdings" panose="05000000000000000000" pitchFamily="2" charset="2"/>
              <a:buChar char="q"/>
              <a:defRPr/>
            </a:pPr>
            <a:r>
              <a:rPr lang="en-US" sz="2000" b="1" dirty="0"/>
              <a:t>Fund source</a:t>
            </a:r>
            <a:r>
              <a:rPr lang="en-US" sz="2000" dirty="0"/>
              <a:t>: Global Environmental Facility</a:t>
            </a:r>
          </a:p>
          <a:p>
            <a:pPr fontAlgn="auto">
              <a:spcAft>
                <a:spcPts val="0"/>
              </a:spcAft>
              <a:buFont typeface="Wingdings" panose="05000000000000000000" pitchFamily="2" charset="2"/>
              <a:buChar char="q"/>
              <a:defRPr/>
            </a:pPr>
            <a:r>
              <a:rPr lang="en-US" sz="2000" b="1" dirty="0"/>
              <a:t>Lead GEF IA</a:t>
            </a:r>
            <a:r>
              <a:rPr lang="en-US" sz="2000" dirty="0"/>
              <a:t>: United Nations Development Program</a:t>
            </a:r>
          </a:p>
          <a:p>
            <a:pPr fontAlgn="auto">
              <a:spcAft>
                <a:spcPts val="0"/>
              </a:spcAft>
              <a:buFont typeface="Wingdings" panose="05000000000000000000" pitchFamily="2" charset="2"/>
              <a:buChar char="q"/>
              <a:defRPr/>
            </a:pPr>
            <a:r>
              <a:rPr lang="en-US" sz="2000" b="1" dirty="0"/>
              <a:t>Executing Agency</a:t>
            </a:r>
            <a:r>
              <a:rPr lang="en-US" sz="2000" dirty="0"/>
              <a:t>: Pacific Community (SPC)</a:t>
            </a:r>
          </a:p>
          <a:p>
            <a:pPr fontAlgn="auto">
              <a:spcAft>
                <a:spcPts val="0"/>
              </a:spcAft>
              <a:buFont typeface="Wingdings" panose="05000000000000000000" pitchFamily="2" charset="2"/>
              <a:buChar char="q"/>
              <a:defRPr/>
            </a:pPr>
            <a:r>
              <a:rPr lang="en-US" sz="2000" b="1" dirty="0"/>
              <a:t>Partners</a:t>
            </a:r>
            <a:r>
              <a:rPr lang="en-US" sz="2000" dirty="0"/>
              <a:t>: 14 Pacific Island Countries</a:t>
            </a:r>
          </a:p>
          <a:p>
            <a:pPr fontAlgn="auto">
              <a:spcAft>
                <a:spcPts val="0"/>
              </a:spcAft>
              <a:buFont typeface="Wingdings" panose="05000000000000000000" pitchFamily="2" charset="2"/>
              <a:buChar char="q"/>
              <a:defRPr/>
            </a:pPr>
            <a:r>
              <a:rPr lang="en-US" sz="2000" b="1" dirty="0"/>
              <a:t>Total budget</a:t>
            </a:r>
            <a:r>
              <a:rPr lang="en-US" sz="2000" dirty="0"/>
              <a:t>: USD 10.3 million</a:t>
            </a:r>
          </a:p>
          <a:p>
            <a:pPr fontAlgn="auto">
              <a:spcAft>
                <a:spcPts val="0"/>
              </a:spcAft>
              <a:buFont typeface="Wingdings" panose="05000000000000000000" pitchFamily="2" charset="2"/>
              <a:buChar char="q"/>
              <a:defRPr/>
            </a:pPr>
            <a:r>
              <a:rPr lang="en-US" sz="2000" b="1" dirty="0"/>
              <a:t>Duration</a:t>
            </a:r>
            <a:r>
              <a:rPr lang="en-US" sz="2000" dirty="0"/>
              <a:t>: August 2015 to September 2021</a:t>
            </a:r>
          </a:p>
        </p:txBody>
      </p:sp>
    </p:spTree>
    <p:extLst>
      <p:ext uri="{BB962C8B-B14F-4D97-AF65-F5344CB8AC3E}">
        <p14:creationId xmlns:p14="http://schemas.microsoft.com/office/powerpoint/2010/main" val="41072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732624" y="2012621"/>
            <a:ext cx="3696260" cy="224453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88" dirty="0">
              <a:latin typeface="Roboto" panose="02000000000000000000" pitchFamily="2" charset="0"/>
              <a:ea typeface="Roboto" panose="02000000000000000000" pitchFamily="2" charset="0"/>
            </a:endParaRPr>
          </a:p>
        </p:txBody>
      </p:sp>
      <p:sp>
        <p:nvSpPr>
          <p:cNvPr id="7" name="Rounded Rectangle 6"/>
          <p:cNvSpPr/>
          <p:nvPr/>
        </p:nvSpPr>
        <p:spPr>
          <a:xfrm>
            <a:off x="3645797" y="1613833"/>
            <a:ext cx="1895411" cy="918590"/>
          </a:xfrm>
          <a:prstGeom prst="roundRect">
            <a:avLst/>
          </a:prstGeom>
          <a:solidFill>
            <a:srgbClr val="92D050"/>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b="1" dirty="0">
                <a:ln w="22225">
                  <a:noFill/>
                  <a:prstDash val="solid"/>
                </a:ln>
                <a:solidFill>
                  <a:schemeClr val="tx1"/>
                </a:solidFill>
                <a:latin typeface="Roboto Slab" panose="020B0604020202020204" charset="0"/>
                <a:ea typeface="Roboto Slab" panose="020B0604020202020204" charset="0"/>
              </a:rPr>
              <a:t>Regional GEF Pacific Ridge to Reef Programme</a:t>
            </a:r>
          </a:p>
        </p:txBody>
      </p:sp>
      <p:sp>
        <p:nvSpPr>
          <p:cNvPr id="8" name="Rounded Rectangle 7"/>
          <p:cNvSpPr/>
          <p:nvPr/>
        </p:nvSpPr>
        <p:spPr>
          <a:xfrm>
            <a:off x="1979712" y="2986734"/>
            <a:ext cx="1586583" cy="635374"/>
          </a:xfrm>
          <a:prstGeom prst="roundRect">
            <a:avLst/>
          </a:prstGeom>
          <a:solidFill>
            <a:srgbClr val="92D050"/>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solidFill>
                  <a:schemeClr val="tx1"/>
                </a:solidFill>
                <a:latin typeface="Roboto" panose="02000000000000000000" pitchFamily="2" charset="0"/>
                <a:ea typeface="Roboto" panose="02000000000000000000" pitchFamily="2" charset="0"/>
              </a:rPr>
              <a:t>National R2R STAR funded R2R Projects</a:t>
            </a:r>
          </a:p>
        </p:txBody>
      </p:sp>
      <p:grpSp>
        <p:nvGrpSpPr>
          <p:cNvPr id="33" name="Group 32"/>
          <p:cNvGrpSpPr/>
          <p:nvPr/>
        </p:nvGrpSpPr>
        <p:grpSpPr>
          <a:xfrm>
            <a:off x="3829400" y="2980221"/>
            <a:ext cx="1502709" cy="815665"/>
            <a:chOff x="3829400" y="3014086"/>
            <a:chExt cx="1502709" cy="815665"/>
          </a:xfrm>
        </p:grpSpPr>
        <p:sp>
          <p:nvSpPr>
            <p:cNvPr id="9" name="Rounded Rectangle 8"/>
            <p:cNvSpPr/>
            <p:nvPr/>
          </p:nvSpPr>
          <p:spPr>
            <a:xfrm>
              <a:off x="3832855" y="3109671"/>
              <a:ext cx="1479376" cy="679090"/>
            </a:xfrm>
            <a:prstGeom prst="roundRect">
              <a:avLst/>
            </a:prstGeom>
            <a:solidFill>
              <a:srgbClr val="FFC000"/>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050" dirty="0">
                  <a:solidFill>
                    <a:schemeClr val="tx1"/>
                  </a:solidFill>
                  <a:latin typeface="Roboto" panose="02000000000000000000" pitchFamily="2" charset="0"/>
                  <a:ea typeface="Roboto" panose="02000000000000000000" pitchFamily="2" charset="0"/>
                </a:rPr>
                <a:t>Coordination,</a:t>
              </a:r>
            </a:p>
            <a:p>
              <a:pPr algn="ctr"/>
              <a:r>
                <a:rPr lang="en-AU" sz="1050" dirty="0">
                  <a:solidFill>
                    <a:schemeClr val="tx1"/>
                  </a:solidFill>
                  <a:latin typeface="Roboto" panose="02000000000000000000" pitchFamily="2" charset="0"/>
                  <a:ea typeface="Roboto" panose="02000000000000000000" pitchFamily="2" charset="0"/>
                </a:rPr>
                <a:t>Capacity building and knowledge sharing</a:t>
              </a:r>
            </a:p>
          </p:txBody>
        </p:sp>
        <p:cxnSp>
          <p:nvCxnSpPr>
            <p:cNvPr id="10" name="Straight Arrow Connector 9"/>
            <p:cNvCxnSpPr/>
            <p:nvPr/>
          </p:nvCxnSpPr>
          <p:spPr>
            <a:xfrm>
              <a:off x="3829400" y="3014086"/>
              <a:ext cx="1502709" cy="5042"/>
            </a:xfrm>
            <a:prstGeom prst="straightConnector1">
              <a:avLst/>
            </a:prstGeom>
            <a:ln>
              <a:solidFill>
                <a:schemeClr val="accent6">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829400" y="3829751"/>
              <a:ext cx="1502709" cy="0"/>
            </a:xfrm>
            <a:prstGeom prst="straightConnector1">
              <a:avLst/>
            </a:prstGeom>
            <a:ln>
              <a:solidFill>
                <a:schemeClr val="accent6">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grpSp>
      <p:grpSp>
        <p:nvGrpSpPr>
          <p:cNvPr id="36" name="Group 35"/>
          <p:cNvGrpSpPr/>
          <p:nvPr/>
        </p:nvGrpSpPr>
        <p:grpSpPr>
          <a:xfrm>
            <a:off x="2061179" y="3674013"/>
            <a:ext cx="1502709" cy="346882"/>
            <a:chOff x="2345119" y="3674013"/>
            <a:chExt cx="1234110" cy="346882"/>
          </a:xfrm>
        </p:grpSpPr>
        <p:sp>
          <p:nvSpPr>
            <p:cNvPr id="14" name="Rounded Rectangle 13"/>
            <p:cNvSpPr/>
            <p:nvPr/>
          </p:nvSpPr>
          <p:spPr>
            <a:xfrm>
              <a:off x="2345119" y="3674013"/>
              <a:ext cx="524435" cy="337857"/>
            </a:xfrm>
            <a:prstGeom prst="round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88" dirty="0">
                  <a:solidFill>
                    <a:schemeClr val="tx1"/>
                  </a:solidFill>
                  <a:latin typeface="Roboto" panose="02000000000000000000" pitchFamily="2" charset="0"/>
                  <a:ea typeface="Roboto" panose="02000000000000000000" pitchFamily="2" charset="0"/>
                </a:rPr>
                <a:t>UN Agency</a:t>
              </a:r>
            </a:p>
          </p:txBody>
        </p:sp>
        <p:sp>
          <p:nvSpPr>
            <p:cNvPr id="15" name="Rounded Rectangle 14"/>
            <p:cNvSpPr/>
            <p:nvPr/>
          </p:nvSpPr>
          <p:spPr>
            <a:xfrm>
              <a:off x="3054794" y="3683038"/>
              <a:ext cx="524435" cy="337857"/>
            </a:xfrm>
            <a:prstGeom prst="round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88" dirty="0">
                  <a:solidFill>
                    <a:schemeClr val="tx1"/>
                  </a:solidFill>
                  <a:latin typeface="Roboto" panose="02000000000000000000" pitchFamily="2" charset="0"/>
                  <a:ea typeface="Roboto" panose="02000000000000000000" pitchFamily="2" charset="0"/>
                </a:rPr>
                <a:t>PICs</a:t>
              </a:r>
            </a:p>
          </p:txBody>
        </p:sp>
        <p:sp>
          <p:nvSpPr>
            <p:cNvPr id="16" name="Plus 15"/>
            <p:cNvSpPr/>
            <p:nvPr/>
          </p:nvSpPr>
          <p:spPr>
            <a:xfrm>
              <a:off x="2905666" y="3772186"/>
              <a:ext cx="127771" cy="148457"/>
            </a:xfrm>
            <a:prstGeom prst="mathPlus">
              <a:avLst/>
            </a:prstGeom>
            <a:solidFill>
              <a:schemeClr val="accent1">
                <a:lumMod val="60000"/>
                <a:lumOff val="4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88">
                <a:latin typeface="Roboto" panose="02000000000000000000" pitchFamily="2" charset="0"/>
                <a:ea typeface="Roboto" panose="02000000000000000000" pitchFamily="2" charset="0"/>
              </a:endParaRPr>
            </a:p>
          </p:txBody>
        </p:sp>
      </p:grpSp>
      <p:sp>
        <p:nvSpPr>
          <p:cNvPr id="23" name="Rounded Rectangle 22"/>
          <p:cNvSpPr/>
          <p:nvPr/>
        </p:nvSpPr>
        <p:spPr>
          <a:xfrm>
            <a:off x="5364088" y="3001538"/>
            <a:ext cx="1612268" cy="635374"/>
          </a:xfrm>
          <a:prstGeom prst="roundRect">
            <a:avLst/>
          </a:prstGeom>
          <a:solidFill>
            <a:srgbClr val="92D050"/>
          </a:solidFill>
          <a:ln w="38100">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200" dirty="0">
                <a:solidFill>
                  <a:schemeClr val="tx1"/>
                </a:solidFill>
                <a:latin typeface="Roboto" panose="02000000000000000000" pitchFamily="2" charset="0"/>
                <a:ea typeface="Roboto" panose="02000000000000000000" pitchFamily="2" charset="0"/>
              </a:rPr>
              <a:t>Regional IW funded Pacific R2R Project</a:t>
            </a:r>
          </a:p>
          <a:p>
            <a:pPr algn="ctr"/>
            <a:r>
              <a:rPr lang="en-AU" sz="1200" dirty="0">
                <a:solidFill>
                  <a:schemeClr val="tx1"/>
                </a:solidFill>
                <a:latin typeface="Roboto" panose="02000000000000000000" pitchFamily="2" charset="0"/>
                <a:ea typeface="Roboto" panose="02000000000000000000" pitchFamily="2" charset="0"/>
              </a:rPr>
              <a:t>(RPCU)</a:t>
            </a:r>
          </a:p>
        </p:txBody>
      </p:sp>
      <p:grpSp>
        <p:nvGrpSpPr>
          <p:cNvPr id="32" name="Group 31"/>
          <p:cNvGrpSpPr/>
          <p:nvPr/>
        </p:nvGrpSpPr>
        <p:grpSpPr>
          <a:xfrm>
            <a:off x="3852732" y="1104331"/>
            <a:ext cx="1606389" cy="455586"/>
            <a:chOff x="3852732" y="1104331"/>
            <a:chExt cx="1606389" cy="455586"/>
          </a:xfrm>
        </p:grpSpPr>
        <p:pic>
          <p:nvPicPr>
            <p:cNvPr id="25" name="Picture 24" descr="H:\G E F Sec\GEF Logos\English - new logo\Short-GEF logo colored NOTAG transpar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732" y="1104331"/>
              <a:ext cx="379343" cy="443878"/>
            </a:xfrm>
            <a:prstGeom prst="rect">
              <a:avLst/>
            </a:prstGeom>
            <a:noFill/>
            <a:ln>
              <a:noFill/>
            </a:ln>
          </p:spPr>
        </p:pic>
        <p:grpSp>
          <p:nvGrpSpPr>
            <p:cNvPr id="3" name="Group 2"/>
            <p:cNvGrpSpPr/>
            <p:nvPr/>
          </p:nvGrpSpPr>
          <p:grpSpPr>
            <a:xfrm>
              <a:off x="4323525" y="1131992"/>
              <a:ext cx="1135596" cy="427925"/>
              <a:chOff x="4045233" y="1085348"/>
              <a:chExt cx="1357046" cy="494448"/>
            </a:xfrm>
          </p:grpSpPr>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4045233" y="1085348"/>
                <a:ext cx="253511" cy="494448"/>
              </a:xfrm>
              <a:prstGeom prst="rect">
                <a:avLst/>
              </a:prstGeom>
            </p:spPr>
          </p:pic>
          <p:pic>
            <p:nvPicPr>
              <p:cNvPr id="20" name="Picture 19" descr="FAO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4779" y="1124940"/>
                <a:ext cx="384344" cy="379247"/>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9122" y="1129213"/>
                <a:ext cx="663157" cy="378000"/>
              </a:xfrm>
              <a:prstGeom prst="rect">
                <a:avLst/>
              </a:prstGeom>
            </p:spPr>
          </p:pic>
        </p:grpSp>
      </p:grpSp>
      <p:sp>
        <p:nvSpPr>
          <p:cNvPr id="26" name="Title 1">
            <a:extLst>
              <a:ext uri="{FF2B5EF4-FFF2-40B4-BE49-F238E27FC236}">
                <a16:creationId xmlns:a16="http://schemas.microsoft.com/office/drawing/2014/main" id="{BD7620D3-B059-4246-AA31-C678C731AAF7}"/>
              </a:ext>
            </a:extLst>
          </p:cNvPr>
          <p:cNvSpPr txBox="1">
            <a:spLocks/>
          </p:cNvSpPr>
          <p:nvPr/>
        </p:nvSpPr>
        <p:spPr>
          <a:xfrm>
            <a:off x="1493904" y="620351"/>
            <a:ext cx="6480000" cy="463446"/>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normAutofit/>
          </a:bodyPr>
          <a:lstStyle>
            <a:defPPr>
              <a:defRPr lang="en-US"/>
            </a:defPPr>
            <a:lvl1pPr fontAlgn="base">
              <a:spcBef>
                <a:spcPct val="0"/>
              </a:spcBef>
              <a:spcAft>
                <a:spcPct val="0"/>
              </a:spcAft>
              <a:defRPr sz="2400" b="1" kern="0">
                <a:solidFill>
                  <a:srgbClr val="FF0000"/>
                </a:solidFill>
                <a:latin typeface="Calibri" panose="020F0502020204030204" pitchFamily="34" charset="0"/>
                <a:ea typeface="+mj-ea"/>
                <a:cs typeface="Calibri" panose="020F0502020204030204" pitchFamily="34" charset="0"/>
              </a:defRPr>
            </a:lvl1pPr>
            <a:lvl2pPr fontAlgn="base">
              <a:spcBef>
                <a:spcPct val="0"/>
              </a:spcBef>
              <a:spcAft>
                <a:spcPct val="0"/>
              </a:spcAft>
              <a:defRPr sz="3600">
                <a:latin typeface="Arial" charset="0"/>
              </a:defRPr>
            </a:lvl2pPr>
            <a:lvl3pPr fontAlgn="base">
              <a:spcBef>
                <a:spcPct val="0"/>
              </a:spcBef>
              <a:spcAft>
                <a:spcPct val="0"/>
              </a:spcAft>
              <a:defRPr sz="3600">
                <a:latin typeface="Arial" charset="0"/>
              </a:defRPr>
            </a:lvl3pPr>
            <a:lvl4pPr fontAlgn="base">
              <a:spcBef>
                <a:spcPct val="0"/>
              </a:spcBef>
              <a:spcAft>
                <a:spcPct val="0"/>
              </a:spcAft>
              <a:defRPr sz="3600">
                <a:latin typeface="Arial" charset="0"/>
              </a:defRPr>
            </a:lvl4pPr>
            <a:lvl5pPr fontAlgn="base">
              <a:spcBef>
                <a:spcPct val="0"/>
              </a:spcBef>
              <a:spcAft>
                <a:spcPct val="0"/>
              </a:spcAft>
              <a:defRPr sz="3600">
                <a:latin typeface="Arial" charset="0"/>
              </a:defRPr>
            </a:lvl5pPr>
            <a:lvl6pPr marL="457200" fontAlgn="base">
              <a:spcBef>
                <a:spcPct val="0"/>
              </a:spcBef>
              <a:spcAft>
                <a:spcPct val="0"/>
              </a:spcAft>
              <a:defRPr sz="3600">
                <a:latin typeface="Arial" charset="0"/>
              </a:defRPr>
            </a:lvl6pPr>
            <a:lvl7pPr marL="914400" fontAlgn="base">
              <a:spcBef>
                <a:spcPct val="0"/>
              </a:spcBef>
              <a:spcAft>
                <a:spcPct val="0"/>
              </a:spcAft>
              <a:defRPr sz="3600">
                <a:latin typeface="Arial" charset="0"/>
              </a:defRPr>
            </a:lvl7pPr>
            <a:lvl8pPr marL="1371600" fontAlgn="base">
              <a:spcBef>
                <a:spcPct val="0"/>
              </a:spcBef>
              <a:spcAft>
                <a:spcPct val="0"/>
              </a:spcAft>
              <a:defRPr sz="3600">
                <a:latin typeface="Arial" charset="0"/>
              </a:defRPr>
            </a:lvl8pPr>
            <a:lvl9pPr marL="1828800" fontAlgn="base">
              <a:spcBef>
                <a:spcPct val="0"/>
              </a:spcBef>
              <a:spcAft>
                <a:spcPct val="0"/>
              </a:spcAft>
              <a:defRPr sz="3600">
                <a:latin typeface="Arial" charset="0"/>
              </a:defRPr>
            </a:lvl9pPr>
          </a:lstStyle>
          <a:p>
            <a:r>
              <a:rPr lang="en-PH" sz="2000" dirty="0"/>
              <a:t>The Programmatic Approach</a:t>
            </a:r>
          </a:p>
        </p:txBody>
      </p:sp>
      <p:grpSp>
        <p:nvGrpSpPr>
          <p:cNvPr id="39" name="Group 38"/>
          <p:cNvGrpSpPr/>
          <p:nvPr/>
        </p:nvGrpSpPr>
        <p:grpSpPr>
          <a:xfrm>
            <a:off x="6816040" y="3754896"/>
            <a:ext cx="703433" cy="329009"/>
            <a:chOff x="6845536" y="3659034"/>
            <a:chExt cx="703433" cy="337857"/>
          </a:xfrm>
        </p:grpSpPr>
        <p:sp>
          <p:nvSpPr>
            <p:cNvPr id="34" name="Plus 33"/>
            <p:cNvSpPr/>
            <p:nvPr/>
          </p:nvSpPr>
          <p:spPr>
            <a:xfrm>
              <a:off x="6845536" y="3741722"/>
              <a:ext cx="127771" cy="148457"/>
            </a:xfrm>
            <a:prstGeom prst="mathPlus">
              <a:avLst/>
            </a:prstGeom>
            <a:solidFill>
              <a:schemeClr val="accent1">
                <a:lumMod val="60000"/>
                <a:lumOff val="4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88">
                <a:latin typeface="Roboto" panose="02000000000000000000" pitchFamily="2" charset="0"/>
                <a:ea typeface="Roboto" panose="02000000000000000000" pitchFamily="2" charset="0"/>
              </a:endParaRPr>
            </a:p>
          </p:txBody>
        </p:sp>
        <p:sp>
          <p:nvSpPr>
            <p:cNvPr id="35" name="Rounded Rectangle 34"/>
            <p:cNvSpPr/>
            <p:nvPr/>
          </p:nvSpPr>
          <p:spPr>
            <a:xfrm>
              <a:off x="7024534" y="3659034"/>
              <a:ext cx="524435" cy="337857"/>
            </a:xfrm>
            <a:prstGeom prst="round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88" dirty="0">
                  <a:solidFill>
                    <a:schemeClr val="tx1"/>
                  </a:solidFill>
                  <a:latin typeface="Roboto" panose="02000000000000000000" pitchFamily="2" charset="0"/>
                  <a:ea typeface="Roboto" panose="02000000000000000000" pitchFamily="2" charset="0"/>
                </a:rPr>
                <a:t>PICs</a:t>
              </a:r>
            </a:p>
          </p:txBody>
        </p:sp>
      </p:grpSp>
      <p:sp>
        <p:nvSpPr>
          <p:cNvPr id="29" name="Oval Callout 28">
            <a:extLst>
              <a:ext uri="{FF2B5EF4-FFF2-40B4-BE49-F238E27FC236}">
                <a16:creationId xmlns:a16="http://schemas.microsoft.com/office/drawing/2014/main" id="{F3EFDA6D-D36E-4EF6-98D1-4EACD109200F}"/>
              </a:ext>
            </a:extLst>
          </p:cNvPr>
          <p:cNvSpPr/>
          <p:nvPr/>
        </p:nvSpPr>
        <p:spPr>
          <a:xfrm flipH="1">
            <a:off x="1175526" y="747505"/>
            <a:ext cx="6794033" cy="1993941"/>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The Regional </a:t>
            </a:r>
          </a:p>
          <a:p>
            <a:pPr algn="ctr"/>
            <a:r>
              <a:rPr lang="en-AU" sz="2000" b="1" dirty="0">
                <a:solidFill>
                  <a:schemeClr val="tx1"/>
                </a:solidFill>
              </a:rPr>
              <a:t>International Waters Ridge to Reef Project</a:t>
            </a:r>
          </a:p>
        </p:txBody>
      </p:sp>
      <p:sp>
        <p:nvSpPr>
          <p:cNvPr id="4" name="TextBox 3">
            <a:extLst>
              <a:ext uri="{FF2B5EF4-FFF2-40B4-BE49-F238E27FC236}">
                <a16:creationId xmlns:a16="http://schemas.microsoft.com/office/drawing/2014/main" id="{4A5388D9-35A2-41C1-A09C-E07A32A222FD}"/>
              </a:ext>
            </a:extLst>
          </p:cNvPr>
          <p:cNvSpPr txBox="1"/>
          <p:nvPr/>
        </p:nvSpPr>
        <p:spPr>
          <a:xfrm>
            <a:off x="5364088" y="3670270"/>
            <a:ext cx="1403029" cy="586888"/>
          </a:xfrm>
          <a:prstGeom prst="rect">
            <a:avLst/>
          </a:prstGeom>
          <a:solidFill>
            <a:schemeClr val="bg1"/>
          </a:solidFill>
          <a:ln>
            <a:solidFill>
              <a:schemeClr val="tx1"/>
            </a:solidFill>
          </a:ln>
        </p:spPr>
        <p:txBody>
          <a:bodyPr wrap="square" rtlCol="0">
            <a:spAutoFit/>
          </a:bodyPr>
          <a:lstStyle/>
          <a:p>
            <a:endParaRPr lang="en-AU" dirty="0">
              <a:solidFill>
                <a:schemeClr val="bg1"/>
              </a:solidFill>
            </a:endParaRPr>
          </a:p>
        </p:txBody>
      </p:sp>
      <p:grpSp>
        <p:nvGrpSpPr>
          <p:cNvPr id="41" name="Group 40"/>
          <p:cNvGrpSpPr/>
          <p:nvPr/>
        </p:nvGrpSpPr>
        <p:grpSpPr>
          <a:xfrm>
            <a:off x="5397240" y="3657832"/>
            <a:ext cx="1401856" cy="573778"/>
            <a:chOff x="5427920" y="3683380"/>
            <a:chExt cx="1401856" cy="573778"/>
          </a:xfrm>
        </p:grpSpPr>
        <p:pic>
          <p:nvPicPr>
            <p:cNvPr id="24" name="Picture 23" descr="spc_logo (1)"/>
            <p:cNvPicPr/>
            <p:nvPr/>
          </p:nvPicPr>
          <p:blipFill>
            <a:blip r:embed="rId7">
              <a:extLst>
                <a:ext uri="{28A0092B-C50C-407E-A947-70E740481C1C}">
                  <a14:useLocalDpi xmlns:a14="http://schemas.microsoft.com/office/drawing/2010/main" val="0"/>
                </a:ext>
              </a:extLst>
            </a:blip>
            <a:srcRect/>
            <a:stretch>
              <a:fillRect/>
            </a:stretch>
          </p:blipFill>
          <p:spPr bwMode="auto">
            <a:xfrm>
              <a:off x="5729307" y="3683380"/>
              <a:ext cx="1100469" cy="521494"/>
            </a:xfrm>
            <a:prstGeom prst="rect">
              <a:avLst/>
            </a:prstGeom>
            <a:noFill/>
            <a:ln>
              <a:noFill/>
            </a:ln>
          </p:spPr>
        </p:pic>
        <p:pic>
          <p:nvPicPr>
            <p:cNvPr id="30" name="Picture 29"/>
            <p:cNvPicPr/>
            <p:nvPr/>
          </p:nvPicPr>
          <p:blipFill>
            <a:blip r:embed="rId4" cstate="print">
              <a:extLst>
                <a:ext uri="{28A0092B-C50C-407E-A947-70E740481C1C}">
                  <a14:useLocalDpi xmlns:a14="http://schemas.microsoft.com/office/drawing/2010/main" val="0"/>
                </a:ext>
              </a:extLst>
            </a:blip>
            <a:stretch>
              <a:fillRect/>
            </a:stretch>
          </p:blipFill>
          <p:spPr>
            <a:xfrm>
              <a:off x="5459508" y="3731966"/>
              <a:ext cx="239586" cy="494448"/>
            </a:xfrm>
            <a:prstGeom prst="rect">
              <a:avLst/>
            </a:prstGeom>
          </p:spPr>
        </p:pic>
        <p:sp>
          <p:nvSpPr>
            <p:cNvPr id="37" name="Plus 36"/>
            <p:cNvSpPr/>
            <p:nvPr/>
          </p:nvSpPr>
          <p:spPr>
            <a:xfrm>
              <a:off x="5715547" y="3805631"/>
              <a:ext cx="120753" cy="148457"/>
            </a:xfrm>
            <a:prstGeom prst="mathPlus">
              <a:avLst/>
            </a:prstGeom>
            <a:solidFill>
              <a:schemeClr val="accent1">
                <a:lumMod val="60000"/>
                <a:lumOff val="4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88">
                <a:latin typeface="Roboto" panose="02000000000000000000" pitchFamily="2" charset="0"/>
                <a:ea typeface="Roboto" panose="02000000000000000000" pitchFamily="2" charset="0"/>
              </a:endParaRPr>
            </a:p>
          </p:txBody>
        </p:sp>
        <p:sp>
          <p:nvSpPr>
            <p:cNvPr id="40" name="Rectangle 39"/>
            <p:cNvSpPr/>
            <p:nvPr/>
          </p:nvSpPr>
          <p:spPr>
            <a:xfrm>
              <a:off x="5427920" y="3712226"/>
              <a:ext cx="1326841" cy="54493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6137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heme/theme1.xml><?xml version="1.0" encoding="utf-8"?>
<a:theme xmlns:a="http://schemas.openxmlformats.org/drawingml/2006/main" name="R2R-StatusReport-PPT-template_RSC_4">
  <a:themeElements>
    <a:clrScheme name="Custom 1">
      <a:dk1>
        <a:srgbClr val="302C24"/>
      </a:dk1>
      <a:lt1>
        <a:sysClr val="window" lastClr="FFFFFF"/>
      </a:lt1>
      <a:dk2>
        <a:srgbClr val="AC6416"/>
      </a:dk2>
      <a:lt2>
        <a:srgbClr val="E8E4DB"/>
      </a:lt2>
      <a:accent1>
        <a:srgbClr val="9A6B3B"/>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2R-StatusReport-PPT-template_NEW 20180712_Fata [Read-Only]" id="{F82621A9-9295-45DD-810C-F9CAEA02BC39}" vid="{011A5CF3-0C38-4D36-90A5-F259F99D1E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R2R-StatusReport-PPT-template_RSC_4.pot</Template>
  <TotalTime>5285</TotalTime>
  <Words>2489</Words>
  <Application>Microsoft Office PowerPoint</Application>
  <PresentationFormat>On-screen Show (16:9)</PresentationFormat>
  <Paragraphs>265</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Myriad Pro</vt:lpstr>
      <vt:lpstr>Roboto</vt:lpstr>
      <vt:lpstr>Roboto Slab</vt:lpstr>
      <vt:lpstr>Wingdings</vt:lpstr>
      <vt:lpstr>R2R-StatusReport-PPT-template_RSC_4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Jose J. Antonio</dc:creator>
  <cp:lastModifiedBy>Jose Antonio</cp:lastModifiedBy>
  <cp:revision>360</cp:revision>
  <dcterms:created xsi:type="dcterms:W3CDTF">2017-06-26T03:45:46Z</dcterms:created>
  <dcterms:modified xsi:type="dcterms:W3CDTF">2021-02-14T10:24:34Z</dcterms:modified>
</cp:coreProperties>
</file>