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5143500" cy="9144000"/>
  <p:defaultTextStyle>
    <a:defPPr>
      <a:defRPr lang="en-US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ＭＳ Ｐゴシック"/>
        <a:cs typeface="+mn-cs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ＭＳ Ｐゴシック"/>
        <a:cs typeface="+mn-cs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ＭＳ Ｐゴシック"/>
        <a:cs typeface="+mn-cs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ＭＳ Ｐゴシック"/>
        <a:cs typeface="+mn-cs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ＭＳ Ｐゴシック"/>
        <a:cs typeface="+mn-cs"/>
      </a:defRPr>
    </a:lvl5pPr>
    <a:lvl6pPr marL="2286000" algn="l" defTabSz="457200">
      <a:defRPr>
        <a:solidFill>
          <a:schemeClr val="tx1"/>
        </a:solidFill>
        <a:latin typeface="Calibri"/>
        <a:ea typeface="ＭＳ Ｐゴシック"/>
        <a:cs typeface="+mn-cs"/>
      </a:defRPr>
    </a:lvl6pPr>
    <a:lvl7pPr marL="2743200" algn="l" defTabSz="457200">
      <a:defRPr>
        <a:solidFill>
          <a:schemeClr val="tx1"/>
        </a:solidFill>
        <a:latin typeface="Calibri"/>
        <a:ea typeface="ＭＳ Ｐゴシック"/>
        <a:cs typeface="+mn-cs"/>
      </a:defRPr>
    </a:lvl7pPr>
    <a:lvl8pPr marL="3200400" algn="l" defTabSz="457200">
      <a:defRPr>
        <a:solidFill>
          <a:schemeClr val="tx1"/>
        </a:solidFill>
        <a:latin typeface="Calibri"/>
        <a:ea typeface="ＭＳ Ｐゴシック"/>
        <a:cs typeface="+mn-cs"/>
      </a:defRPr>
    </a:lvl8pPr>
    <a:lvl9pPr marL="3657600" algn="l" defTabSz="457200">
      <a:defRPr>
        <a:solidFill>
          <a:schemeClr val="tx1"/>
        </a:solidFill>
        <a:latin typeface="Calibri"/>
        <a:ea typeface="ＭＳ Ｐゴシック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true" vertOverflow="ellipsis" vert="horz" wrap="square" anchor="ctr" anchorCtr="true"/>
          <a:lstStyle/>
          <a:p>
            <a: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GB"/>
              <a:t>State of Coast</a:t>
            </a:r>
            <a:endParaRPr/>
          </a:p>
          <a:p>
            <a: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GB"/>
              <a:t>Data Layers By Thematic Areas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</c:title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</c:spPr>
    </c:floor>
    <c:sideWall>
      <c:thickness val="0"/>
      <c:spPr bwMode="auto">
        <a:prstGeom prst="rect">
          <a:avLst/>
        </a:prstGeom>
        <a:noFill/>
        <a:ln>
          <a:noFill/>
        </a:ln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 bwMode="auto">
            <a:prstGeom prst="rect">
              <a:avLst/>
            </a:prstGeom>
            <a:solidFill>
              <a:schemeClr val="accent1">
                <a:tint val="100000"/>
              </a:schemeClr>
            </a:solidFill>
            <a:ln>
              <a:noFill/>
            </a:ln>
          </c:spPr>
          <c:invertIfNegative val="0"/>
          <c:cat>
            <c:strRef>
              <c:f>Sheet2!$A$1:$A$13</c:f>
              <c:strCache>
                <c:ptCount val="13"/>
                <c:pt idx="0">
                  <c:v>Population</c:v>
                </c:pt>
                <c:pt idx="1">
                  <c:v xml:space="preserve">Watershed, Catchments, River</c:v>
                </c:pt>
                <c:pt idx="2">
                  <c:v xml:space="preserve">Disaster Damage Loss</c:v>
                </c:pt>
                <c:pt idx="3">
                  <c:v xml:space="preserve">Marine Habitat</c:v>
                </c:pt>
                <c:pt idx="4">
                  <c:v xml:space="preserve">Building, Roads, Infrastructure</c:v>
                </c:pt>
                <c:pt idx="5">
                  <c:v xml:space="preserve">Water Quality, Boreholes</c:v>
                </c:pt>
                <c:pt idx="6">
                  <c:v xml:space="preserve">Species Census, Survey</c:v>
                </c:pt>
                <c:pt idx="7">
                  <c:v xml:space="preserve">Crop, Soil, Sediment</c:v>
                </c:pt>
                <c:pt idx="8">
                  <c:v xml:space="preserve">Reef, Fisheries</c:v>
                </c:pt>
                <c:pt idx="9">
                  <c:v xml:space="preserve">Land Use</c:v>
                </c:pt>
                <c:pt idx="10">
                  <c:v xml:space="preserve">Benthic, Habitat Maps</c:v>
                </c:pt>
                <c:pt idx="11">
                  <c:v>Infrastructure</c:v>
                </c:pt>
                <c:pt idx="12">
                  <c:v>Plume</c:v>
                </c:pt>
              </c:strCache>
            </c:strRef>
          </c:cat>
          <c:val>
            <c:numRef>
              <c:f>Sheet2!$B$1:$B$13</c:f>
              <c:numCache>
                <c:formatCode>General</c:formatCode>
                <c:ptCount val="13"/>
                <c:pt idx="0">
                  <c:v>27</c:v>
                </c:pt>
                <c:pt idx="1">
                  <c:v>20</c:v>
                </c:pt>
                <c:pt idx="2">
                  <c:v>18</c:v>
                </c:pt>
                <c:pt idx="3">
                  <c:v>17</c:v>
                </c:pt>
                <c:pt idx="4">
                  <c:v>16</c:v>
                </c:pt>
                <c:pt idx="5">
                  <c:v>14</c:v>
                </c:pt>
                <c:pt idx="6">
                  <c:v>11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3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50"/>
        <c:shape val="box"/>
        <c:axId val="1001"/>
        <c:axId val="1002"/>
      </c:bar3DChart>
      <c:catAx>
        <c:axId val="10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 rot="-60000000" spcFirstLastPara="true" vertOverflow="ellipsis" vert="horz" wrap="square" anchor="ctr" anchorCtr="true"/>
          <a:lstStyle/>
          <a:p>
            <a:pPr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002"/>
        <c:crosses val="autoZero"/>
        <c:auto val="1"/>
        <c:lblAlgn val="ctr"/>
        <c:lblOffset val="100"/>
        <c:noMultiLvlLbl val="0"/>
      </c:catAx>
      <c:valAx>
        <c:axId val="100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 rot="-60000000" spcFirstLastPara="true" vertOverflow="ellipsis" vert="horz" wrap="square" anchor="ctr" anchorCtr="true"/>
          <a:lstStyle/>
          <a:p>
            <a:pPr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00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97335" y="1276242"/>
      <a:ext cx="4672828" cy="3006531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true" vertOverflow="ellipsis" vert="horz" wrap="square" anchor="ctr" anchorCtr="true"/>
          <a:lstStyle/>
          <a:p>
            <a: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GB"/>
              <a:t>State of Coast</a:t>
            </a:r>
            <a:endParaRPr/>
          </a:p>
          <a:p>
            <a: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GB"/>
              <a:t> Data Layers By Country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</c:title>
    <c:view3D>
      <c:rotX val="0"/>
      <c:rotY val="0"/>
      <c:depthPercent val="60"/>
      <c:rAngAx val="0"/>
      <c:perspective val="100"/>
    </c:view3D>
    <c:floor>
      <c:thickness val="0"/>
      <c:spPr bwMode="auto">
        <a:prstGeom prst="rect">
          <a:avLst/>
        </a:prstGeom>
        <a:solidFill>
          <a:schemeClr val="lt1">
            <a:lumMod val="95000"/>
          </a:schemeClr>
        </a:solidFill>
        <a:ln>
          <a:noFill/>
        </a:ln>
      </c:spPr>
    </c:floor>
    <c:sideWall>
      <c:thickness val="0"/>
      <c:spPr bwMode="auto">
        <a:prstGeom prst="rect">
          <a:avLst/>
        </a:prstGeom>
        <a:noFill/>
        <a:ln>
          <a:noFill/>
        </a:ln>
      </c:spPr>
    </c:sideWall>
    <c:backWall>
      <c:thickness val="0"/>
      <c:spPr bwMode="auto">
        <a:prstGeom prst="rect">
          <a:avLst/>
        </a:prstGeom>
        <a:noFill/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 bwMode="auto">
            <a:prstGeom prst="rect">
              <a:avLst/>
            </a:prstGeom>
            <a:solidFill>
              <a:schemeClr val="accent1">
                <a:tint val="100000"/>
                <a:alpha val="85000"/>
              </a:schemeClr>
            </a:solidFill>
            <a:ln w="9525" cap="flat" cmpd="sng" algn="ctr">
              <a:solidFill>
                <a:schemeClr val="accent1">
                  <a:tint val="100000"/>
                  <a:lumMod val="75000"/>
                </a:schemeClr>
              </a:solidFill>
              <a:round/>
            </a:ln>
          </c:spPr>
          <c:invertIfNegative val="0"/>
          <c:cat>
            <c:strRef>
              <c:f>Sheet1!$A$1:$A$13</c:f>
              <c:strCache>
                <c:ptCount val="13"/>
                <c:pt idx="0">
                  <c:v>Vanuatu</c:v>
                </c:pt>
                <c:pt idx="1">
                  <c:v>Fiji</c:v>
                </c:pt>
                <c:pt idx="2">
                  <c:v xml:space="preserve">Cook Islands</c:v>
                </c:pt>
                <c:pt idx="3">
                  <c:v>Samoa</c:v>
                </c:pt>
                <c:pt idx="4">
                  <c:v xml:space="preserve">Papua New Guinea</c:v>
                </c:pt>
                <c:pt idx="5">
                  <c:v xml:space="preserve">Micronesia, Federated States of</c:v>
                </c:pt>
                <c:pt idx="6">
                  <c:v xml:space="preserve">Solomon Islands</c:v>
                </c:pt>
                <c:pt idx="7">
                  <c:v>Nauru</c:v>
                </c:pt>
                <c:pt idx="8">
                  <c:v>Tuvalu</c:v>
                </c:pt>
                <c:pt idx="9">
                  <c:v>Palau</c:v>
                </c:pt>
                <c:pt idx="10">
                  <c:v>Tonga</c:v>
                </c:pt>
                <c:pt idx="11">
                  <c:v>Kiribati</c:v>
                </c:pt>
                <c:pt idx="12">
                  <c:v xml:space="preserve">Marshall Islands</c:v>
                </c:pt>
              </c:strCache>
            </c:strRef>
          </c:cat>
          <c:val>
            <c:numRef>
              <c:f>Sheet1!$B$1:$B$13</c:f>
              <c:numCache>
                <c:formatCode>General</c:formatCode>
                <c:ptCount val="13"/>
                <c:pt idx="0">
                  <c:v>107</c:v>
                </c:pt>
                <c:pt idx="1">
                  <c:v>27</c:v>
                </c:pt>
                <c:pt idx="2">
                  <c:v>18</c:v>
                </c:pt>
                <c:pt idx="3">
                  <c:v>16</c:v>
                </c:pt>
                <c:pt idx="4">
                  <c:v>11</c:v>
                </c:pt>
                <c:pt idx="5">
                  <c:v>11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65"/>
        <c:shape val="box"/>
        <c:axId val="1007"/>
        <c:axId val="1008"/>
      </c:bar3DChart>
      <c:catAx>
        <c:axId val="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</c:spPr>
        <c:txPr>
          <a:bodyPr rot="-60000000" spcFirstLastPara="true" vertOverflow="ellipsis" vert="horz" wrap="square" anchor="ctr" anchorCtr="true"/>
          <a:lstStyle/>
          <a:p>
            <a:pPr>
              <a:defRPr sz="900" b="0" i="0" cap="all">
                <a:solidFill>
                  <a:schemeClr val="dk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08"/>
        <c:crosses val="autoZero"/>
        <c:auto val="1"/>
        <c:lblAlgn val="ctr"/>
        <c:lblOffset val="100"/>
        <c:tickMarkSkip val="1"/>
        <c:noMultiLvlLbl val="0"/>
      </c:catAx>
      <c:valAx>
        <c:axId val="1008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 rot="-60000000" spcFirstLastPara="true" vertOverflow="ellipsis" vert="horz" wrap="square" anchor="ctr" anchorCtr="true"/>
          <a:lstStyle/>
          <a:p>
            <a:pPr>
              <a:defRPr sz="900" b="0" i="0">
                <a:solidFill>
                  <a:schemeClr val="dk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0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4846642" y="1276242"/>
      <a:ext cx="4102007" cy="3013416"/>
    </a:xfrm>
    <a:prstGeom prst="rect">
      <a:avLst/>
    </a:prstGeom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/>
    </a:gradFill>
    <a:ln w="9525" cap="flat" cmpd="sng" algn="ctr">
      <a:solidFill>
        <a:schemeClr val="dk1">
          <a:lumMod val="25000"/>
          <a:lumOff val="75000"/>
        </a:schemeClr>
      </a:solidFill>
      <a:round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9F1EC48-7F24-4947-B44B-97BFA04A4B05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337FE5D-F381-E84F-927C-E1F9A96D8AB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59C05B-3D49-F649-85A1-B83569C39FFE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466D2D9-6057-F84A-90EB-8146ECC13F3F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4F66A02-D236-3945-BB52-5CCC7DBF14C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E7A7A05-8BAE-1040-B63B-E2465D8C401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A8A9621-A14A-324C-9490-9A63F065CB6D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29F39DA-A479-B24A-8FCE-E55B2076BD21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B34B0D5-E0C6-884B-9A42-79183EEC3B51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08C0C6D-7480-0940-984A-2B966109028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1988ACA-247C-2E47-9035-59C924CAF186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572A787-BCC6-4D42-8E6D-DDC054BF6D9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8CA5CDB-B92F-3D4A-9094-DABA6D94DCEA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101E023-8837-A94B-9169-D4F7686EAB6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7B5BDAD-FE05-8A4C-A01A-C3FC178DCD48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8AFAC40-AFD2-8E47-A23A-292245F6EBC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9EA64B0-F555-D24B-B958-BF5DD7427C54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19BE5B-7C9D-2E46-9C4A-8513769F503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8A24D07-E9C1-2E47-A65F-7138230C5F25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F6E0FC4-BF48-6D4F-838A-2F391DB279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31B0E0-A5F7-F248-A830-C818A0AB889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DABCD4-895C-CA41-A117-BAA61198419C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ＭＳ Ｐゴシック"/>
          <a:cs typeface="+mj-cs"/>
        </a:defRPr>
      </a:lvl1pPr>
      <a:lvl2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2pPr>
      <a:lvl3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3pPr>
      <a:lvl4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4pPr>
      <a:lvl5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5pPr>
      <a:lvl6pPr marL="4572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6pPr>
      <a:lvl7pPr marL="9144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7pPr>
      <a:lvl8pPr marL="13716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8pPr>
      <a:lvl9pPr marL="18288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ＭＳ Ｐゴシック"/>
        </a:defRPr>
      </a:lvl9pPr>
    </p:titleStyle>
    <p:bodyStyle>
      <a:lvl1pPr marL="342900" indent="-342900" algn="l" defTabSz="457200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ＭＳ Ｐゴシック"/>
          <a:cs typeface="+mn-cs"/>
        </a:defRPr>
      </a:lvl1pPr>
      <a:lvl2pPr marL="457200" algn="l" defTabSz="457200">
        <a:spcBef>
          <a:spcPts val="0"/>
        </a:spcBef>
        <a:spcAft>
          <a:spcPts val="0"/>
        </a:spcAft>
        <a:buFont typeface="Arial"/>
        <a:defRPr sz="2800">
          <a:solidFill>
            <a:schemeClr val="tx1"/>
          </a:solidFill>
          <a:latin typeface="+mn-lt"/>
          <a:ea typeface="ＭＳ Ｐゴシック"/>
          <a:cs typeface="+mn-cs"/>
        </a:defRPr>
      </a:lvl2pPr>
      <a:lvl3pPr marL="1143000" indent="-228600" algn="l" defTabSz="457200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ＭＳ Ｐゴシック"/>
          <a:cs typeface="+mn-cs"/>
        </a:defRPr>
      </a:lvl3pPr>
      <a:lvl4pPr marL="1600200" indent="-228600" algn="l" defTabSz="457200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ＭＳ Ｐゴシック"/>
          <a:cs typeface="+mn-cs"/>
        </a:defRPr>
      </a:lvl4pPr>
      <a:lvl5pPr marL="2057400" indent="-228600" algn="l" defTabSz="457200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ＭＳ Ｐゴシック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2r.spc.int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1371599" y="2454251"/>
            <a:ext cx="6400800" cy="1117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/>
              <a:t>Spatial Data Infrastructure </a:t>
            </a:r>
            <a:endParaRPr sz="2400"/>
          </a:p>
          <a:p>
            <a:pPr>
              <a:defRPr/>
            </a:pPr>
            <a:r>
              <a:rPr sz="2400"/>
              <a:t>for the GEF Ridge to Reef Programme</a:t>
            </a:r>
            <a:endParaRPr sz="2400"/>
          </a:p>
        </p:txBody>
      </p:sp>
      <p:sp>
        <p:nvSpPr>
          <p:cNvPr id="5" name="Subtitle 2" hidden="0"/>
          <p:cNvSpPr>
            <a:spLocks noAdjustHandles="0" noChangeArrowheads="0"/>
          </p:cNvSpPr>
          <p:nvPr isPhoto="0" userDrawn="0"/>
        </p:nvSpPr>
        <p:spPr bwMode="auto">
          <a:xfrm>
            <a:off x="141560" y="1300430"/>
            <a:ext cx="8860879" cy="936104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>
            <a:lvl1pPr marL="0" indent="0" algn="ctr" defTabSz="4572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2400" b="1">
                <a:solidFill>
                  <a:schemeClr val="tx1"/>
                </a:solidFill>
                <a:latin typeface="Myriad Pro"/>
                <a:cs typeface="Myriad Pro"/>
              </a:rPr>
              <a:t>Session 4: Research and Information Management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en-US" sz="3600" b="1">
                <a:solidFill>
                  <a:srgbClr val="0070C0"/>
                </a:solidFill>
                <a:latin typeface="Myriad Pro"/>
                <a:cs typeface="Myriad Pro"/>
              </a:rPr>
              <a:t>State of Coast Platform</a:t>
            </a:r>
            <a:endParaRPr sz="3600" b="1">
              <a:solidFill>
                <a:srgbClr val="0070C0"/>
              </a:solidFill>
              <a:latin typeface="Myriad Pro"/>
              <a:cs typeface="Myriad Pro"/>
            </a:endParaRPr>
          </a:p>
        </p:txBody>
      </p:sp>
      <p:sp>
        <p:nvSpPr>
          <p:cNvPr id="6" name="Subtitle 2" hidden="0"/>
          <p:cNvSpPr>
            <a:spLocks noAdjustHandles="0" noChangeArrowheads="0"/>
          </p:cNvSpPr>
          <p:nvPr isPhoto="0" userDrawn="0"/>
        </p:nvSpPr>
        <p:spPr bwMode="auto">
          <a:xfrm>
            <a:off x="146314" y="3432472"/>
            <a:ext cx="8860879" cy="7234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b="1">
                <a:solidFill>
                  <a:schemeClr val="tx1"/>
                </a:solidFill>
                <a:latin typeface="Myriad Pro"/>
                <a:cs typeface="Myriad Pro"/>
              </a:rPr>
              <a:t>Sachindra Singh</a:t>
            </a:r>
            <a:endParaRPr lang="en-US" sz="110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0"/>
              </a:spcAft>
              <a:defRPr/>
            </a:pPr>
            <a:r>
              <a:rPr lang="en-US" sz="1100">
                <a:solidFill>
                  <a:schemeClr val="tx1"/>
                </a:solidFill>
                <a:latin typeface="Myriad Pro"/>
                <a:cs typeface="Myriad Pro"/>
              </a:rPr>
              <a:t>Geoscience, Energy and Maritime Divison (GEM)</a:t>
            </a:r>
            <a:endParaRPr lang="en-US" sz="110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0"/>
              </a:spcAft>
              <a:defRPr/>
            </a:pPr>
            <a:r>
              <a:rPr lang="en-US" sz="1100">
                <a:solidFill>
                  <a:schemeClr val="tx1"/>
                </a:solidFill>
                <a:latin typeface="Myriad Pro"/>
                <a:cs typeface="Myriad Pro"/>
              </a:rPr>
              <a:t>Pacific Community (SPC)</a:t>
            </a:r>
            <a:endParaRPr lang="en-US" sz="110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0"/>
              </a:spcAft>
              <a:defRPr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Radisson Blu Resort, Denarau, Nadi, Fiji, February 16, 2021</a:t>
            </a:r>
            <a:endParaRPr/>
          </a:p>
        </p:txBody>
      </p:sp>
      <p:pic>
        <p:nvPicPr>
          <p:cNvPr id="7" name="Picture 3" descr="SPC-CPS-logo_B-W" hidden="0"/>
          <p:cNvPicPr/>
          <p:nvPr isPhoto="0" userDrawn="0"/>
        </p:nvPicPr>
        <p:blipFill>
          <a:blip r:embed="rId3"/>
          <a:stretch/>
        </p:blipFill>
        <p:spPr bwMode="auto">
          <a:xfrm flipH="0" flipV="0">
            <a:off x="6796366" y="424105"/>
            <a:ext cx="1839416" cy="7300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/>
              <a:t>Data interoperable with Pacific Data Platforms</a:t>
            </a:r>
            <a:endParaRPr/>
          </a:p>
        </p:txBody>
      </p:sp>
      <p:pic>
        <p:nvPicPr>
          <p:cNvPr id="5" name="Picture 124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3164123" y="3366160"/>
            <a:ext cx="2621377" cy="1000043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5" hidden="0"/>
          <p:cNvPicPr/>
          <p:nvPr isPhoto="0" userDrawn="0"/>
        </p:nvPicPr>
        <p:blipFill>
          <a:blip r:embed="rId3"/>
          <a:stretch/>
        </p:blipFill>
        <p:spPr bwMode="auto">
          <a:xfrm flipH="0" flipV="0">
            <a:off x="118904" y="1866826"/>
            <a:ext cx="2959502" cy="552661"/>
          </a:xfrm>
          <a:prstGeom prst="rect">
            <a:avLst/>
          </a:prstGeom>
          <a:ln w="0">
            <a:noFill/>
          </a:ln>
        </p:spPr>
      </p:pic>
      <p:pic>
        <p:nvPicPr>
          <p:cNvPr id="7" name="Picture 126" hidden="0"/>
          <p:cNvPicPr/>
          <p:nvPr isPhoto="0" userDrawn="0"/>
        </p:nvPicPr>
        <p:blipFill>
          <a:blip r:embed="rId4"/>
          <a:stretch/>
        </p:blipFill>
        <p:spPr bwMode="auto">
          <a:xfrm flipH="0" flipV="0">
            <a:off x="3164123" y="1162200"/>
            <a:ext cx="3037170" cy="555080"/>
          </a:xfrm>
          <a:prstGeom prst="rect">
            <a:avLst/>
          </a:prstGeom>
          <a:ln w="0">
            <a:noFill/>
          </a:ln>
        </p:spPr>
      </p:pic>
      <p:pic>
        <p:nvPicPr>
          <p:cNvPr id="8" name="Picture 127" hidden="0"/>
          <p:cNvPicPr/>
          <p:nvPr isPhoto="0" userDrawn="0"/>
        </p:nvPicPr>
        <p:blipFill>
          <a:blip r:embed="rId5"/>
          <a:stretch/>
        </p:blipFill>
        <p:spPr bwMode="auto">
          <a:xfrm flipH="0" flipV="0">
            <a:off x="118904" y="1162200"/>
            <a:ext cx="2952549" cy="575938"/>
          </a:xfrm>
          <a:prstGeom prst="rect">
            <a:avLst/>
          </a:prstGeom>
          <a:ln w="0">
            <a:noFill/>
          </a:ln>
        </p:spPr>
      </p:pic>
      <p:pic>
        <p:nvPicPr>
          <p:cNvPr id="9" name="Picture 128" hidden="0"/>
          <p:cNvPicPr/>
          <p:nvPr isPhoto="0" userDrawn="0"/>
        </p:nvPicPr>
        <p:blipFill>
          <a:blip r:embed="rId6"/>
          <a:stretch/>
        </p:blipFill>
        <p:spPr bwMode="auto">
          <a:xfrm flipH="0" flipV="0">
            <a:off x="3164123" y="1866826"/>
            <a:ext cx="3045218" cy="545709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29" hidden="0"/>
          <p:cNvPicPr/>
          <p:nvPr isPhoto="0" userDrawn="0"/>
        </p:nvPicPr>
        <p:blipFill>
          <a:blip r:embed="rId7"/>
          <a:stretch/>
        </p:blipFill>
        <p:spPr bwMode="auto">
          <a:xfrm flipH="0" flipV="0">
            <a:off x="130523" y="2534271"/>
            <a:ext cx="2940930" cy="538756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23" hidden="0"/>
          <p:cNvPicPr/>
          <p:nvPr isPhoto="0" userDrawn="0"/>
        </p:nvPicPr>
        <p:blipFill>
          <a:blip r:embed="rId8"/>
          <a:stretch/>
        </p:blipFill>
        <p:spPr bwMode="auto">
          <a:xfrm flipH="0" flipV="0">
            <a:off x="3230245" y="2586350"/>
            <a:ext cx="2912976" cy="667445"/>
          </a:xfrm>
          <a:prstGeom prst="rect">
            <a:avLst/>
          </a:prstGeom>
          <a:ln w="0">
            <a:noFill/>
          </a:ln>
        </p:spPr>
      </p:pic>
      <p:sp>
        <p:nvSpPr>
          <p:cNvPr id="12" name="" hidden="0"/>
          <p:cNvSpPr/>
          <p:nvPr isPhoto="0" userDrawn="0"/>
        </p:nvSpPr>
        <p:spPr bwMode="auto">
          <a:xfrm flipH="0" flipV="0">
            <a:off x="6285821" y="1252583"/>
            <a:ext cx="2662828" cy="22039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600">
                <a:latin typeface="Calibri"/>
                <a:ea typeface="Calibri"/>
                <a:cs typeface="Calibri"/>
              </a:rPr>
              <a:t>SoC </a:t>
            </a:r>
            <a:r>
              <a:rPr lang="en-US" sz="16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builds upon </a:t>
            </a:r>
            <a:r>
              <a:rPr lang="en-US" sz="1600" b="1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industry standard open source components </a:t>
            </a:r>
            <a:r>
              <a:rPr lang="en-US" sz="16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used within the Pacific Region</a:t>
            </a:r>
            <a:endParaRPr sz="1600" b="0" i="0" u="sng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60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 is designed to be </a:t>
            </a:r>
            <a:r>
              <a:rPr lang="en-US" sz="1600" b="0" i="0" u="sng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extended and modified,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can be integrated into existing platforms.</a:t>
            </a:r>
            <a:endParaRPr lang="en-US"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1600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600">
                <a:latin typeface="Calibri"/>
                <a:ea typeface="Calibri"/>
                <a:cs typeface="Calibri"/>
              </a:rPr>
              <a:t>Instance Deployed in USP?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600">
              <a:latin typeface="Calibri"/>
              <a:ea typeface="Calibri"/>
              <a:cs typeface="Calibri"/>
            </a:endParaRPr>
          </a:p>
        </p:txBody>
      </p:sp>
      <p:pic>
        <p:nvPicPr>
          <p:cNvPr id="13" name="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 flipH="0" flipV="0">
            <a:off x="118904" y="3073029"/>
            <a:ext cx="2982644" cy="1376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Challenges and Next Steps</a:t>
            </a: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716824" y="1320985"/>
            <a:ext cx="7383419" cy="3383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ea typeface="ＭＳ Ｐゴシック"/>
                <a:cs typeface="+mn-cs"/>
              </a:rPr>
              <a:t>Initial workshop(s) on SoC Platform functionalities focused on project managers, advanced technical trainings needed for project GIS/Data practitioners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r>
              <a:rPr lang="en-US" sz="1800" b="1" i="0" u="none" strike="noStrike" cap="none" spc="0">
                <a:solidFill>
                  <a:schemeClr val="tx1"/>
                </a:solidFill>
                <a:latin typeface="Calibri"/>
                <a:ea typeface="ＭＳ Ｐゴシック"/>
                <a:cs typeface="+mn-cs"/>
              </a:rPr>
              <a:t>Data Standardisation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Calibri"/>
                <a:ea typeface="ＭＳ Ｐゴシック"/>
                <a:cs typeface="+mn-cs"/>
              </a:rPr>
              <a:t> discussion/decision needed.   </a:t>
            </a:r>
            <a:endParaRPr sz="1800"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Departure of key Geospatial Technical Officer within GEM, partially dedicated to R2R State of Coast Platform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Replacement Position is awaiting Ministry of Foreign Affairs (FJ) approval prior to advertisement (next 2 weeks)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/>
              <a:t>Standardisation: Data Register for Environmental Data</a:t>
            </a:r>
            <a:endParaRPr/>
          </a:p>
        </p:txBody>
      </p:sp>
      <p:pic>
        <p:nvPicPr>
          <p:cNvPr id="5" name="Picture 109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374424" y="1074479"/>
            <a:ext cx="5862727" cy="3239842"/>
          </a:xfrm>
          <a:prstGeom prst="rect">
            <a:avLst/>
          </a:prstGeom>
          <a:ln w="19049">
            <a:solidFill>
              <a:srgbClr val="3465A4"/>
            </a:solidFill>
            <a:prstDash val="solid"/>
          </a:ln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6556970" y="1119360"/>
            <a:ext cx="2385014" cy="30175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Enables management and analysis of environmental, socio-economic, habitat, natural resources and other data sets collated by Pacific Ridge to Reef Programme and STAR IW Projects in a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standardised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manner. </a:t>
            </a:r>
            <a:endParaRPr lang="en-US"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(Remote Training for GIS Practitioners Pending)</a:t>
            </a:r>
            <a:endParaRPr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/>
              <a:t>Standardisation: Data Register for Environmental Data</a:t>
            </a: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6556970" y="1119360"/>
            <a:ext cx="2385014" cy="30175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Enables management and analysis of environmental, socio-economic, habitat, natural resources and other data sets collated by Pacific Ridge to Reef Programme and STAR IW Projects in a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standardised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manner. </a:t>
            </a:r>
            <a:endParaRPr lang="en-US"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(Remote Training for GIS Practitioners Pending)</a:t>
            </a:r>
            <a:endParaRPr sz="1600">
              <a:latin typeface="Calibri"/>
              <a:ea typeface="Calibri"/>
              <a:cs typeface="Calibri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36443" y="1070693"/>
            <a:ext cx="3726873" cy="2628065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041658" y="1070693"/>
            <a:ext cx="2195493" cy="4116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Capacity Building/Training Discussion</a:t>
            </a:r>
            <a:endParaRPr/>
          </a:p>
        </p:txBody>
      </p:sp>
      <p:pic>
        <p:nvPicPr>
          <p:cNvPr id="5" name="Picture 3" descr="5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05602" y="1175461"/>
            <a:ext cx="4663521" cy="3135122"/>
          </a:xfrm>
          <a:prstGeom prst="rect">
            <a:avLst/>
          </a:prstGeom>
          <a:ln w="19049">
            <a:solidFill>
              <a:srgbClr val="3465A4"/>
            </a:solidFill>
            <a:prstDash val="solid"/>
          </a:ln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5285692" y="1234244"/>
            <a:ext cx="3516951" cy="30175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600"/>
              <a:t>Modality: per national project, or sub-regional?</a:t>
            </a:r>
            <a:endParaRPr sz="1600"/>
          </a:p>
          <a:p>
            <a:pPr>
              <a:defRPr/>
            </a:pPr>
            <a:endParaRPr sz="1600"/>
          </a:p>
          <a:p>
            <a:pPr>
              <a:defRPr/>
            </a:pPr>
            <a:r>
              <a:rPr sz="1600"/>
              <a:t>Identification of Participant's (GIS/Data Practitioners)</a:t>
            </a:r>
            <a:endParaRPr sz="1600"/>
          </a:p>
          <a:p>
            <a:pPr>
              <a:defRPr/>
            </a:pPr>
            <a:endParaRPr sz="1600"/>
          </a:p>
          <a:p>
            <a:pPr>
              <a:defRPr/>
            </a:pPr>
            <a:r>
              <a:rPr sz="1600"/>
              <a:t>Unification of various field-collected, collated and analysed datasets</a:t>
            </a:r>
            <a:endParaRPr sz="1600"/>
          </a:p>
          <a:p>
            <a:pPr>
              <a:defRPr/>
            </a:pPr>
            <a:endParaRPr sz="1600"/>
          </a:p>
          <a:p>
            <a:pPr>
              <a:defRPr/>
            </a:pPr>
            <a:r>
              <a:rPr sz="1600"/>
              <a:t>Training to approve R2R data templates (fields, attributes, validation etc.)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Recommendations</a:t>
            </a: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431769" y="1161076"/>
            <a:ext cx="8463274" cy="30175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1600">
                <a:latin typeface="Calibri"/>
                <a:ea typeface="Calibri"/>
                <a:cs typeface="Calibri"/>
              </a:rPr>
              <a:t>Review the latest updates of development and deployment of the GEF Regional R2R Spatial Data Infrastructure and its feature-sets including uploaded data, maps, documents, and map analytics features</a:t>
            </a:r>
            <a:endParaRPr sz="1600"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endParaRPr sz="1600">
              <a:latin typeface="Calibri"/>
              <a:ea typeface="Calibri"/>
              <a:cs typeface="Calibri"/>
            </a:endParaRPr>
          </a:p>
          <a:p>
            <a:pPr algn="just">
              <a:defRPr/>
            </a:pPr>
            <a:r>
              <a:rPr sz="1600">
                <a:latin typeface="Calibri"/>
                <a:ea typeface="Calibri"/>
                <a:cs typeface="Calibri"/>
              </a:rPr>
              <a:t>Discuss</a:t>
            </a:r>
            <a:r>
              <a:rPr sz="1600">
                <a:latin typeface="Calibri"/>
                <a:ea typeface="Calibri"/>
                <a:cs typeface="Calibri"/>
              </a:rPr>
              <a:t> and</a:t>
            </a:r>
            <a:r>
              <a:rPr sz="1600">
                <a:latin typeface="Calibri"/>
                <a:ea typeface="Calibri"/>
                <a:cs typeface="Calibri"/>
              </a:rPr>
              <a:t> </a:t>
            </a:r>
            <a:r>
              <a:rPr sz="1600">
                <a:latin typeface="Calibri"/>
                <a:ea typeface="Calibri"/>
                <a:cs typeface="Calibri"/>
              </a:rPr>
              <a:t>support </a:t>
            </a:r>
            <a:r>
              <a:rPr sz="1600">
                <a:latin typeface="Calibri"/>
                <a:ea typeface="Calibri"/>
                <a:cs typeface="Calibri"/>
              </a:rPr>
              <a:t>pending</a:t>
            </a:r>
            <a:r>
              <a:rPr sz="1600">
                <a:latin typeface="Calibri"/>
                <a:ea typeface="Calibri"/>
                <a:cs typeface="Calibri"/>
              </a:rPr>
              <a:t> workshop for project GIS practitioners and data managers </a:t>
            </a:r>
            <a:r>
              <a:rPr sz="1600">
                <a:latin typeface="Calibri"/>
                <a:ea typeface="Calibri"/>
                <a:cs typeface="Calibri"/>
              </a:rPr>
              <a:t>in order to</a:t>
            </a:r>
            <a:r>
              <a:rPr sz="1600">
                <a:latin typeface="Calibri"/>
                <a:ea typeface="Calibri"/>
                <a:cs typeface="Calibri"/>
              </a:rPr>
              <a:t> utilise and finalise population of R2R </a:t>
            </a:r>
            <a:r>
              <a:rPr sz="1600" u="sng">
                <a:latin typeface="Calibri"/>
                <a:ea typeface="Calibri"/>
                <a:cs typeface="Calibri"/>
              </a:rPr>
              <a:t>Environmental Data Register</a:t>
            </a:r>
            <a:r>
              <a:rPr sz="1600">
                <a:latin typeface="Calibri"/>
                <a:ea typeface="Calibri"/>
                <a:cs typeface="Calibri"/>
              </a:rPr>
              <a:t> which </a:t>
            </a:r>
            <a:r>
              <a:rPr lang="en-US" sz="1600">
                <a:latin typeface="Calibri"/>
                <a:ea typeface="Calibri"/>
                <a:cs typeface="Calibri"/>
              </a:rPr>
              <a:t>enables management and analysis of environmental, socio-economic, </a:t>
            </a:r>
            <a:r>
              <a:rPr lang="en-US" sz="1600">
                <a:latin typeface="Calibri"/>
                <a:ea typeface="Calibri"/>
                <a:cs typeface="Calibri"/>
              </a:rPr>
              <a:t>habitat, natural resources and other data sets collated by Pacific Ridge to Reef </a:t>
            </a:r>
            <a:r>
              <a:rPr lang="en-US" sz="1600">
                <a:latin typeface="Calibri"/>
                <a:ea typeface="Calibri"/>
                <a:cs typeface="Calibri"/>
              </a:rPr>
              <a:t>Programme</a:t>
            </a:r>
            <a:r>
              <a:rPr lang="en-US" sz="1600">
                <a:latin typeface="Calibri"/>
                <a:ea typeface="Calibri"/>
                <a:cs typeface="Calibri"/>
              </a:rPr>
              <a:t> and STAR IW Projects in a </a:t>
            </a:r>
            <a:r>
              <a:rPr lang="en-US" sz="1600" b="1">
                <a:latin typeface="Calibri"/>
                <a:ea typeface="Calibri"/>
                <a:cs typeface="Calibri"/>
              </a:rPr>
              <a:t>standardised</a:t>
            </a:r>
            <a:r>
              <a:rPr lang="en-US" sz="1600">
                <a:latin typeface="Calibri"/>
                <a:ea typeface="Calibri"/>
                <a:cs typeface="Calibri"/>
              </a:rPr>
              <a:t> manner. 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600"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600" b="1">
                <a:latin typeface="Calibri"/>
                <a:ea typeface="Calibri"/>
                <a:cs typeface="Calibri"/>
              </a:rPr>
              <a:t>Vinaka</a:t>
            </a:r>
            <a:endParaRPr sz="1600" b="1"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US" sz="1600" u="sng">
                <a:latin typeface="Calibri"/>
                <a:ea typeface="Calibri"/>
                <a:cs typeface="Calibri"/>
                <a:hlinkClick r:id="rId2" tooltip="http://r2r.spc.int"/>
              </a:rPr>
              <a:t>http://r2r.spc.int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endParaRPr lang="en-US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What is an SDI in the Pacific Context?</a:t>
            </a:r>
            <a:endParaRPr/>
          </a:p>
        </p:txBody>
      </p:sp>
      <p:pic>
        <p:nvPicPr>
          <p:cNvPr id="5" name="Picture 2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288192" y="1181446"/>
            <a:ext cx="1742664" cy="297618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3" hidden="0"/>
          <p:cNvSpPr/>
          <p:nvPr isPhoto="0" userDrawn="0"/>
        </p:nvSpPr>
        <p:spPr bwMode="auto">
          <a:xfrm flipH="0" flipV="0">
            <a:off x="2894074" y="1079331"/>
            <a:ext cx="5952367" cy="328469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1500" b="0" i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term “Spatial Data Infrastructure” (SDI) is often used to denote the relevant base collection of </a:t>
            </a:r>
            <a:r>
              <a:rPr lang="en-GB" sz="1500" b="1" i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technologies, policies and institutional arrangements</a:t>
            </a:r>
            <a:r>
              <a:rPr lang="en-GB" sz="1500" b="0" i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that facilitate the availability of and access to spatial data. The SDI provides a basis for spatial data discovery, evaluation, and application for users and providers within all levels of government, the commercial sector, the non-profit sector, academia and by citizens in general.” </a:t>
            </a: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z="1500" b="0" i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SDI Cookbook</a:t>
            </a: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z="1500" b="0" u="sng" strike="noStrike" spc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http://www.gsdi.org/gsdicookbookindex</a:t>
            </a: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defRPr/>
            </a:pPr>
            <a:r>
              <a:rPr lang="en-GB" sz="15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 inter-connected set of </a:t>
            </a:r>
            <a:r>
              <a:rPr lang="en-GB" sz="1500" b="0" u="sng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GB" sz="15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that enables </a:t>
            </a:r>
            <a:r>
              <a:rPr lang="en-GB" sz="15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easy</a:t>
            </a:r>
            <a:r>
              <a:rPr lang="en-GB" sz="15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management, exposure &amp; usage of information across all </a:t>
            </a:r>
            <a:r>
              <a:rPr lang="en-GB" sz="15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spatial data themes.</a:t>
            </a: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endParaRPr sz="1500" b="0" strike="noStrike" spc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defRPr/>
            </a:pPr>
            <a:endParaRPr sz="1500" b="0" strike="noStrike" spc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R2R State of Coast Platform: SDI for GEF R2R Programme</a:t>
            </a:r>
            <a:endParaRPr/>
          </a:p>
        </p:txBody>
      </p:sp>
      <p:pic>
        <p:nvPicPr>
          <p:cNvPr id="5" name="Picture 4" descr="screenshot-r2r.spc.int-2020.02.05-10_04_44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52336" y="1058334"/>
            <a:ext cx="2725692" cy="4037887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325775" y="1037476"/>
            <a:ext cx="4808686" cy="4058745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Key Use Cases</a:t>
            </a:r>
            <a:endParaRPr/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 flipH="0" flipV="0">
            <a:off x="237098" y="2831793"/>
            <a:ext cx="3768284" cy="3503856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52276" indent="-250835" algn="l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Spatial Data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Sharing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(between users, groups, public)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52276" indent="-250835" algn="l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Related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Documents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Reports and Assets 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(non-spatial)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52276" indent="-250835" algn="l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Spatial Data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Visualisation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Querying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52276" indent="-250835" algn="l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OGC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Metadata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Compliance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343079" indent="-341640" algn="l">
              <a:lnSpc>
                <a:spcPct val="100000"/>
              </a:lnSpc>
              <a:spcBef>
                <a:spcPts val="398"/>
              </a:spcBef>
              <a:tabLst>
                <a:tab pos="0" algn="l"/>
              </a:tabLst>
              <a:defRPr/>
            </a:pPr>
            <a:endParaRPr sz="1400" b="0" strike="noStrike" spc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3" descr="menu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544948" y="1236981"/>
            <a:ext cx="4607605" cy="1468299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3" hidden="0"/>
          <p:cNvSpPr/>
          <p:nvPr isPhoto="0" userDrawn="0"/>
        </p:nvSpPr>
        <p:spPr bwMode="auto">
          <a:xfrm flipH="0" flipV="0">
            <a:off x="3928905" y="2831793"/>
            <a:ext cx="6097572" cy="3384295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Catalogue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by Thematic Area, Country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 Series Data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DataSheet Register by </a:t>
            </a: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Indicators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Site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Interoperable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(with regional and international data platforms)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en-US" sz="14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 Source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(can be deployed at national project-level </a:t>
            </a:r>
            <a:endParaRPr lang="en-US" sz="1400" b="0" strike="noStrik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 </a:t>
            </a: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minimal costs)</a:t>
            </a:r>
            <a:endParaRPr lang="en-US" sz="1400" b="0" strike="noStrik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41261" indent="-239821">
              <a:lnSpc>
                <a:spcPct val="100000"/>
              </a:lnSpc>
              <a:spcBef>
                <a:spcPts val="398"/>
              </a:spcBef>
              <a:buFont typeface="Arial"/>
              <a:buChar char="•"/>
              <a:tabLst>
                <a:tab pos="0" algn="l"/>
              </a:tabLst>
              <a:defRPr/>
            </a:pPr>
            <a:endParaRPr sz="1400" b="0" strike="noStrike" spc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Spatial Data Sharing</a:t>
            </a:r>
            <a:endParaRPr/>
          </a:p>
        </p:txBody>
      </p:sp>
      <p:pic>
        <p:nvPicPr>
          <p:cNvPr id="5" name="Picture 3" descr="3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09035" y="1126313"/>
            <a:ext cx="3860544" cy="4053339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 flipH="0" flipV="0">
            <a:off x="4361448" y="1126313"/>
            <a:ext cx="3175831" cy="86941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600" b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Open Data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 Registration Required</a:t>
            </a:r>
            <a:endParaRPr sz="1400" b="0" strike="noStrike" spc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400" b="0" i="1" strike="noStrik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(Only for Uploading, Modifying Data and Assets)</a:t>
            </a:r>
            <a:endParaRPr sz="1400" b="0" strike="noStrike" spc="0">
              <a:latin typeface="Calibri"/>
              <a:ea typeface="Calibri"/>
              <a:cs typeface="Calibri"/>
            </a:endParaRPr>
          </a:p>
        </p:txBody>
      </p:sp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415583" y="2217864"/>
            <a:ext cx="1722574" cy="2051003"/>
          </a:xfrm>
          <a:prstGeom prst="rect">
            <a:avLst/>
          </a:prstGeom>
        </p:spPr>
      </p:pic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520055" y="2111741"/>
            <a:ext cx="2504022" cy="226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Data Statistics</a:t>
            </a:r>
            <a:endParaRPr/>
          </a:p>
        </p:txBody>
      </p:sp>
      <p:graphicFrame>
        <p:nvGraphicFramePr>
          <p:cNvPr id="5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97335" y="1276242"/>
          <a:ext cx="4672828" cy="300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4846642" y="1276242"/>
          <a:ext cx="4102007" cy="301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/>
              <a:t>OGC-Compliant Metadata</a:t>
            </a:r>
            <a:endParaRPr/>
          </a:p>
        </p:txBody>
      </p:sp>
      <p:pic>
        <p:nvPicPr>
          <p:cNvPr id="5" name="Picture 4" descr="4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37465" y="1112408"/>
            <a:ext cx="3992023" cy="3796094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4707591" y="2030145"/>
            <a:ext cx="4089002" cy="1325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350" b="0" i="0" u="none">
                <a:solidFill>
                  <a:srgbClr val="3A3A3A"/>
                </a:solidFill>
                <a:latin typeface="Calibri"/>
                <a:ea typeface="Calibri"/>
                <a:cs typeface="Calibri"/>
              </a:rPr>
              <a:t>Metadata is an important, but unfortunately oft overlooked component of Geospatial data.  </a:t>
            </a:r>
            <a:endParaRPr sz="1350" b="0" i="0" u="none">
              <a:solidFill>
                <a:srgbClr val="3A3A3A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sz="1350" b="0" i="0" u="none">
              <a:solidFill>
                <a:srgbClr val="3A3A3A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sz="1350" b="0" i="0" u="none">
                <a:solidFill>
                  <a:srgbClr val="3A3A3A"/>
                </a:solidFill>
                <a:latin typeface="Calibri"/>
                <a:ea typeface="Calibri"/>
                <a:cs typeface="Calibri"/>
              </a:rPr>
              <a:t>Metadata is ‘</a:t>
            </a:r>
            <a:r>
              <a:rPr sz="1350" b="0" i="1" u="none">
                <a:solidFill>
                  <a:srgbClr val="3A3A3A"/>
                </a:solidFill>
                <a:latin typeface="Calibri"/>
                <a:ea typeface="Calibri"/>
                <a:cs typeface="Calibri"/>
              </a:rPr>
              <a:t>data about the data</a:t>
            </a:r>
            <a:r>
              <a:rPr sz="1350" b="0" i="0" u="none">
                <a:solidFill>
                  <a:srgbClr val="3A3A3A"/>
                </a:solidFill>
                <a:latin typeface="Calibri"/>
                <a:ea typeface="Calibri"/>
                <a:cs typeface="Calibri"/>
              </a:rPr>
              <a:t>’ and it’s vital to understanding to source, currency, scale, and accuracy of using GIS data.</a:t>
            </a:r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Spatio-Temporal (Time-Series) Data </a:t>
            </a:r>
            <a:endParaRPr/>
          </a:p>
        </p:txBody>
      </p:sp>
      <p:pic>
        <p:nvPicPr>
          <p:cNvPr id="5" name="Picture 3" descr="6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421130" y="1161076"/>
            <a:ext cx="4119598" cy="3272722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742034" y="1159159"/>
            <a:ext cx="3831176" cy="3303950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655419" y="430993"/>
            <a:ext cx="7260547" cy="438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20000"/>
              </a:lnSpc>
              <a:spcBef>
                <a:spcPts val="999"/>
              </a:spcBef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  <a:lvl2pPr marL="6858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4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spcBef>
                <a:spcPts val="499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599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6pPr>
            <a:lvl7pPr marL="29718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7pPr>
            <a:lvl8pPr marL="34290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8pPr>
            <a:lvl9pPr marL="3886200" indent="-228600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  <a:latin typeface="Calibri"/>
                <a:cs typeface="Calibri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2400"/>
              <a:t>Mapping and Visualisation</a:t>
            </a:r>
            <a:endParaRPr/>
          </a:p>
        </p:txBody>
      </p:sp>
      <p:pic>
        <p:nvPicPr>
          <p:cNvPr id="5" name="Picture 3" descr="2020-02-05-131827_1920x1080_scrot" hidden="0"/>
          <p:cNvPicPr/>
          <p:nvPr isPhoto="0" userDrawn="0"/>
        </p:nvPicPr>
        <p:blipFill>
          <a:blip r:embed="rId2"/>
          <a:stretch/>
        </p:blipFill>
        <p:spPr bwMode="auto">
          <a:xfrm flipH="0" flipV="0">
            <a:off x="953979" y="1042882"/>
            <a:ext cx="7104742" cy="3420656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2R-StatusReport-PPT-template_RSC_4">
  <a:themeElements>
    <a:clrScheme name="Custom 1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9A6B3B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R2R-StatusReport-PPT-template_RSC_4.pot</Template>
  <TotalTime>0</TotalTime>
  <Words>0</Words>
  <Application>ONLYOFFICE/6.1.0.90</Application>
  <DocSecurity>0</DocSecurity>
  <PresentationFormat>On-screen Show (16:9)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Sachindra Singh</dc:creator>
  <cp:keywords/>
  <dc:description/>
  <dc:identifier/>
  <dc:language/>
  <cp:lastModifiedBy/>
  <cp:revision>292</cp:revision>
  <dcterms:created xsi:type="dcterms:W3CDTF">2017-06-26T03:45:46Z</dcterms:created>
  <dcterms:modified xsi:type="dcterms:W3CDTF">2021-02-15T04:37:22Z</dcterms:modified>
  <cp:category/>
  <cp:contentStatus/>
  <cp:version/>
</cp:coreProperties>
</file>