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351" r:id="rId3"/>
    <p:sldId id="352" r:id="rId4"/>
    <p:sldId id="363" r:id="rId5"/>
    <p:sldId id="335" r:id="rId6"/>
    <p:sldId id="356" r:id="rId7"/>
    <p:sldId id="360" r:id="rId8"/>
    <p:sldId id="362" r:id="rId9"/>
    <p:sldId id="357" r:id="rId10"/>
    <p:sldId id="358" r:id="rId11"/>
    <p:sldId id="319" r:id="rId12"/>
  </p:sldIdLst>
  <p:sldSz cx="9144000" cy="5143500" type="screen16x9"/>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ＭＳ Ｐゴシック" charset="0"/>
        <a:cs typeface="+mn-cs"/>
      </a:defRPr>
    </a:lvl1pPr>
    <a:lvl2pPr marL="457200" algn="l" defTabSz="457200" rtl="0" eaLnBrk="0" fontAlgn="base" hangingPunct="0">
      <a:spcBef>
        <a:spcPct val="0"/>
      </a:spcBef>
      <a:spcAft>
        <a:spcPct val="0"/>
      </a:spcAft>
      <a:defRPr kern="1200">
        <a:solidFill>
          <a:schemeClr val="tx1"/>
        </a:solidFill>
        <a:latin typeface="Calibri" charset="0"/>
        <a:ea typeface="ＭＳ Ｐゴシック" charset="0"/>
        <a:cs typeface="+mn-cs"/>
      </a:defRPr>
    </a:lvl2pPr>
    <a:lvl3pPr marL="914400" algn="l" defTabSz="457200" rtl="0" eaLnBrk="0" fontAlgn="base" hangingPunct="0">
      <a:spcBef>
        <a:spcPct val="0"/>
      </a:spcBef>
      <a:spcAft>
        <a:spcPct val="0"/>
      </a:spcAft>
      <a:defRPr kern="1200">
        <a:solidFill>
          <a:schemeClr val="tx1"/>
        </a:solidFill>
        <a:latin typeface="Calibri" charset="0"/>
        <a:ea typeface="ＭＳ Ｐゴシック" charset="0"/>
        <a:cs typeface="+mn-cs"/>
      </a:defRPr>
    </a:lvl3pPr>
    <a:lvl4pPr marL="1371600" algn="l" defTabSz="457200" rtl="0" eaLnBrk="0" fontAlgn="base" hangingPunct="0">
      <a:spcBef>
        <a:spcPct val="0"/>
      </a:spcBef>
      <a:spcAft>
        <a:spcPct val="0"/>
      </a:spcAft>
      <a:defRPr kern="1200">
        <a:solidFill>
          <a:schemeClr val="tx1"/>
        </a:solidFill>
        <a:latin typeface="Calibri" charset="0"/>
        <a:ea typeface="ＭＳ Ｐゴシック" charset="0"/>
        <a:cs typeface="+mn-cs"/>
      </a:defRPr>
    </a:lvl4pPr>
    <a:lvl5pPr marL="1828800" algn="l" defTabSz="457200" rtl="0" eaLnBrk="0" fontAlgn="base" hangingPunct="0">
      <a:spcBef>
        <a:spcPct val="0"/>
      </a:spcBef>
      <a:spcAft>
        <a:spcPct val="0"/>
      </a:spcAft>
      <a:defRPr kern="1200">
        <a:solidFill>
          <a:schemeClr val="tx1"/>
        </a:solidFill>
        <a:latin typeface="Calibri" charset="0"/>
        <a:ea typeface="ＭＳ Ｐゴシック" charset="0"/>
        <a:cs typeface="+mn-cs"/>
      </a:defRPr>
    </a:lvl5pPr>
    <a:lvl6pPr marL="2286000" algn="l" defTabSz="457200" rtl="0" eaLnBrk="1" latinLnBrk="0" hangingPunct="1">
      <a:defRPr kern="1200">
        <a:solidFill>
          <a:schemeClr val="tx1"/>
        </a:solidFill>
        <a:latin typeface="Calibri" charset="0"/>
        <a:ea typeface="ＭＳ Ｐゴシック" charset="0"/>
        <a:cs typeface="+mn-cs"/>
      </a:defRPr>
    </a:lvl6pPr>
    <a:lvl7pPr marL="2743200" algn="l" defTabSz="457200" rtl="0" eaLnBrk="1" latinLnBrk="0" hangingPunct="1">
      <a:defRPr kern="1200">
        <a:solidFill>
          <a:schemeClr val="tx1"/>
        </a:solidFill>
        <a:latin typeface="Calibri" charset="0"/>
        <a:ea typeface="ＭＳ Ｐゴシック" charset="0"/>
        <a:cs typeface="+mn-cs"/>
      </a:defRPr>
    </a:lvl7pPr>
    <a:lvl8pPr marL="3200400" algn="l" defTabSz="457200" rtl="0" eaLnBrk="1" latinLnBrk="0" hangingPunct="1">
      <a:defRPr kern="1200">
        <a:solidFill>
          <a:schemeClr val="tx1"/>
        </a:solidFill>
        <a:latin typeface="Calibri" charset="0"/>
        <a:ea typeface="ＭＳ Ｐゴシック" charset="0"/>
        <a:cs typeface="+mn-cs"/>
      </a:defRPr>
    </a:lvl8pPr>
    <a:lvl9pPr marL="3657600" algn="l" defTabSz="457200" rtl="0" eaLnBrk="1" latinLnBrk="0" hangingPunct="1">
      <a:defRPr kern="1200">
        <a:solidFill>
          <a:schemeClr val="tx1"/>
        </a:solidFill>
        <a:latin typeface="Calibri" charset="0"/>
        <a:ea typeface="ＭＳ Ｐゴシック" charset="0"/>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Cusack" initials="PC" lastIdx="1" clrIdx="0">
    <p:extLst>
      <p:ext uri="{19B8F6BF-5375-455C-9EA6-DF929625EA0E}">
        <p15:presenceInfo xmlns:p15="http://schemas.microsoft.com/office/powerpoint/2012/main" userId="S-1-5-21-1163553049-3900314846-2920656964-227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82A0"/>
    <a:srgbClr val="FFFF99"/>
    <a:srgbClr val="C4E59F"/>
    <a:srgbClr val="AFDC7E"/>
    <a:srgbClr val="9A6B3B"/>
    <a:srgbClr val="6137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19" autoAdjust="0"/>
    <p:restoredTop sz="93979" autoAdjust="0"/>
  </p:normalViewPr>
  <p:slideViewPr>
    <p:cSldViewPr snapToObjects="1">
      <p:cViewPr varScale="1">
        <p:scale>
          <a:sx n="91" d="100"/>
          <a:sy n="91" d="100"/>
        </p:scale>
        <p:origin x="384" y="56"/>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A67DD6-8712-4A65-A965-AA454207BAFF}" type="datetimeFigureOut">
              <a:rPr lang="en-AU" smtClean="0"/>
              <a:t>16/02/2021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D0B3D3-7B57-487F-A859-0B2CB90AD8F4}" type="slidenum">
              <a:rPr lang="en-AU" smtClean="0"/>
              <a:t>‹#›</a:t>
            </a:fld>
            <a:endParaRPr lang="en-AU"/>
          </a:p>
        </p:txBody>
      </p:sp>
    </p:spTree>
    <p:extLst>
      <p:ext uri="{BB962C8B-B14F-4D97-AF65-F5344CB8AC3E}">
        <p14:creationId xmlns:p14="http://schemas.microsoft.com/office/powerpoint/2010/main" val="2802917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4D0B3D3-7B57-487F-A859-0B2CB90AD8F4}" type="slidenum">
              <a:rPr lang="en-AU" smtClean="0"/>
              <a:t>1</a:t>
            </a:fld>
            <a:endParaRPr lang="en-AU"/>
          </a:p>
        </p:txBody>
      </p:sp>
    </p:spTree>
    <p:extLst>
      <p:ext uri="{BB962C8B-B14F-4D97-AF65-F5344CB8AC3E}">
        <p14:creationId xmlns:p14="http://schemas.microsoft.com/office/powerpoint/2010/main" val="16280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D0B3D3-7B57-487F-A859-0B2CB90AD8F4}" type="slidenum">
              <a:rPr lang="en-AU" smtClean="0"/>
              <a:t>3</a:t>
            </a:fld>
            <a:endParaRPr lang="en-AU"/>
          </a:p>
        </p:txBody>
      </p:sp>
    </p:spTree>
    <p:extLst>
      <p:ext uri="{BB962C8B-B14F-4D97-AF65-F5344CB8AC3E}">
        <p14:creationId xmlns:p14="http://schemas.microsoft.com/office/powerpoint/2010/main" val="362474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D0B3D3-7B57-487F-A859-0B2CB90AD8F4}" type="slidenum">
              <a:rPr lang="en-AU" smtClean="0"/>
              <a:t>5</a:t>
            </a:fld>
            <a:endParaRPr lang="en-AU"/>
          </a:p>
        </p:txBody>
      </p:sp>
    </p:spTree>
    <p:extLst>
      <p:ext uri="{BB962C8B-B14F-4D97-AF65-F5344CB8AC3E}">
        <p14:creationId xmlns:p14="http://schemas.microsoft.com/office/powerpoint/2010/main" val="3025893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0B3D3-7B57-487F-A859-0B2CB90AD8F4}" type="slidenum">
              <a:rPr lang="en-AU" smtClean="0"/>
              <a:t>10</a:t>
            </a:fld>
            <a:endParaRPr lang="en-AU"/>
          </a:p>
        </p:txBody>
      </p:sp>
    </p:spTree>
    <p:extLst>
      <p:ext uri="{BB962C8B-B14F-4D97-AF65-F5344CB8AC3E}">
        <p14:creationId xmlns:p14="http://schemas.microsoft.com/office/powerpoint/2010/main" val="2556265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a:t>Click to edit Master title style</a:t>
            </a:r>
            <a:endParaRPr lang="en-US" dirty="0"/>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F9F1EC48-7F24-4947-B44B-97BFA04A4B05}" type="datetimeFigureOut">
              <a:rPr lang="en-US"/>
              <a:pPr/>
              <a:t>16-Feb-21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337FE5D-F381-E84F-927C-E1F9A96D8AB2}" type="slidenum">
              <a:rPr lang="en-US"/>
              <a:pPr/>
              <a:t>‹#›</a:t>
            </a:fld>
            <a:endParaRPr lang="en-US"/>
          </a:p>
        </p:txBody>
      </p:sp>
    </p:spTree>
    <p:extLst>
      <p:ext uri="{BB962C8B-B14F-4D97-AF65-F5344CB8AC3E}">
        <p14:creationId xmlns:p14="http://schemas.microsoft.com/office/powerpoint/2010/main" val="2771116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459C05B-3D49-F649-85A1-B83569C39FFE}" type="datetimeFigureOut">
              <a:rPr lang="en-US"/>
              <a:pPr/>
              <a:t>16-Feb-21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466D2D9-6057-F84A-90EB-8146ECC13F3F}" type="slidenum">
              <a:rPr lang="en-US"/>
              <a:pPr/>
              <a:t>‹#›</a:t>
            </a:fld>
            <a:endParaRPr lang="en-US"/>
          </a:p>
        </p:txBody>
      </p:sp>
    </p:spTree>
    <p:extLst>
      <p:ext uri="{BB962C8B-B14F-4D97-AF65-F5344CB8AC3E}">
        <p14:creationId xmlns:p14="http://schemas.microsoft.com/office/powerpoint/2010/main" val="1901068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4F66A02-D236-3945-BB52-5CCC7DBF14C8}" type="datetimeFigureOut">
              <a:rPr lang="en-US"/>
              <a:pPr/>
              <a:t>16-Feb-21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E7A7A05-8BAE-1040-B63B-E2465D8C4015}" type="slidenum">
              <a:rPr lang="en-US"/>
              <a:pPr/>
              <a:t>‹#›</a:t>
            </a:fld>
            <a:endParaRPr lang="en-US"/>
          </a:p>
        </p:txBody>
      </p:sp>
    </p:spTree>
    <p:extLst>
      <p:ext uri="{BB962C8B-B14F-4D97-AF65-F5344CB8AC3E}">
        <p14:creationId xmlns:p14="http://schemas.microsoft.com/office/powerpoint/2010/main" val="3327485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998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solidFill>
                  <a:schemeClr val="accent5">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A8A9621-A14A-324C-9490-9A63F065CB6D}" type="datetimeFigureOut">
              <a:rPr lang="en-US"/>
              <a:pPr/>
              <a:t>16-Feb-21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29F39DA-A479-B24A-8FCE-E55B2076BD21}" type="slidenum">
              <a:rPr lang="en-US"/>
              <a:pPr/>
              <a:t>‹#›</a:t>
            </a:fld>
            <a:endParaRPr lang="en-US"/>
          </a:p>
        </p:txBody>
      </p:sp>
    </p:spTree>
    <p:extLst>
      <p:ext uri="{BB962C8B-B14F-4D97-AF65-F5344CB8AC3E}">
        <p14:creationId xmlns:p14="http://schemas.microsoft.com/office/powerpoint/2010/main" val="3899267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3B34B0D5-E0C6-884B-9A42-79183EEC3B51}" type="datetimeFigureOut">
              <a:rPr lang="en-US"/>
              <a:pPr/>
              <a:t>16-Feb-21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08C0C6D-7480-0940-984A-2B9661090285}" type="slidenum">
              <a:rPr lang="en-US"/>
              <a:pPr/>
              <a:t>‹#›</a:t>
            </a:fld>
            <a:endParaRPr lang="en-US"/>
          </a:p>
        </p:txBody>
      </p:sp>
    </p:spTree>
    <p:extLst>
      <p:ext uri="{BB962C8B-B14F-4D97-AF65-F5344CB8AC3E}">
        <p14:creationId xmlns:p14="http://schemas.microsoft.com/office/powerpoint/2010/main" val="3608198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51988ACA-247C-2E47-9035-59C924CAF186}" type="datetimeFigureOut">
              <a:rPr lang="en-US"/>
              <a:pPr/>
              <a:t>16-Feb-21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572A787-BCC6-4D42-8E6D-DDC054BF6D95}" type="slidenum">
              <a:rPr lang="en-US"/>
              <a:pPr/>
              <a:t>‹#›</a:t>
            </a:fld>
            <a:endParaRPr lang="en-US"/>
          </a:p>
        </p:txBody>
      </p:sp>
    </p:spTree>
    <p:extLst>
      <p:ext uri="{BB962C8B-B14F-4D97-AF65-F5344CB8AC3E}">
        <p14:creationId xmlns:p14="http://schemas.microsoft.com/office/powerpoint/2010/main" val="3969742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D8CA5CDB-B92F-3D4A-9094-DABA6D94DCEA}" type="datetimeFigureOut">
              <a:rPr lang="en-US"/>
              <a:pPr/>
              <a:t>16-Feb-21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6101E023-8837-A94B-9169-D4F7686EAB60}" type="slidenum">
              <a:rPr lang="en-US"/>
              <a:pPr/>
              <a:t>‹#›</a:t>
            </a:fld>
            <a:endParaRPr lang="en-US"/>
          </a:p>
        </p:txBody>
      </p:sp>
    </p:spTree>
    <p:extLst>
      <p:ext uri="{BB962C8B-B14F-4D97-AF65-F5344CB8AC3E}">
        <p14:creationId xmlns:p14="http://schemas.microsoft.com/office/powerpoint/2010/main" val="2195748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67B5BDAD-FE05-8A4C-A01A-C3FC178DCD48}" type="datetimeFigureOut">
              <a:rPr lang="en-US"/>
              <a:pPr/>
              <a:t>16-Feb-21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8AFAC40-AFD2-8E47-A23A-292245F6EBCA}" type="slidenum">
              <a:rPr lang="en-US"/>
              <a:pPr/>
              <a:t>‹#›</a:t>
            </a:fld>
            <a:endParaRPr lang="en-US"/>
          </a:p>
        </p:txBody>
      </p:sp>
    </p:spTree>
    <p:extLst>
      <p:ext uri="{BB962C8B-B14F-4D97-AF65-F5344CB8AC3E}">
        <p14:creationId xmlns:p14="http://schemas.microsoft.com/office/powerpoint/2010/main" val="1355137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09EA64B0-F555-D24B-B958-BF5DD7427C54}" type="datetimeFigureOut">
              <a:rPr lang="en-US"/>
              <a:pPr/>
              <a:t>16-Feb-21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D19BE5B-7C9D-2E46-9C4A-8513769F5038}" type="slidenum">
              <a:rPr lang="en-US"/>
              <a:pPr/>
              <a:t>‹#›</a:t>
            </a:fld>
            <a:endParaRPr lang="en-US"/>
          </a:p>
        </p:txBody>
      </p:sp>
    </p:spTree>
    <p:extLst>
      <p:ext uri="{BB962C8B-B14F-4D97-AF65-F5344CB8AC3E}">
        <p14:creationId xmlns:p14="http://schemas.microsoft.com/office/powerpoint/2010/main" val="3241535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E8A24D07-E9C1-2E47-A65F-7138230C5F25}" type="datetimeFigureOut">
              <a:rPr lang="en-US"/>
              <a:pPr/>
              <a:t>16-Feb-21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F6E0FC4-BF48-6D4F-838A-2F391DB2799C}" type="slidenum">
              <a:rPr lang="en-US"/>
              <a:pPr/>
              <a:t>‹#›</a:t>
            </a:fld>
            <a:endParaRPr lang="en-US"/>
          </a:p>
        </p:txBody>
      </p:sp>
    </p:spTree>
    <p:extLst>
      <p:ext uri="{BB962C8B-B14F-4D97-AF65-F5344CB8AC3E}">
        <p14:creationId xmlns:p14="http://schemas.microsoft.com/office/powerpoint/2010/main" val="536777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3"/>
            <a:ext cx="2133600" cy="27463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D031B0E0-A5F7-F248-A830-C818A0AB8899}" type="datetimeFigureOut">
              <a:rPr lang="en-US"/>
              <a:pPr/>
              <a:t>16-Feb-21</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93DABCD4-895C-CA41-A117-BAA61198419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j-cs"/>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457200" algn="l" defTabSz="457200" rtl="0" eaLnBrk="1" fontAlgn="base" hangingPunct="1">
        <a:spcBef>
          <a:spcPct val="20000"/>
        </a:spcBef>
        <a:spcAft>
          <a:spcPct val="0"/>
        </a:spcAft>
        <a:buFont typeface="Arial" charset="0"/>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2" y="1275606"/>
            <a:ext cx="4032448" cy="582612"/>
          </a:xfrm>
        </p:spPr>
        <p:txBody>
          <a:bodyPr>
            <a:noAutofit/>
          </a:bodyPr>
          <a:lstStyle/>
          <a:p>
            <a:pPr algn="l" fontAlgn="auto">
              <a:spcAft>
                <a:spcPts val="0"/>
              </a:spcAft>
              <a:buFont typeface="Arial"/>
              <a:buNone/>
              <a:defRPr/>
            </a:pPr>
            <a:r>
              <a:rPr lang="en-US" sz="900" dirty="0">
                <a:solidFill>
                  <a:schemeClr val="tx1"/>
                </a:solidFill>
                <a:latin typeface="Myriad Pro"/>
                <a:ea typeface="+mn-ea"/>
                <a:cs typeface="Myriad Pro"/>
              </a:rPr>
              <a:t>Pacific Islands Ridge to Reef National Priorities – Integrated water, land, forest and coastal management to preserve biodiversity, ecosystem services, store carbon, improve climate resilience and sustain livelihoods</a:t>
            </a:r>
          </a:p>
          <a:p>
            <a:pPr algn="l" fontAlgn="auto">
              <a:spcAft>
                <a:spcPts val="0"/>
              </a:spcAft>
              <a:buFont typeface="Arial"/>
              <a:buNone/>
              <a:defRPr/>
            </a:pPr>
            <a:endParaRPr lang="en-US" sz="900" dirty="0">
              <a:solidFill>
                <a:schemeClr val="tx1"/>
              </a:solidFill>
              <a:latin typeface="Myriad Pro"/>
              <a:ea typeface="+mn-ea"/>
              <a:cs typeface="Myriad Pro"/>
            </a:endParaRPr>
          </a:p>
        </p:txBody>
      </p:sp>
      <p:sp>
        <p:nvSpPr>
          <p:cNvPr id="9" name="Subtitle 2">
            <a:extLst>
              <a:ext uri="{FF2B5EF4-FFF2-40B4-BE49-F238E27FC236}">
                <a16:creationId xmlns:a16="http://schemas.microsoft.com/office/drawing/2014/main" id="{C6441791-C801-40CB-9BF1-89AFD14FE0EF}"/>
              </a:ext>
            </a:extLst>
          </p:cNvPr>
          <p:cNvSpPr txBox="1">
            <a:spLocks/>
          </p:cNvSpPr>
          <p:nvPr/>
        </p:nvSpPr>
        <p:spPr>
          <a:xfrm>
            <a:off x="146315" y="1995686"/>
            <a:ext cx="8860879" cy="1440160"/>
          </a:xfrm>
          <a:prstGeom prst="rect">
            <a:avLst/>
          </a:prstGeom>
        </p:spPr>
        <p:txBody>
          <a:bodyPr anchor="ctr">
            <a:normAutofit fontScale="77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r>
              <a:rPr lang="en-US" sz="2100" b="1" dirty="0">
                <a:solidFill>
                  <a:schemeClr val="tx1"/>
                </a:solidFill>
                <a:latin typeface="Myriad Pro"/>
                <a:cs typeface="Myriad Pro"/>
              </a:rPr>
              <a:t>Presentation to Regional Scientific and Technical Committee Meeting</a:t>
            </a:r>
          </a:p>
          <a:p>
            <a:pPr fontAlgn="auto">
              <a:spcAft>
                <a:spcPts val="0"/>
              </a:spcAft>
              <a:defRPr/>
            </a:pPr>
            <a:r>
              <a:rPr lang="en-US" sz="2100" b="1" dirty="0" err="1">
                <a:solidFill>
                  <a:schemeClr val="tx1"/>
                </a:solidFill>
                <a:latin typeface="Myriad Pro"/>
                <a:cs typeface="Myriad Pro"/>
              </a:rPr>
              <a:t>Nadi</a:t>
            </a:r>
            <a:endParaRPr lang="en-US" sz="2100" b="1" dirty="0">
              <a:solidFill>
                <a:schemeClr val="tx1"/>
              </a:solidFill>
              <a:latin typeface="Myriad Pro"/>
              <a:cs typeface="Myriad Pro"/>
            </a:endParaRPr>
          </a:p>
          <a:p>
            <a:pPr fontAlgn="auto">
              <a:spcAft>
                <a:spcPts val="0"/>
              </a:spcAft>
              <a:defRPr/>
            </a:pPr>
            <a:endParaRPr lang="en-US" sz="1800" b="1" dirty="0">
              <a:solidFill>
                <a:schemeClr val="tx1"/>
              </a:solidFill>
              <a:latin typeface="Myriad Pro"/>
              <a:cs typeface="Myriad Pro"/>
            </a:endParaRPr>
          </a:p>
          <a:p>
            <a:pPr fontAlgn="auto">
              <a:spcAft>
                <a:spcPts val="0"/>
              </a:spcAft>
              <a:defRPr/>
            </a:pPr>
            <a:r>
              <a:rPr lang="en-US" sz="2100" b="1" dirty="0" smtClean="0">
                <a:solidFill>
                  <a:schemeClr val="tx1"/>
                </a:solidFill>
                <a:latin typeface="Myriad Pro"/>
                <a:cs typeface="Myriad Pro"/>
              </a:rPr>
              <a:t>16-02-2021</a:t>
            </a:r>
            <a:endParaRPr lang="en-US" sz="2100" b="1" dirty="0">
              <a:solidFill>
                <a:schemeClr val="tx1"/>
              </a:solidFill>
              <a:latin typeface="Myriad Pro"/>
              <a:cs typeface="Myriad Pro"/>
            </a:endParaRPr>
          </a:p>
          <a:p>
            <a:pPr fontAlgn="auto">
              <a:spcAft>
                <a:spcPts val="0"/>
              </a:spcAft>
              <a:defRPr/>
            </a:pPr>
            <a:endParaRPr lang="en-US" sz="1800" b="1" dirty="0">
              <a:solidFill>
                <a:schemeClr val="bg1">
                  <a:lumMod val="50000"/>
                </a:schemeClr>
              </a:solidFill>
              <a:latin typeface="Myriad Pro"/>
              <a:cs typeface="Myriad Pro"/>
            </a:endParaRPr>
          </a:p>
          <a:p>
            <a:pPr fontAlgn="auto">
              <a:spcAft>
                <a:spcPts val="0"/>
              </a:spcAft>
              <a:defRPr/>
            </a:pPr>
            <a:r>
              <a:rPr lang="en-US" sz="1800" b="1" dirty="0">
                <a:solidFill>
                  <a:schemeClr val="bg1">
                    <a:lumMod val="50000"/>
                  </a:schemeClr>
                </a:solidFill>
                <a:latin typeface="Myriad Pro"/>
                <a:cs typeface="Myriad Pro"/>
              </a:rPr>
              <a:t>R2R Science Specialist Support consultancy – delivering on science deliverables &amp; lessons </a:t>
            </a:r>
          </a:p>
          <a:p>
            <a:pPr fontAlgn="auto">
              <a:spcAft>
                <a:spcPts val="0"/>
              </a:spcAft>
              <a:defRPr/>
            </a:pPr>
            <a:endParaRPr lang="en-US" sz="1800" b="1" dirty="0">
              <a:solidFill>
                <a:schemeClr val="bg1">
                  <a:lumMod val="50000"/>
                </a:schemeClr>
              </a:solidFill>
              <a:latin typeface="Myriad Pro"/>
              <a:cs typeface="Myriad Pro"/>
            </a:endParaRPr>
          </a:p>
        </p:txBody>
      </p:sp>
      <p:sp>
        <p:nvSpPr>
          <p:cNvPr id="10" name="Subtitle 2">
            <a:extLst>
              <a:ext uri="{FF2B5EF4-FFF2-40B4-BE49-F238E27FC236}">
                <a16:creationId xmlns:a16="http://schemas.microsoft.com/office/drawing/2014/main" id="{F618255F-669B-46BA-94A4-816AF10D4AB5}"/>
              </a:ext>
            </a:extLst>
          </p:cNvPr>
          <p:cNvSpPr txBox="1">
            <a:spLocks/>
          </p:cNvSpPr>
          <p:nvPr/>
        </p:nvSpPr>
        <p:spPr>
          <a:xfrm>
            <a:off x="266228" y="3291830"/>
            <a:ext cx="8860879" cy="723454"/>
          </a:xfrm>
          <a:prstGeom prst="rect">
            <a:avLst/>
          </a:prstGeom>
        </p:spPr>
        <p:txBody>
          <a:bodyPr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r>
              <a:rPr lang="en-US" sz="1200" b="1" dirty="0" smtClean="0">
                <a:solidFill>
                  <a:schemeClr val="bg1">
                    <a:lumMod val="50000"/>
                  </a:schemeClr>
                </a:solidFill>
                <a:latin typeface="Myriad Pro"/>
                <a:cs typeface="Myriad Pro"/>
              </a:rPr>
              <a:t>Consultants: Dr. Antoine De Ramon </a:t>
            </a:r>
            <a:r>
              <a:rPr lang="en-US" sz="1200" b="1" dirty="0" err="1" smtClean="0">
                <a:solidFill>
                  <a:schemeClr val="bg1">
                    <a:lumMod val="50000"/>
                  </a:schemeClr>
                </a:solidFill>
                <a:latin typeface="Myriad Pro"/>
                <a:cs typeface="Myriad Pro"/>
              </a:rPr>
              <a:t>N’Yeurt</a:t>
            </a:r>
            <a:r>
              <a:rPr lang="en-US" sz="1200" b="1" dirty="0" smtClean="0">
                <a:solidFill>
                  <a:schemeClr val="bg1">
                    <a:lumMod val="50000"/>
                  </a:schemeClr>
                </a:solidFill>
                <a:latin typeface="Myriad Pro"/>
                <a:cs typeface="Myriad Pro"/>
              </a:rPr>
              <a:t> &amp; Dr. Hilda </a:t>
            </a:r>
            <a:r>
              <a:rPr lang="en-US" sz="1200" b="1" dirty="0" err="1" smtClean="0">
                <a:solidFill>
                  <a:schemeClr val="bg1">
                    <a:lumMod val="50000"/>
                  </a:schemeClr>
                </a:solidFill>
                <a:latin typeface="Myriad Pro"/>
                <a:cs typeface="Myriad Pro"/>
              </a:rPr>
              <a:t>Waqa-Sakiti</a:t>
            </a:r>
            <a:endParaRPr lang="en-US" sz="1200" b="1" dirty="0" smtClean="0">
              <a:solidFill>
                <a:schemeClr val="bg1">
                  <a:lumMod val="50000"/>
                </a:schemeClr>
              </a:solidFill>
              <a:latin typeface="Myriad Pro"/>
              <a:cs typeface="Myriad Pro"/>
            </a:endParaRPr>
          </a:p>
          <a:p>
            <a:pPr fontAlgn="auto">
              <a:spcAft>
                <a:spcPts val="0"/>
              </a:spcAft>
              <a:defRPr/>
            </a:pPr>
            <a:r>
              <a:rPr lang="en-US" sz="1200" b="1" dirty="0" smtClean="0">
                <a:solidFill>
                  <a:schemeClr val="bg1">
                    <a:lumMod val="50000"/>
                  </a:schemeClr>
                </a:solidFill>
                <a:latin typeface="Myriad Pro"/>
                <a:cs typeface="Myriad Pro"/>
              </a:rPr>
              <a:t>The University of the South Pacific, Suva</a:t>
            </a:r>
            <a:endParaRPr lang="en-US" sz="1000" b="1" dirty="0">
              <a:solidFill>
                <a:schemeClr val="bg1">
                  <a:lumMod val="50000"/>
                </a:schemeClr>
              </a:solidFill>
              <a:latin typeface="Myriad Pro"/>
              <a:cs typeface="Myriad Pro"/>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8519" y="3339790"/>
            <a:ext cx="1217449" cy="7715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987574"/>
            <a:ext cx="8229600" cy="2664296"/>
          </a:xfrm>
        </p:spPr>
        <p:txBody>
          <a:bodyPr/>
          <a:lstStyle/>
          <a:p>
            <a:pPr lvl="0" algn="just">
              <a:spcBef>
                <a:spcPts val="0"/>
              </a:spcBef>
              <a:spcAft>
                <a:spcPts val="0"/>
              </a:spcAft>
              <a:buFont typeface="Symbol" panose="05050102010706020507" pitchFamily="18" charset="2"/>
              <a:buChar char=""/>
            </a:pPr>
            <a:r>
              <a:rPr lang="en-US" sz="2000" dirty="0" smtClean="0">
                <a:solidFill>
                  <a:srgbClr val="302C24"/>
                </a:solidFill>
                <a:latin typeface="Arial" panose="020B0604020202020204" pitchFamily="34" charset="0"/>
                <a:ea typeface="Times New Roman" panose="02020603050405020304" pitchFamily="18" charset="0"/>
                <a:cs typeface="Times New Roman" panose="02020603050405020304" pitchFamily="18" charset="0"/>
              </a:rPr>
              <a:t>Standard </a:t>
            </a:r>
            <a:r>
              <a:rPr lang="en-US" sz="2000" dirty="0">
                <a:solidFill>
                  <a:srgbClr val="302C24"/>
                </a:solidFill>
                <a:latin typeface="Arial" panose="020B0604020202020204" pitchFamily="34" charset="0"/>
                <a:ea typeface="Times New Roman" panose="02020603050405020304" pitchFamily="18" charset="0"/>
                <a:cs typeface="Times New Roman" panose="02020603050405020304" pitchFamily="18" charset="0"/>
              </a:rPr>
              <a:t>data recording templates </a:t>
            </a:r>
            <a:r>
              <a:rPr lang="en-US" sz="2000" dirty="0" smtClean="0">
                <a:solidFill>
                  <a:srgbClr val="302C24"/>
                </a:solidFill>
                <a:latin typeface="Arial" panose="020B0604020202020204" pitchFamily="34" charset="0"/>
                <a:ea typeface="Times New Roman" panose="02020603050405020304" pitchFamily="18" charset="0"/>
                <a:cs typeface="Times New Roman" panose="02020603050405020304" pitchFamily="18" charset="0"/>
              </a:rPr>
              <a:t>need to be developed and disseminated to each country to assist </a:t>
            </a:r>
            <a:r>
              <a:rPr lang="en-US" sz="2000" dirty="0">
                <a:solidFill>
                  <a:srgbClr val="302C24"/>
                </a:solidFill>
                <a:latin typeface="Arial" panose="020B0604020202020204" pitchFamily="34" charset="0"/>
                <a:ea typeface="Times New Roman" panose="02020603050405020304" pitchFamily="18" charset="0"/>
                <a:cs typeface="Times New Roman" panose="02020603050405020304" pitchFamily="18" charset="0"/>
              </a:rPr>
              <a:t>with gathering of relevant </a:t>
            </a:r>
            <a:r>
              <a:rPr lang="en-US" sz="2000" dirty="0" smtClean="0">
                <a:solidFill>
                  <a:srgbClr val="302C24"/>
                </a:solidFill>
                <a:latin typeface="Arial" panose="020B0604020202020204" pitchFamily="34" charset="0"/>
                <a:ea typeface="Times New Roman" panose="02020603050405020304" pitchFamily="18" charset="0"/>
                <a:cs typeface="Times New Roman" panose="02020603050405020304" pitchFamily="18" charset="0"/>
              </a:rPr>
              <a:t>data </a:t>
            </a:r>
            <a:r>
              <a:rPr lang="en-US" sz="2000" dirty="0">
                <a:solidFill>
                  <a:srgbClr val="302C24"/>
                </a:solidFill>
                <a:latin typeface="Arial" panose="020B0604020202020204" pitchFamily="34" charset="0"/>
                <a:ea typeface="Times New Roman" panose="02020603050405020304" pitchFamily="18" charset="0"/>
                <a:cs typeface="Times New Roman" panose="02020603050405020304" pitchFamily="18" charset="0"/>
              </a:rPr>
              <a:t>sets for </a:t>
            </a:r>
            <a:r>
              <a:rPr lang="en-US" sz="2000" dirty="0" smtClean="0">
                <a:solidFill>
                  <a:srgbClr val="302C24"/>
                </a:solidFill>
                <a:latin typeface="Arial" panose="020B0604020202020204" pitchFamily="34" charset="0"/>
                <a:ea typeface="Times New Roman" panose="02020603050405020304" pitchFamily="18" charset="0"/>
                <a:cs typeface="Times New Roman" panose="02020603050405020304" pitchFamily="18" charset="0"/>
              </a:rPr>
              <a:t>analysis.</a:t>
            </a:r>
          </a:p>
          <a:p>
            <a:pPr lvl="0" algn="just">
              <a:spcBef>
                <a:spcPts val="0"/>
              </a:spcBef>
              <a:spcAft>
                <a:spcPts val="0"/>
              </a:spcAft>
              <a:buFont typeface="Symbol" panose="05050102010706020507" pitchFamily="18" charset="2"/>
              <a:buChar char=""/>
            </a:pPr>
            <a:endParaRPr lang="en-US" sz="2000" dirty="0">
              <a:solidFill>
                <a:srgbClr val="302C24"/>
              </a:solidFill>
              <a:latin typeface="Arial" panose="020B0604020202020204" pitchFamily="34" charset="0"/>
              <a:ea typeface="Times New Roman" panose="02020603050405020304" pitchFamily="18" charset="0"/>
              <a:cs typeface="Times New Roman" panose="02020603050405020304" pitchFamily="18" charset="0"/>
            </a:endParaRPr>
          </a:p>
          <a:p>
            <a:pPr lvl="0" algn="just">
              <a:spcBef>
                <a:spcPts val="0"/>
              </a:spcBef>
              <a:spcAft>
                <a:spcPts val="0"/>
              </a:spcAft>
              <a:buFont typeface="Symbol" panose="05050102010706020507" pitchFamily="18" charset="2"/>
              <a:buChar char=""/>
            </a:pPr>
            <a:r>
              <a:rPr lang="en-US" sz="2000" dirty="0" smtClean="0">
                <a:solidFill>
                  <a:srgbClr val="302C24"/>
                </a:solidFill>
                <a:latin typeface="Arial" panose="020B0604020202020204" pitchFamily="34" charset="0"/>
                <a:ea typeface="Times New Roman" panose="02020603050405020304" pitchFamily="18" charset="0"/>
                <a:cs typeface="Times New Roman" panose="02020603050405020304" pitchFamily="18" charset="0"/>
              </a:rPr>
              <a:t>Stakeholders </a:t>
            </a:r>
            <a:r>
              <a:rPr lang="en-US" sz="2000" dirty="0">
                <a:solidFill>
                  <a:srgbClr val="302C24"/>
                </a:solidFill>
                <a:latin typeface="Arial" panose="020B0604020202020204" pitchFamily="34" charset="0"/>
                <a:ea typeface="Times New Roman" panose="02020603050405020304" pitchFamily="18" charset="0"/>
                <a:cs typeface="Times New Roman" panose="02020603050405020304" pitchFamily="18" charset="0"/>
              </a:rPr>
              <a:t>undertaking the assessments </a:t>
            </a:r>
            <a:r>
              <a:rPr lang="en-US" sz="2000" dirty="0" smtClean="0">
                <a:solidFill>
                  <a:srgbClr val="302C24"/>
                </a:solidFill>
                <a:latin typeface="Arial" panose="020B0604020202020204" pitchFamily="34" charset="0"/>
                <a:ea typeface="Times New Roman" panose="02020603050405020304" pitchFamily="18" charset="0"/>
                <a:cs typeface="Times New Roman" panose="02020603050405020304" pitchFamily="18" charset="0"/>
              </a:rPr>
              <a:t>need </a:t>
            </a:r>
            <a:r>
              <a:rPr lang="en-US" sz="2000" dirty="0">
                <a:solidFill>
                  <a:srgbClr val="302C24"/>
                </a:solidFill>
                <a:latin typeface="Arial" panose="020B0604020202020204" pitchFamily="34" charset="0"/>
                <a:ea typeface="Times New Roman" panose="02020603050405020304" pitchFamily="18" charset="0"/>
                <a:cs typeface="Times New Roman" panose="02020603050405020304" pitchFamily="18" charset="0"/>
              </a:rPr>
              <a:t>to undergo training on methodologies </a:t>
            </a:r>
            <a:r>
              <a:rPr lang="en-US" sz="2000" dirty="0" smtClean="0">
                <a:solidFill>
                  <a:srgbClr val="302C24"/>
                </a:solidFill>
                <a:latin typeface="Arial" panose="020B0604020202020204" pitchFamily="34" charset="0"/>
                <a:ea typeface="Times New Roman" panose="02020603050405020304" pitchFamily="18" charset="0"/>
                <a:cs typeface="Times New Roman" panose="02020603050405020304" pitchFamily="18" charset="0"/>
              </a:rPr>
              <a:t>available </a:t>
            </a:r>
            <a:r>
              <a:rPr lang="en-US" sz="2000" dirty="0">
                <a:solidFill>
                  <a:srgbClr val="302C24"/>
                </a:solidFill>
                <a:latin typeface="Arial" panose="020B0604020202020204" pitchFamily="34" charset="0"/>
                <a:ea typeface="Times New Roman" panose="02020603050405020304" pitchFamily="18" charset="0"/>
                <a:cs typeface="Times New Roman" panose="02020603050405020304" pitchFamily="18" charset="0"/>
              </a:rPr>
              <a:t>for R2R so </a:t>
            </a:r>
            <a:r>
              <a:rPr lang="en-US" sz="2000" dirty="0" smtClean="0">
                <a:solidFill>
                  <a:srgbClr val="302C24"/>
                </a:solidFill>
                <a:latin typeface="Arial" panose="020B0604020202020204" pitchFamily="34" charset="0"/>
                <a:ea typeface="Times New Roman" panose="02020603050405020304" pitchFamily="18" charset="0"/>
                <a:cs typeface="Times New Roman" panose="02020603050405020304" pitchFamily="18" charset="0"/>
              </a:rPr>
              <a:t>that all </a:t>
            </a:r>
            <a:r>
              <a:rPr lang="en-US" sz="2000" dirty="0">
                <a:solidFill>
                  <a:srgbClr val="302C24"/>
                </a:solidFill>
                <a:latin typeface="Arial" panose="020B0604020202020204" pitchFamily="34" charset="0"/>
                <a:ea typeface="Times New Roman" panose="02020603050405020304" pitchFamily="18" charset="0"/>
                <a:cs typeface="Times New Roman" panose="02020603050405020304" pitchFamily="18" charset="0"/>
              </a:rPr>
              <a:t>are </a:t>
            </a:r>
            <a:r>
              <a:rPr lang="en-US" sz="2000" dirty="0" smtClean="0">
                <a:solidFill>
                  <a:srgbClr val="302C24"/>
                </a:solidFill>
                <a:latin typeface="Arial" panose="020B0604020202020204" pitchFamily="34" charset="0"/>
                <a:ea typeface="Times New Roman" panose="02020603050405020304" pitchFamily="18" charset="0"/>
                <a:cs typeface="Times New Roman" panose="02020603050405020304" pitchFamily="18" charset="0"/>
              </a:rPr>
              <a:t>at the same capacity level for reporting </a:t>
            </a:r>
            <a:r>
              <a:rPr lang="en-US" sz="2000" dirty="0">
                <a:solidFill>
                  <a:srgbClr val="302C24"/>
                </a:solidFill>
                <a:latin typeface="Arial" panose="020B0604020202020204" pitchFamily="34" charset="0"/>
                <a:ea typeface="Times New Roman" panose="02020603050405020304" pitchFamily="18" charset="0"/>
                <a:cs typeface="Times New Roman" panose="02020603050405020304" pitchFamily="18" charset="0"/>
              </a:rPr>
              <a:t>fieldwork and data </a:t>
            </a:r>
            <a:r>
              <a:rPr lang="en-US" sz="2000" dirty="0" smtClean="0">
                <a:solidFill>
                  <a:srgbClr val="302C24"/>
                </a:solidFill>
                <a:latin typeface="Arial" panose="020B0604020202020204" pitchFamily="34" charset="0"/>
                <a:ea typeface="Times New Roman" panose="02020603050405020304" pitchFamily="18" charset="0"/>
                <a:cs typeface="Times New Roman" panose="02020603050405020304" pitchFamily="18" charset="0"/>
              </a:rPr>
              <a:t>gathering.</a:t>
            </a:r>
          </a:p>
          <a:p>
            <a:pPr lvl="0" algn="just">
              <a:spcBef>
                <a:spcPts val="0"/>
              </a:spcBef>
              <a:spcAft>
                <a:spcPts val="0"/>
              </a:spcAft>
              <a:buFont typeface="Symbol" panose="05050102010706020507" pitchFamily="18" charset="2"/>
              <a:buChar char=""/>
            </a:pPr>
            <a:endParaRPr lang="en-US" sz="2000" dirty="0">
              <a:solidFill>
                <a:srgbClr val="302C24"/>
              </a:solidFill>
              <a:latin typeface="Arial" panose="020B0604020202020204" pitchFamily="34" charset="0"/>
              <a:cs typeface="Times New Roman" panose="02020603050405020304" pitchFamily="18" charset="0"/>
            </a:endParaRPr>
          </a:p>
          <a:p>
            <a:pPr lvl="0" algn="just">
              <a:spcBef>
                <a:spcPts val="0"/>
              </a:spcBef>
              <a:spcAft>
                <a:spcPts val="0"/>
              </a:spcAft>
              <a:buFont typeface="Symbol" panose="05050102010706020507" pitchFamily="18" charset="2"/>
              <a:buChar char=""/>
            </a:pPr>
            <a:r>
              <a:rPr lang="en-US" sz="2000" dirty="0">
                <a:solidFill>
                  <a:srgbClr val="302C24"/>
                </a:solidFill>
                <a:latin typeface="Arial" panose="020B0604020202020204" pitchFamily="34" charset="0"/>
                <a:ea typeface="Times New Roman" panose="02020603050405020304" pitchFamily="18" charset="0"/>
                <a:cs typeface="Times New Roman" panose="02020603050405020304" pitchFamily="18" charset="0"/>
              </a:rPr>
              <a:t>Applying a consistent reviewing process at all stages of in-country reporting would ensure </a:t>
            </a:r>
            <a:r>
              <a:rPr lang="en-US" sz="2000" dirty="0" smtClean="0">
                <a:solidFill>
                  <a:srgbClr val="302C24"/>
                </a:solidFill>
                <a:latin typeface="Arial" panose="020B0604020202020204" pitchFamily="34" charset="0"/>
                <a:ea typeface="Times New Roman" panose="02020603050405020304" pitchFamily="18" charset="0"/>
                <a:cs typeface="Times New Roman" panose="02020603050405020304" pitchFamily="18" charset="0"/>
              </a:rPr>
              <a:t>that </a:t>
            </a:r>
            <a:r>
              <a:rPr lang="en-US" sz="2000" dirty="0">
                <a:solidFill>
                  <a:srgbClr val="302C24"/>
                </a:solidFill>
                <a:latin typeface="Arial" panose="020B0604020202020204" pitchFamily="34" charset="0"/>
                <a:ea typeface="Times New Roman" panose="02020603050405020304" pitchFamily="18" charset="0"/>
                <a:cs typeface="Times New Roman" panose="02020603050405020304" pitchFamily="18" charset="0"/>
              </a:rPr>
              <a:t>key issues are identified at an early stage.</a:t>
            </a:r>
          </a:p>
        </p:txBody>
      </p:sp>
      <p:sp>
        <p:nvSpPr>
          <p:cNvPr id="4" name="Title 1">
            <a:extLst>
              <a:ext uri="{FF2B5EF4-FFF2-40B4-BE49-F238E27FC236}">
                <a16:creationId xmlns:a16="http://schemas.microsoft.com/office/drawing/2014/main" id="{1DB95EEF-73ED-4B5E-B9B9-E710F6168CE8}"/>
              </a:ext>
            </a:extLst>
          </p:cNvPr>
          <p:cNvSpPr>
            <a:spLocks noGrp="1"/>
          </p:cNvSpPr>
          <p:nvPr>
            <p:ph type="title"/>
          </p:nvPr>
        </p:nvSpPr>
        <p:spPr>
          <a:xfrm>
            <a:off x="539552" y="267494"/>
            <a:ext cx="8229600" cy="857250"/>
          </a:xfrm>
        </p:spPr>
        <p:txBody>
          <a:bodyPr/>
          <a:lstStyle/>
          <a:p>
            <a:pPr>
              <a:lnSpc>
                <a:spcPct val="110000"/>
              </a:lnSpc>
              <a:spcAft>
                <a:spcPts val="600"/>
              </a:spcAft>
            </a:pPr>
            <a:r>
              <a:rPr lang="en-US" sz="3100" dirty="0" smtClean="0">
                <a:latin typeface="Arial" panose="020B0604020202020204" pitchFamily="34" charset="0"/>
                <a:cs typeface="Arial" panose="020B0604020202020204" pitchFamily="34" charset="0"/>
              </a:rPr>
              <a:t>Some Lessons </a:t>
            </a:r>
            <a:r>
              <a:rPr lang="en-US" sz="3100" dirty="0">
                <a:latin typeface="Arial" panose="020B0604020202020204" pitchFamily="34" charset="0"/>
                <a:cs typeface="Arial" panose="020B0604020202020204" pitchFamily="34" charset="0"/>
              </a:rPr>
              <a:t>Learnt</a:t>
            </a:r>
          </a:p>
        </p:txBody>
      </p:sp>
    </p:spTree>
    <p:extLst>
      <p:ext uri="{BB962C8B-B14F-4D97-AF65-F5344CB8AC3E}">
        <p14:creationId xmlns:p14="http://schemas.microsoft.com/office/powerpoint/2010/main" val="11759829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1059582"/>
            <a:ext cx="4032448" cy="582612"/>
          </a:xfrm>
        </p:spPr>
        <p:txBody>
          <a:bodyPr>
            <a:noAutofit/>
          </a:bodyPr>
          <a:lstStyle/>
          <a:p>
            <a:pPr algn="l" fontAlgn="auto">
              <a:spcAft>
                <a:spcPts val="0"/>
              </a:spcAft>
              <a:buFont typeface="Arial"/>
              <a:buNone/>
              <a:defRPr/>
            </a:pPr>
            <a:r>
              <a:rPr lang="en-US" sz="900" dirty="0">
                <a:solidFill>
                  <a:schemeClr val="tx1"/>
                </a:solidFill>
                <a:latin typeface="Myriad Pro"/>
                <a:ea typeface="+mn-ea"/>
                <a:cs typeface="Myriad Pro"/>
              </a:rPr>
              <a:t>Pacific Islands Ridge to Reef National Priorities – Integrated water, land, forest and coastal management to preserve biodiversity, ecosystem services, store carbon, improve climate resilience and sustain livelihoods</a:t>
            </a:r>
          </a:p>
          <a:p>
            <a:pPr algn="l" fontAlgn="auto">
              <a:spcAft>
                <a:spcPts val="0"/>
              </a:spcAft>
              <a:buFont typeface="Arial"/>
              <a:buNone/>
              <a:defRPr/>
            </a:pPr>
            <a:endParaRPr lang="en-US" sz="900" dirty="0">
              <a:solidFill>
                <a:schemeClr val="tx1"/>
              </a:solidFill>
              <a:latin typeface="Myriad Pro"/>
              <a:ea typeface="+mn-ea"/>
              <a:cs typeface="Myriad Pro"/>
            </a:endParaRPr>
          </a:p>
        </p:txBody>
      </p:sp>
      <p:sp>
        <p:nvSpPr>
          <p:cNvPr id="8" name="Subtitle 2"/>
          <p:cNvSpPr txBox="1">
            <a:spLocks/>
          </p:cNvSpPr>
          <p:nvPr/>
        </p:nvSpPr>
        <p:spPr>
          <a:xfrm>
            <a:off x="323529" y="2350765"/>
            <a:ext cx="4896544" cy="581025"/>
          </a:xfrm>
          <a:prstGeom prst="rect">
            <a:avLst/>
          </a:prstGeom>
        </p:spPr>
        <p:txBody>
          <a:bodyPr anchor="ctr">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r>
              <a:rPr lang="en-US" b="1" dirty="0">
                <a:solidFill>
                  <a:schemeClr val="bg1">
                    <a:lumMod val="50000"/>
                  </a:schemeClr>
                </a:solidFill>
                <a:latin typeface="Myriad Pro"/>
                <a:cs typeface="Myriad Pro"/>
              </a:rPr>
              <a:t>VINAKA</a:t>
            </a:r>
          </a:p>
          <a:p>
            <a:pPr fontAlgn="auto">
              <a:spcAft>
                <a:spcPts val="0"/>
              </a:spcAft>
              <a:defRPr/>
            </a:pPr>
            <a:r>
              <a:rPr lang="en-US" dirty="0">
                <a:solidFill>
                  <a:schemeClr val="bg1">
                    <a:lumMod val="50000"/>
                  </a:schemeClr>
                </a:solidFill>
                <a:latin typeface="Myriad Pro"/>
                <a:cs typeface="Myriad Pro"/>
              </a:rPr>
              <a:t>THANK YOU </a:t>
            </a:r>
          </a:p>
        </p:txBody>
      </p:sp>
      <p:sp>
        <p:nvSpPr>
          <p:cNvPr id="6" name="Content Placeholder 2"/>
          <p:cNvSpPr txBox="1">
            <a:spLocks/>
          </p:cNvSpPr>
          <p:nvPr/>
        </p:nvSpPr>
        <p:spPr>
          <a:xfrm>
            <a:off x="6300192" y="987574"/>
            <a:ext cx="2736304" cy="3320784"/>
          </a:xfrm>
          <a:prstGeom prst="rect">
            <a:avLst/>
          </a:prstGeom>
          <a:noFill/>
        </p:spPr>
        <p:txBody>
          <a:bodyPr vert="horz" lIns="54000" tIns="0" rIns="0" bIns="0" rtlCol="0">
            <a:noAutofit/>
          </a:bodyPr>
          <a:lstStyle/>
          <a:p>
            <a:pPr>
              <a:spcAft>
                <a:spcPts val="225"/>
              </a:spcAft>
              <a:buClr>
                <a:srgbClr val="000000"/>
              </a:buClr>
            </a:pPr>
            <a:r>
              <a:rPr lang="de-DE" sz="1050" b="1" dirty="0" smtClean="0"/>
              <a:t>Presented </a:t>
            </a:r>
            <a:r>
              <a:rPr lang="de-DE" sz="1050" b="1" dirty="0"/>
              <a:t>by</a:t>
            </a:r>
            <a:r>
              <a:rPr lang="de-DE" sz="1050" dirty="0"/>
              <a:t>:</a:t>
            </a:r>
          </a:p>
          <a:p>
            <a:pPr>
              <a:spcAft>
                <a:spcPts val="225"/>
              </a:spcAft>
              <a:buClr>
                <a:srgbClr val="000000"/>
              </a:buClr>
            </a:pPr>
            <a:r>
              <a:rPr lang="de-DE" sz="900" dirty="0" smtClean="0"/>
              <a:t>Dr. Antoine </a:t>
            </a:r>
            <a:r>
              <a:rPr lang="de-DE" sz="900" dirty="0"/>
              <a:t>D.R. N‘Yeurt</a:t>
            </a:r>
          </a:p>
          <a:p>
            <a:pPr>
              <a:spcAft>
                <a:spcPts val="225"/>
              </a:spcAft>
              <a:buClr>
                <a:srgbClr val="000000"/>
              </a:buClr>
            </a:pPr>
            <a:endParaRPr lang="de-DE" sz="1000" dirty="0"/>
          </a:p>
          <a:p>
            <a:pPr>
              <a:spcAft>
                <a:spcPts val="225"/>
              </a:spcAft>
              <a:buClr>
                <a:srgbClr val="000000"/>
              </a:buClr>
            </a:pPr>
            <a:endParaRPr lang="de-DE" sz="1000" dirty="0"/>
          </a:p>
          <a:p>
            <a:pPr>
              <a:spcAft>
                <a:spcPts val="225"/>
              </a:spcAft>
              <a:buClr>
                <a:srgbClr val="000000"/>
              </a:buClr>
            </a:pPr>
            <a:r>
              <a:rPr lang="de-DE" sz="1000" b="1" dirty="0"/>
              <a:t>Presentation prepared by:</a:t>
            </a:r>
            <a:r>
              <a:rPr lang="de-DE" sz="1000" dirty="0"/>
              <a:t/>
            </a:r>
            <a:br>
              <a:rPr lang="de-DE" sz="1000" dirty="0"/>
            </a:br>
            <a:r>
              <a:rPr lang="de-DE" sz="1000" dirty="0" smtClean="0"/>
              <a:t>Dr. Hilda Waqa-Sakiti and Dr. Antoine D.R. N‘Yeurt</a:t>
            </a:r>
            <a:endParaRPr lang="de-DE" sz="1000" dirty="0"/>
          </a:p>
          <a:p>
            <a:pPr>
              <a:spcAft>
                <a:spcPts val="225"/>
              </a:spcAft>
              <a:buClr>
                <a:srgbClr val="000000"/>
              </a:buClr>
            </a:pPr>
            <a:r>
              <a:rPr lang="de-DE" sz="1000" dirty="0"/>
              <a:t/>
            </a:r>
            <a:br>
              <a:rPr lang="de-DE" sz="1000" dirty="0"/>
            </a:br>
            <a:endParaRPr lang="de-DE" sz="1000" dirty="0"/>
          </a:p>
          <a:p>
            <a:pPr>
              <a:spcAft>
                <a:spcPts val="225"/>
              </a:spcAft>
              <a:buClr>
                <a:srgbClr val="000000"/>
              </a:buClr>
            </a:pPr>
            <a:endParaRPr lang="de-DE" sz="1000" dirty="0"/>
          </a:p>
          <a:p>
            <a:pPr>
              <a:spcAft>
                <a:spcPts val="225"/>
              </a:spcAft>
              <a:buClr>
                <a:srgbClr val="000000"/>
              </a:buClr>
            </a:pPr>
            <a:r>
              <a:rPr lang="de-DE" sz="1000" dirty="0"/>
              <a:t/>
            </a:r>
            <a:br>
              <a:rPr lang="de-DE" sz="1000" dirty="0"/>
            </a:br>
            <a:r>
              <a:rPr lang="de-DE" sz="1000" dirty="0" smtClean="0"/>
              <a:t>Template</a:t>
            </a:r>
            <a:r>
              <a:rPr lang="de-DE" sz="1000" dirty="0"/>
              <a:t>: Shaleh Antonio, CCMEA</a:t>
            </a:r>
          </a:p>
          <a:p>
            <a:pPr>
              <a:spcAft>
                <a:spcPts val="225"/>
              </a:spcAft>
              <a:buClr>
                <a:srgbClr val="000000"/>
              </a:buClr>
            </a:pPr>
            <a:endParaRPr lang="de-DE" sz="1000" dirty="0"/>
          </a:p>
        </p:txBody>
      </p:sp>
    </p:spTree>
    <p:extLst>
      <p:ext uri="{BB962C8B-B14F-4D97-AF65-F5344CB8AC3E}">
        <p14:creationId xmlns:p14="http://schemas.microsoft.com/office/powerpoint/2010/main" val="454424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2627784" y="575024"/>
            <a:ext cx="4519266" cy="57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1pPr>
            <a:lvl2pPr marL="685800" indent="-228600">
              <a:lnSpc>
                <a:spcPct val="120000"/>
              </a:lnSpc>
              <a:spcBef>
                <a:spcPts val="500"/>
              </a:spcBef>
              <a:buClr>
                <a:schemeClr val="accent1"/>
              </a:buClr>
              <a:buSzPct val="100000"/>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Calibri" panose="020F0502020204030204" pitchFamily="34" charset="0"/>
                <a:cs typeface="Calibri" panose="020F0502020204030204"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Calibri" panose="020F0502020204030204" pitchFamily="34" charset="0"/>
                <a:cs typeface="Calibri" panose="020F0502020204030204" pitchFamily="34" charset="0"/>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Calibri" panose="020F0502020204030204" pitchFamily="34" charset="0"/>
                <a:cs typeface="Calibri" panose="020F0502020204030204" pitchFamily="34" charset="0"/>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Calibri" panose="020F0502020204030204" pitchFamily="34" charset="0"/>
                <a:cs typeface="Calibri" panose="020F0502020204030204" pitchFamily="34" charset="0"/>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Calibri" panose="020F0502020204030204" pitchFamily="34" charset="0"/>
                <a:cs typeface="Calibri" panose="020F0502020204030204" pitchFamily="34" charset="0"/>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Calibri" panose="020F0502020204030204" pitchFamily="34" charset="0"/>
                <a:cs typeface="Calibri" panose="020F0502020204030204" pitchFamily="34" charset="0"/>
              </a:defRPr>
            </a:lvl9pPr>
          </a:lstStyle>
          <a:p>
            <a:pPr algn="ctr" eaLnBrk="1" hangingPunct="1">
              <a:lnSpc>
                <a:spcPct val="90000"/>
              </a:lnSpc>
              <a:spcBef>
                <a:spcPct val="0"/>
              </a:spcBef>
              <a:buClrTx/>
              <a:buSzTx/>
              <a:buFontTx/>
              <a:buNone/>
            </a:pPr>
            <a:r>
              <a:rPr lang="en-US" altLang="en-US" b="1" dirty="0">
                <a:latin typeface="Arial" panose="020B0604020202020204" pitchFamily="34" charset="0"/>
                <a:cs typeface="Arial" panose="020B0604020202020204" pitchFamily="34" charset="0"/>
              </a:rPr>
              <a:t>Presentation Outline</a:t>
            </a:r>
          </a:p>
        </p:txBody>
      </p:sp>
      <p:sp>
        <p:nvSpPr>
          <p:cNvPr id="6" name="TextBox 5">
            <a:extLst>
              <a:ext uri="{FF2B5EF4-FFF2-40B4-BE49-F238E27FC236}">
                <a16:creationId xmlns:a16="http://schemas.microsoft.com/office/drawing/2014/main" id="{9698881C-7C34-4994-905E-A1E0AEBF759B}"/>
              </a:ext>
            </a:extLst>
          </p:cNvPr>
          <p:cNvSpPr txBox="1"/>
          <p:nvPr/>
        </p:nvSpPr>
        <p:spPr>
          <a:xfrm>
            <a:off x="1115616" y="1491630"/>
            <a:ext cx="4226890" cy="1754326"/>
          </a:xfrm>
          <a:prstGeom prst="rect">
            <a:avLst/>
          </a:prstGeom>
          <a:noFill/>
        </p:spPr>
        <p:txBody>
          <a:bodyPr wrap="square" rtlCol="0">
            <a:spAutoFit/>
          </a:bodyPr>
          <a:lstStyle/>
          <a:p>
            <a:pPr marL="342900" indent="-342900" algn="just">
              <a:lnSpc>
                <a:spcPct val="150000"/>
              </a:lnSpc>
              <a:buAutoNum type="arabicPeriod"/>
            </a:pPr>
            <a:r>
              <a:rPr lang="en-US" dirty="0">
                <a:latin typeface="Arial" panose="020B0604020202020204" pitchFamily="34" charset="0"/>
                <a:cs typeface="Arial" panose="020B0604020202020204" pitchFamily="34" charset="0"/>
              </a:rPr>
              <a:t>Brief Project Background</a:t>
            </a:r>
          </a:p>
          <a:p>
            <a:pPr marL="342900" indent="-342900" algn="just">
              <a:lnSpc>
                <a:spcPct val="150000"/>
              </a:lnSpc>
              <a:buAutoNum type="arabicPeriod"/>
            </a:pPr>
            <a:r>
              <a:rPr lang="en-US" dirty="0">
                <a:latin typeface="Arial" panose="020B0604020202020204" pitchFamily="34" charset="0"/>
                <a:cs typeface="Arial" panose="020B0604020202020204" pitchFamily="34" charset="0"/>
              </a:rPr>
              <a:t>Achievements To Date</a:t>
            </a:r>
          </a:p>
          <a:p>
            <a:pPr marL="342900" indent="-342900" algn="just">
              <a:lnSpc>
                <a:spcPct val="150000"/>
              </a:lnSpc>
              <a:buAutoNum type="arabicPeriod"/>
            </a:pPr>
            <a:r>
              <a:rPr lang="en-US" dirty="0">
                <a:latin typeface="Arial" panose="020B0604020202020204" pitchFamily="34" charset="0"/>
                <a:cs typeface="Arial" panose="020B0604020202020204" pitchFamily="34" charset="0"/>
              </a:rPr>
              <a:t>Challenges</a:t>
            </a:r>
          </a:p>
          <a:p>
            <a:pPr marL="342900" indent="-342900" algn="just">
              <a:lnSpc>
                <a:spcPct val="150000"/>
              </a:lnSpc>
              <a:buAutoNum type="arabicPeriod"/>
            </a:pPr>
            <a:r>
              <a:rPr lang="en-US" dirty="0">
                <a:latin typeface="Arial" panose="020B0604020202020204" pitchFamily="34" charset="0"/>
                <a:cs typeface="Arial" panose="020B0604020202020204" pitchFamily="34" charset="0"/>
              </a:rPr>
              <a:t>Lessons Learnt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1275606"/>
            <a:ext cx="3501008" cy="2625756"/>
          </a:xfrm>
          <a:prstGeom prst="rect">
            <a:avLst/>
          </a:prstGeom>
          <a:effectLst>
            <a:outerShdw blurRad="50800" dist="63500" dir="2700000" algn="tl" rotWithShape="0">
              <a:prstClr val="black">
                <a:alpha val="40000"/>
              </a:prstClr>
            </a:outerShdw>
          </a:effectLst>
        </p:spPr>
      </p:pic>
      <p:sp>
        <p:nvSpPr>
          <p:cNvPr id="4" name="TextBox 3"/>
          <p:cNvSpPr txBox="1"/>
          <p:nvPr/>
        </p:nvSpPr>
        <p:spPr>
          <a:xfrm rot="16200000">
            <a:off x="7956086" y="3364128"/>
            <a:ext cx="936104" cy="215444"/>
          </a:xfrm>
          <a:prstGeom prst="rect">
            <a:avLst/>
          </a:prstGeom>
          <a:noFill/>
        </p:spPr>
        <p:txBody>
          <a:bodyPr wrap="square" rtlCol="0">
            <a:spAutoFit/>
          </a:bodyPr>
          <a:lstStyle/>
          <a:p>
            <a:r>
              <a:rPr lang="en-US" sz="800" dirty="0" smtClean="0"/>
              <a:t>A.D.R. </a:t>
            </a:r>
            <a:r>
              <a:rPr lang="en-US" sz="800" dirty="0" err="1" smtClean="0"/>
              <a:t>N’Yeurt</a:t>
            </a:r>
            <a:endParaRPr lang="en-US" sz="800" dirty="0"/>
          </a:p>
        </p:txBody>
      </p:sp>
    </p:spTree>
    <p:extLst>
      <p:ext uri="{BB962C8B-B14F-4D97-AF65-F5344CB8AC3E}">
        <p14:creationId xmlns:p14="http://schemas.microsoft.com/office/powerpoint/2010/main" val="16766077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2554" y="267494"/>
            <a:ext cx="8229600" cy="65171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1pPr>
            <a:lvl2pPr marL="685800" indent="-228600">
              <a:lnSpc>
                <a:spcPct val="120000"/>
              </a:lnSpc>
              <a:spcBef>
                <a:spcPts val="500"/>
              </a:spcBef>
              <a:buClr>
                <a:schemeClr val="accent1"/>
              </a:buClr>
              <a:buSzPct val="100000"/>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Calibri" panose="020F0502020204030204" pitchFamily="34" charset="0"/>
                <a:cs typeface="Calibri" panose="020F0502020204030204"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Calibri" panose="020F0502020204030204" pitchFamily="34" charset="0"/>
                <a:cs typeface="Calibri" panose="020F0502020204030204" pitchFamily="34" charset="0"/>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Calibri" panose="020F0502020204030204" pitchFamily="34" charset="0"/>
                <a:cs typeface="Calibri" panose="020F0502020204030204" pitchFamily="34" charset="0"/>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Calibri" panose="020F0502020204030204" pitchFamily="34" charset="0"/>
                <a:cs typeface="Calibri" panose="020F0502020204030204" pitchFamily="34" charset="0"/>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Calibri" panose="020F0502020204030204" pitchFamily="34" charset="0"/>
                <a:cs typeface="Calibri" panose="020F0502020204030204" pitchFamily="34" charset="0"/>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Calibri" panose="020F0502020204030204" pitchFamily="34" charset="0"/>
                <a:cs typeface="Calibri" panose="020F0502020204030204" pitchFamily="34" charset="0"/>
              </a:defRPr>
            </a:lvl9pPr>
          </a:lstStyle>
          <a:p>
            <a:pPr algn="ctr" eaLnBrk="1" hangingPunct="1">
              <a:lnSpc>
                <a:spcPct val="110000"/>
              </a:lnSpc>
              <a:spcBef>
                <a:spcPct val="0"/>
              </a:spcBef>
              <a:spcAft>
                <a:spcPts val="600"/>
              </a:spcAft>
              <a:buClrTx/>
              <a:buSzTx/>
              <a:buFontTx/>
              <a:buNone/>
            </a:pPr>
            <a:r>
              <a:rPr lang="en-US" altLang="en-US" sz="3100" kern="1200" dirty="0">
                <a:solidFill>
                  <a:schemeClr val="accent5">
                    <a:lumMod val="75000"/>
                  </a:schemeClr>
                </a:solidFill>
                <a:latin typeface="Arial" panose="020B0604020202020204" pitchFamily="34" charset="0"/>
                <a:cs typeface="Arial" panose="020B0604020202020204" pitchFamily="34" charset="0"/>
              </a:rPr>
              <a:t>Project Background</a:t>
            </a:r>
          </a:p>
        </p:txBody>
      </p:sp>
      <p:sp>
        <p:nvSpPr>
          <p:cNvPr id="8" name="Content Placeholder 2">
            <a:extLst>
              <a:ext uri="{FF2B5EF4-FFF2-40B4-BE49-F238E27FC236}">
                <a16:creationId xmlns:a16="http://schemas.microsoft.com/office/drawing/2014/main" id="{2355515E-A7E6-4E55-A54B-D1FD70528D1C}"/>
              </a:ext>
            </a:extLst>
          </p:cNvPr>
          <p:cNvSpPr>
            <a:spLocks noGrp="1"/>
          </p:cNvSpPr>
          <p:nvPr>
            <p:ph idx="1"/>
          </p:nvPr>
        </p:nvSpPr>
        <p:spPr>
          <a:xfrm>
            <a:off x="179512" y="1491630"/>
            <a:ext cx="8784976" cy="2530376"/>
          </a:xfrm>
        </p:spPr>
        <p:txBody>
          <a:bodyPr/>
          <a:lstStyle/>
          <a:p>
            <a:pPr algn="just"/>
            <a:r>
              <a:rPr lang="en-US" sz="1800" dirty="0" smtClean="0">
                <a:latin typeface="Calibri" panose="020F0502020204030204" pitchFamily="34" charset="0"/>
                <a:ea typeface="Calibri" panose="020F0502020204030204" pitchFamily="34" charset="0"/>
                <a:cs typeface="Times New Roman" panose="02020603050405020304" pitchFamily="18" charset="0"/>
              </a:rPr>
              <a:t>Mainstreaming </a:t>
            </a:r>
            <a:r>
              <a:rPr lang="en-US" sz="1800" dirty="0">
                <a:latin typeface="Calibri" panose="020F0502020204030204" pitchFamily="34" charset="0"/>
                <a:ea typeface="Calibri" panose="020F0502020204030204" pitchFamily="34" charset="0"/>
                <a:cs typeface="Times New Roman" panose="02020603050405020304" pitchFamily="18" charset="0"/>
              </a:rPr>
              <a:t>of ‘ridge-to-reef’ (R2R) and climate resilient approaches to integrate land, water, forest and coastal management in the PICs through strategic planning, capacity building and piloted local actions to sustain livelihoods and preserve ecosystem services.</a:t>
            </a:r>
          </a:p>
          <a:p>
            <a:pPr algn="just"/>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1800" dirty="0" smtClean="0">
                <a:latin typeface="Calibri" panose="020F0502020204030204" pitchFamily="34" charset="0"/>
                <a:ea typeface="Calibri" panose="020F0502020204030204" pitchFamily="34" charset="0"/>
                <a:cs typeface="Times New Roman" panose="02020603050405020304" pitchFamily="18" charset="0"/>
              </a:rPr>
              <a:t>Outputs of the Science </a:t>
            </a:r>
            <a:r>
              <a:rPr lang="en-US" sz="1800" dirty="0" err="1" smtClean="0">
                <a:latin typeface="Calibri" panose="020F0502020204030204" pitchFamily="34" charset="0"/>
                <a:ea typeface="Calibri" panose="020F0502020204030204" pitchFamily="34" charset="0"/>
                <a:cs typeface="Times New Roman" panose="02020603050405020304" pitchFamily="18" charset="0"/>
              </a:rPr>
              <a:t>Workplan</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smtClean="0">
                <a:latin typeface="Calibri" panose="020F0502020204030204" pitchFamily="34" charset="0"/>
                <a:ea typeface="Calibri" panose="020F0502020204030204" pitchFamily="34" charset="0"/>
                <a:cs typeface="Times New Roman" panose="02020603050405020304" pitchFamily="18" charset="0"/>
              </a:rPr>
              <a:t>National and regional Strategic Action Frameworks for ICM/IWRM and National </a:t>
            </a:r>
            <a:r>
              <a:rPr lang="en-US" sz="1800" dirty="0">
                <a:latin typeface="Calibri" panose="020F0502020204030204" pitchFamily="34" charset="0"/>
                <a:ea typeface="Calibri" panose="020F0502020204030204" pitchFamily="34" charset="0"/>
                <a:cs typeface="Times New Roman" panose="02020603050405020304" pitchFamily="18" charset="0"/>
              </a:rPr>
              <a:t>State of the Coast Reports and Diagnostic </a:t>
            </a:r>
            <a:r>
              <a:rPr lang="en-US" sz="1800" dirty="0" smtClean="0">
                <a:latin typeface="Calibri" panose="020F0502020204030204" pitchFamily="34" charset="0"/>
                <a:ea typeface="Calibri" panose="020F0502020204030204" pitchFamily="34" charset="0"/>
                <a:cs typeface="Times New Roman" panose="02020603050405020304" pitchFamily="18" charset="0"/>
              </a:rPr>
              <a:t>Reports (</a:t>
            </a:r>
            <a:r>
              <a:rPr lang="en-US" sz="1800" dirty="0" err="1" smtClean="0">
                <a:latin typeface="Calibri" panose="020F0502020204030204" pitchFamily="34" charset="0"/>
                <a:ea typeface="Calibri" panose="020F0502020204030204" pitchFamily="34" charset="0"/>
                <a:cs typeface="Times New Roman" panose="02020603050405020304" pitchFamily="18" charset="0"/>
              </a:rPr>
              <a:t>RapCA</a:t>
            </a:r>
            <a:r>
              <a:rPr lang="en-US" sz="1800" dirty="0" smtClean="0">
                <a:latin typeface="Calibri" panose="020F0502020204030204" pitchFamily="34" charset="0"/>
                <a:ea typeface="Calibri" panose="020F0502020204030204" pitchFamily="34" charset="0"/>
                <a:cs typeface="Times New Roman" panose="02020603050405020304" pitchFamily="18" charset="0"/>
              </a:rPr>
              <a:t> and IDA Reports).</a:t>
            </a:r>
          </a:p>
        </p:txBody>
      </p:sp>
    </p:spTree>
    <p:extLst>
      <p:ext uri="{BB962C8B-B14F-4D97-AF65-F5344CB8AC3E}">
        <p14:creationId xmlns:p14="http://schemas.microsoft.com/office/powerpoint/2010/main" val="1426916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73662787"/>
              </p:ext>
            </p:extLst>
          </p:nvPr>
        </p:nvGraphicFramePr>
        <p:xfrm>
          <a:off x="1614697" y="51470"/>
          <a:ext cx="7421798" cy="4392487"/>
        </p:xfrm>
        <a:graphic>
          <a:graphicData uri="http://schemas.openxmlformats.org/drawingml/2006/table">
            <a:tbl>
              <a:tblPr firstRow="1" firstCol="1" bandRow="1"/>
              <a:tblGrid>
                <a:gridCol w="2119565">
                  <a:extLst>
                    <a:ext uri="{9D8B030D-6E8A-4147-A177-3AD203B41FA5}">
                      <a16:colId xmlns:a16="http://schemas.microsoft.com/office/drawing/2014/main" val="3595920647"/>
                    </a:ext>
                  </a:extLst>
                </a:gridCol>
                <a:gridCol w="2807368">
                  <a:extLst>
                    <a:ext uri="{9D8B030D-6E8A-4147-A177-3AD203B41FA5}">
                      <a16:colId xmlns:a16="http://schemas.microsoft.com/office/drawing/2014/main" val="3843205618"/>
                    </a:ext>
                  </a:extLst>
                </a:gridCol>
                <a:gridCol w="2494865">
                  <a:extLst>
                    <a:ext uri="{9D8B030D-6E8A-4147-A177-3AD203B41FA5}">
                      <a16:colId xmlns:a16="http://schemas.microsoft.com/office/drawing/2014/main" val="560496208"/>
                    </a:ext>
                  </a:extLst>
                </a:gridCol>
              </a:tblGrid>
              <a:tr h="129124">
                <a:tc>
                  <a:txBody>
                    <a:bodyPr/>
                    <a:lstStyle/>
                    <a:p>
                      <a:pPr marL="0" marR="0" algn="just">
                        <a:spcBef>
                          <a:spcPts val="0"/>
                        </a:spcBef>
                        <a:spcAft>
                          <a:spcPts val="0"/>
                        </a:spcAft>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Code/ Indicator</a:t>
                      </a:r>
                    </a:p>
                  </a:txBody>
                  <a:tcPr marL="32623" marR="32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Parameters measured</a:t>
                      </a:r>
                    </a:p>
                  </a:txBody>
                  <a:tcPr marL="32623" marR="32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Sampling Technique</a:t>
                      </a:r>
                    </a:p>
                  </a:txBody>
                  <a:tcPr marL="32623" marR="32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8227141"/>
                  </a:ext>
                </a:extLst>
              </a:tr>
              <a:tr h="774742">
                <a:tc>
                  <a:txBody>
                    <a:bodyPr/>
                    <a:lstStyle/>
                    <a:p>
                      <a:pPr marL="0" marR="0" algn="just">
                        <a:spcBef>
                          <a:spcPts val="0"/>
                        </a:spcBef>
                        <a:spcAft>
                          <a:spcPts val="0"/>
                        </a:spcAft>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E1/ Diversity/</a:t>
                      </a:r>
                      <a:r>
                        <a:rPr lang="en-US" sz="8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 Species Richness</a:t>
                      </a:r>
                      <a:endParaRPr lang="en-U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2623" marR="32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o Occurrence of special species (marine and terrestrial)</a:t>
                      </a:r>
                    </a:p>
                    <a:p>
                      <a:pPr marL="0" marR="0" algn="just">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o Occurrence of invasive species (marine and terrestrial)</a:t>
                      </a:r>
                    </a:p>
                    <a:p>
                      <a:pPr marL="0" marR="0" algn="just">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o Richness of fish communities</a:t>
                      </a:r>
                    </a:p>
                    <a:p>
                      <a:pPr marL="0" marR="0" algn="just">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o Richness of coral communities</a:t>
                      </a:r>
                    </a:p>
                    <a:p>
                      <a:pPr marL="0" marR="0" algn="just">
                        <a:spcBef>
                          <a:spcPts val="0"/>
                        </a:spcBef>
                        <a:spcAft>
                          <a:spcPts val="0"/>
                        </a:spcAft>
                      </a:pPr>
                      <a:r>
                        <a:rPr lang="en-US" sz="80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o Richness of seagrasses</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80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o Richness of algae</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2623" marR="32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Species inventory</a:t>
                      </a:r>
                    </a:p>
                    <a:p>
                      <a:pPr marL="0" marR="0" algn="just">
                        <a:spcBef>
                          <a:spcPts val="0"/>
                        </a:spcBef>
                        <a:spcAft>
                          <a:spcPts val="0"/>
                        </a:spcAft>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Sampling</a:t>
                      </a:r>
                    </a:p>
                    <a:p>
                      <a:pPr marL="0" marR="0" algn="just">
                        <a:spcBef>
                          <a:spcPts val="0"/>
                        </a:spcBef>
                        <a:spcAft>
                          <a:spcPts val="0"/>
                        </a:spcAft>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Monitoring programs</a:t>
                      </a:r>
                    </a:p>
                  </a:txBody>
                  <a:tcPr marL="32623" marR="32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4909567"/>
                  </a:ext>
                </a:extLst>
              </a:tr>
              <a:tr h="516494">
                <a:tc>
                  <a:txBody>
                    <a:bodyPr/>
                    <a:lstStyle/>
                    <a:p>
                      <a:pPr marL="0" marR="0" algn="just">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E2/Abundance</a:t>
                      </a:r>
                    </a:p>
                  </a:txBody>
                  <a:tcPr marL="32623" marR="32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o Juvenile coral </a:t>
                      </a:r>
                      <a:r>
                        <a:rPr lang="en-US" sz="80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(percentage cover or number)</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80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o Fish species (visual census)</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o Marine flora </a:t>
                      </a:r>
                      <a:r>
                        <a:rPr lang="en-US" sz="80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(percentage cover)</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o Number of individuals (marine mammals)</a:t>
                      </a:r>
                    </a:p>
                  </a:txBody>
                  <a:tcPr marL="32623" marR="32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Monitoring programs and surveys</a:t>
                      </a:r>
                    </a:p>
                  </a:txBody>
                  <a:tcPr marL="32623" marR="32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2252682"/>
                  </a:ext>
                </a:extLst>
              </a:tr>
              <a:tr h="588312">
                <a:tc>
                  <a:txBody>
                    <a:bodyPr/>
                    <a:lstStyle/>
                    <a:p>
                      <a:pPr marL="0" marR="0" algn="just">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E3/ Habitat quality</a:t>
                      </a:r>
                    </a:p>
                  </a:txBody>
                  <a:tcPr marL="32623" marR="32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o Coral health</a:t>
                      </a:r>
                      <a:r>
                        <a:rPr lang="en-US" sz="8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 (absence of bleaching)</a:t>
                      </a:r>
                      <a:endParaRPr lang="en-US" sz="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o Habitat type (coast and catchment)</a:t>
                      </a:r>
                    </a:p>
                    <a:p>
                      <a:pPr marL="0" marR="0" algn="just">
                        <a:spcBef>
                          <a:spcPts val="0"/>
                        </a:spcBef>
                        <a:spcAft>
                          <a:spcPts val="0"/>
                        </a:spcAft>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o Habitat cover (coast and catchment)</a:t>
                      </a:r>
                    </a:p>
                    <a:p>
                      <a:pPr marL="0" marR="0" algn="just">
                        <a:spcBef>
                          <a:spcPts val="0"/>
                        </a:spcBef>
                        <a:spcAft>
                          <a:spcPts val="0"/>
                        </a:spcAft>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o Mangrove and seagrass health</a:t>
                      </a:r>
                    </a:p>
                  </a:txBody>
                  <a:tcPr marL="32623" marR="32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Monitoring programs and surveys</a:t>
                      </a:r>
                    </a:p>
                    <a:p>
                      <a:pPr marL="0" marR="0" algn="just">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Remote sensing</a:t>
                      </a:r>
                    </a:p>
                    <a:p>
                      <a:pPr marL="0" marR="0" algn="just">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Databases</a:t>
                      </a:r>
                    </a:p>
                  </a:txBody>
                  <a:tcPr marL="32623" marR="32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8444657"/>
                  </a:ext>
                </a:extLst>
              </a:tr>
              <a:tr h="168088">
                <a:tc>
                  <a:txBody>
                    <a:bodyPr/>
                    <a:lstStyle/>
                    <a:p>
                      <a:pPr marL="0" marR="0" algn="just">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E4/ Species health</a:t>
                      </a:r>
                    </a:p>
                  </a:txBody>
                  <a:tcPr marL="32623" marR="32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Richness of threatened and vulnerable fisheries species</a:t>
                      </a:r>
                    </a:p>
                  </a:txBody>
                  <a:tcPr marL="32623" marR="32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Monitoring programs and surveys</a:t>
                      </a:r>
                    </a:p>
                  </a:txBody>
                  <a:tcPr marL="32623" marR="32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0093867"/>
                  </a:ext>
                </a:extLst>
              </a:tr>
              <a:tr h="774742">
                <a:tc>
                  <a:txBody>
                    <a:bodyPr/>
                    <a:lstStyle/>
                    <a:p>
                      <a:pPr marL="0" marR="0" algn="just">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E5/ Biodiversity hotspots</a:t>
                      </a:r>
                    </a:p>
                    <a:p>
                      <a:pPr marL="0" marR="0" algn="just">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(coast and catchment)</a:t>
                      </a:r>
                    </a:p>
                  </a:txBody>
                  <a:tcPr marL="32623" marR="32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o Key biodiversity areas</a:t>
                      </a:r>
                    </a:p>
                    <a:p>
                      <a:pPr marL="0" marR="0" algn="just">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o Important bird areas</a:t>
                      </a:r>
                    </a:p>
                    <a:p>
                      <a:pPr marL="0" marR="0" algn="just">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o Protected areas</a:t>
                      </a:r>
                    </a:p>
                    <a:p>
                      <a:pPr marL="0" marR="0" algn="just">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o Recently identified priority areas (BIORAPs)</a:t>
                      </a:r>
                    </a:p>
                    <a:p>
                      <a:pPr marL="0" marR="0" algn="just">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o Nationally threatened and endemic species</a:t>
                      </a:r>
                    </a:p>
                    <a:p>
                      <a:pPr marL="0" marR="0" algn="just">
                        <a:spcBef>
                          <a:spcPts val="0"/>
                        </a:spcBef>
                        <a:spcAft>
                          <a:spcPts val="0"/>
                        </a:spcAft>
                      </a:pPr>
                      <a:r>
                        <a:rPr lang="en-US" sz="80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o Presence of focal species (Conservation value)</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2623" marR="32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Document review</a:t>
                      </a:r>
                    </a:p>
                    <a:p>
                      <a:pPr marL="0" marR="0" algn="just">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Interviews</a:t>
                      </a:r>
                    </a:p>
                    <a:p>
                      <a:pPr marL="0" marR="0" algn="just">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Databases</a:t>
                      </a:r>
                    </a:p>
                    <a:p>
                      <a:pPr marL="0" marR="0" algn="just">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Surveys</a:t>
                      </a:r>
                    </a:p>
                  </a:txBody>
                  <a:tcPr marL="32623" marR="32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259991"/>
                  </a:ext>
                </a:extLst>
              </a:tr>
              <a:tr h="924491">
                <a:tc>
                  <a:txBody>
                    <a:bodyPr/>
                    <a:lstStyle/>
                    <a:p>
                      <a:pPr marL="0" marR="0" algn="just">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E6/ Water quality (coast and catchment)</a:t>
                      </a:r>
                    </a:p>
                  </a:txBody>
                  <a:tcPr marL="32623" marR="32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o Physico-chemical parameters </a:t>
                      </a:r>
                      <a:r>
                        <a:rPr lang="en-US" sz="80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(pH, conductivity, Dissolved Oxygen, DO, Temperature)</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o Nutrient concentration (phosphate and nitrates/nitrites)</a:t>
                      </a:r>
                    </a:p>
                    <a:p>
                      <a:pPr marL="0" marR="0" algn="just">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o Faecal coliform</a:t>
                      </a:r>
                    </a:p>
                    <a:p>
                      <a:pPr marL="0" marR="0" algn="just">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o Chlorophyll a concentration</a:t>
                      </a:r>
                    </a:p>
                    <a:p>
                      <a:pPr marL="0" marR="0" algn="just">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o Incidence and duration of harmful algal bloom (coast)</a:t>
                      </a:r>
                    </a:p>
                    <a:p>
                      <a:pPr marL="0" marR="0" algn="just">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o Defined and enforced riparian zones (catchment)</a:t>
                      </a:r>
                    </a:p>
                  </a:txBody>
                  <a:tcPr marL="32623" marR="32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Monitoring programs</a:t>
                      </a:r>
                    </a:p>
                    <a:p>
                      <a:pPr marL="0" marR="0" algn="just">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Sampling</a:t>
                      </a:r>
                    </a:p>
                  </a:txBody>
                  <a:tcPr marL="32623" marR="32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1091157"/>
                  </a:ext>
                </a:extLst>
              </a:tr>
              <a:tr h="516494">
                <a:tc>
                  <a:txBody>
                    <a:bodyPr/>
                    <a:lstStyle/>
                    <a:p>
                      <a:pPr marL="0" marR="0" algn="just">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E7/ Shoreline stabilization / </a:t>
                      </a:r>
                      <a:r>
                        <a:rPr lang="en-US" sz="80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Riparian Zone stabilization</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2623" marR="32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o Shoreline/ </a:t>
                      </a:r>
                      <a:r>
                        <a:rPr lang="en-US" sz="8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riparian zone</a:t>
                      </a:r>
                      <a:r>
                        <a:rPr lang="en-US" sz="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erosion</a:t>
                      </a:r>
                    </a:p>
                    <a:p>
                      <a:pPr marL="0" marR="0" algn="just">
                        <a:spcBef>
                          <a:spcPts val="0"/>
                        </a:spcBef>
                        <a:spcAft>
                          <a:spcPts val="0"/>
                        </a:spcAft>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o Shoreline accretion</a:t>
                      </a:r>
                    </a:p>
                    <a:p>
                      <a:pPr marL="0" marR="0" algn="just">
                        <a:spcBef>
                          <a:spcPts val="0"/>
                        </a:spcBef>
                        <a:spcAft>
                          <a:spcPts val="0"/>
                        </a:spcAft>
                      </a:pPr>
                      <a:r>
                        <a:rPr lang="en-US" sz="8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o Shoreline stabilization (mangroves, coastal trees, </a:t>
                      </a:r>
                      <a:r>
                        <a:rPr lang="en-US" sz="800" dirty="0" err="1">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Vetiver</a:t>
                      </a:r>
                      <a:r>
                        <a:rPr lang="en-US" sz="8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 grass)</a:t>
                      </a:r>
                      <a:endParaRPr lang="en-U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2623" marR="32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Monitoring programs</a:t>
                      </a:r>
                    </a:p>
                  </a:txBody>
                  <a:tcPr marL="32623" marR="32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4859058"/>
                  </a:ext>
                </a:extLst>
              </a:tr>
            </a:tbl>
          </a:graphicData>
        </a:graphic>
      </p:graphicFrame>
      <p:sp>
        <p:nvSpPr>
          <p:cNvPr id="9" name="Rectangle 8"/>
          <p:cNvSpPr/>
          <p:nvPr/>
        </p:nvSpPr>
        <p:spPr>
          <a:xfrm>
            <a:off x="43441" y="2427734"/>
            <a:ext cx="1571256" cy="246221"/>
          </a:xfrm>
          <a:prstGeom prst="rect">
            <a:avLst/>
          </a:prstGeom>
        </p:spPr>
        <p:txBody>
          <a:bodyPr wrap="square">
            <a:spAutoFit/>
          </a:bodyPr>
          <a:lstStyle/>
          <a:p>
            <a:pPr marL="342900" marR="0" lvl="0" indent="-342900" algn="just">
              <a:spcBef>
                <a:spcPts val="0"/>
              </a:spcBef>
              <a:spcAft>
                <a:spcPts val="0"/>
              </a:spcAft>
              <a:buFont typeface="Symbol" panose="05050102010706020507" pitchFamily="18" charset="2"/>
              <a:buChar char=""/>
            </a:pPr>
            <a:r>
              <a:rPr lang="en-US" sz="1000" dirty="0" smtClean="0">
                <a:solidFill>
                  <a:srgbClr val="00B050"/>
                </a:solidFill>
                <a:latin typeface="Arial" panose="020B0604020202020204" pitchFamily="34" charset="0"/>
                <a:ea typeface="Times New Roman" panose="02020603050405020304" pitchFamily="18" charset="0"/>
                <a:cs typeface="Times New Roman" panose="02020603050405020304" pitchFamily="18" charset="0"/>
              </a:rPr>
              <a:t>new </a:t>
            </a:r>
            <a:r>
              <a:rPr lang="en-US" sz="1000"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suggestions</a:t>
            </a:r>
            <a:endParaRPr lang="en-US" sz="10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3279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7C47684-E9A9-4FBB-BDA3-B1FA8D50F5FD}"/>
              </a:ext>
            </a:extLst>
          </p:cNvPr>
          <p:cNvSpPr txBox="1">
            <a:spLocks/>
          </p:cNvSpPr>
          <p:nvPr/>
        </p:nvSpPr>
        <p:spPr bwMode="auto">
          <a:xfrm>
            <a:off x="1547664" y="312395"/>
            <a:ext cx="6120680" cy="857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1pPr>
            <a:lvl2pPr marL="685800" indent="-228600">
              <a:lnSpc>
                <a:spcPct val="120000"/>
              </a:lnSpc>
              <a:spcBef>
                <a:spcPts val="500"/>
              </a:spcBef>
              <a:buClr>
                <a:schemeClr val="accent1"/>
              </a:buClr>
              <a:buSzPct val="100000"/>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Calibri" panose="020F0502020204030204" pitchFamily="34" charset="0"/>
                <a:cs typeface="Calibri" panose="020F0502020204030204"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Calibri" panose="020F0502020204030204" pitchFamily="34" charset="0"/>
                <a:cs typeface="Calibri" panose="020F0502020204030204" pitchFamily="34" charset="0"/>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Calibri" panose="020F0502020204030204" pitchFamily="34" charset="0"/>
                <a:cs typeface="Calibri" panose="020F0502020204030204" pitchFamily="34" charset="0"/>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Calibri" panose="020F0502020204030204" pitchFamily="34" charset="0"/>
                <a:cs typeface="Calibri" panose="020F0502020204030204" pitchFamily="34" charset="0"/>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Calibri" panose="020F0502020204030204" pitchFamily="34" charset="0"/>
                <a:cs typeface="Calibri" panose="020F0502020204030204" pitchFamily="34" charset="0"/>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Calibri" panose="020F0502020204030204" pitchFamily="34" charset="0"/>
                <a:cs typeface="Calibri" panose="020F0502020204030204" pitchFamily="34" charset="0"/>
              </a:defRPr>
            </a:lvl9pPr>
          </a:lstStyle>
          <a:p>
            <a:pPr algn="ctr" eaLnBrk="1" hangingPunct="1">
              <a:lnSpc>
                <a:spcPct val="110000"/>
              </a:lnSpc>
              <a:spcBef>
                <a:spcPct val="0"/>
              </a:spcBef>
              <a:spcAft>
                <a:spcPts val="600"/>
              </a:spcAft>
              <a:buClrTx/>
              <a:buSzTx/>
              <a:buNone/>
            </a:pPr>
            <a:r>
              <a:rPr lang="en-US" altLang="en-US" sz="3100" dirty="0" smtClean="0">
                <a:solidFill>
                  <a:schemeClr val="accent5">
                    <a:lumMod val="75000"/>
                  </a:schemeClr>
                </a:solidFill>
                <a:latin typeface="Arial" panose="020B0604020202020204" pitchFamily="34" charset="0"/>
                <a:cs typeface="Arial" panose="020B0604020202020204" pitchFamily="34" charset="0"/>
              </a:rPr>
              <a:t>Achievements to </a:t>
            </a:r>
            <a:r>
              <a:rPr lang="en-US" altLang="en-US" sz="3100" dirty="0">
                <a:solidFill>
                  <a:schemeClr val="accent5">
                    <a:lumMod val="75000"/>
                  </a:schemeClr>
                </a:solidFill>
                <a:latin typeface="Arial" panose="020B0604020202020204" pitchFamily="34" charset="0"/>
                <a:cs typeface="Arial" panose="020B0604020202020204" pitchFamily="34" charset="0"/>
              </a:rPr>
              <a:t>Date</a:t>
            </a:r>
          </a:p>
        </p:txBody>
      </p:sp>
      <p:sp>
        <p:nvSpPr>
          <p:cNvPr id="3" name="TextBox 2">
            <a:extLst>
              <a:ext uri="{FF2B5EF4-FFF2-40B4-BE49-F238E27FC236}">
                <a16:creationId xmlns:a16="http://schemas.microsoft.com/office/drawing/2014/main" id="{CA9694C8-FC20-41BC-8EE5-9A6004661684}"/>
              </a:ext>
            </a:extLst>
          </p:cNvPr>
          <p:cNvSpPr txBox="1"/>
          <p:nvPr/>
        </p:nvSpPr>
        <p:spPr>
          <a:xfrm>
            <a:off x="457200" y="1200151"/>
            <a:ext cx="4038600" cy="3394472"/>
          </a:xfrm>
          <a:prstGeom prst="rect">
            <a:avLst/>
          </a:prstGeom>
        </p:spPr>
        <p:txBody>
          <a:bodyPr rtlCol="0">
            <a:normAutofit/>
          </a:bodyPr>
          <a:lstStyle/>
          <a:p>
            <a:pPr marL="742950" lvl="1" indent="-285750" eaLnBrk="1" hangingPunct="1">
              <a:lnSpc>
                <a:spcPct val="90000"/>
              </a:lnSpc>
              <a:spcBef>
                <a:spcPct val="20000"/>
              </a:spcBef>
              <a:buFont typeface="Arial" charset="0"/>
              <a:buChar char="•"/>
            </a:pPr>
            <a:endParaRPr lang="en-US" sz="1200" dirty="0">
              <a:latin typeface="+mn-lt"/>
            </a:endParaRPr>
          </a:p>
        </p:txBody>
      </p:sp>
      <p:sp>
        <p:nvSpPr>
          <p:cNvPr id="8" name="Rectangle 7"/>
          <p:cNvSpPr/>
          <p:nvPr/>
        </p:nvSpPr>
        <p:spPr>
          <a:xfrm>
            <a:off x="287524" y="1200151"/>
            <a:ext cx="8640960" cy="2585323"/>
          </a:xfrm>
          <a:prstGeom prst="rect">
            <a:avLst/>
          </a:prstGeom>
        </p:spPr>
        <p:txBody>
          <a:bodyPr wrap="square">
            <a:spAutoFit/>
          </a:bodyPr>
          <a:lstStyle/>
          <a:p>
            <a:pPr marL="285750" marR="0" indent="-285750" algn="just">
              <a:spcBef>
                <a:spcPts val="0"/>
              </a:spcBef>
              <a:spcAft>
                <a:spcPts val="0"/>
              </a:spcAft>
              <a:buFont typeface="Arial" panose="020B0604020202020204" pitchFamily="34" charset="0"/>
              <a:buChar char="•"/>
            </a:pPr>
            <a:r>
              <a:rPr lang="en-US" dirty="0" smtClean="0">
                <a:latin typeface="Arial" panose="020B0604020202020204" pitchFamily="34" charset="0"/>
                <a:ea typeface="Times New Roman" panose="02020603050405020304" pitchFamily="18" charset="0"/>
                <a:cs typeface="Times New Roman" panose="02020603050405020304" pitchFamily="18" charset="0"/>
              </a:rPr>
              <a:t>Provided </a:t>
            </a:r>
            <a:r>
              <a:rPr lang="en-US" dirty="0">
                <a:latin typeface="Arial" panose="020B0604020202020204" pitchFamily="34" charset="0"/>
                <a:ea typeface="Times New Roman" panose="02020603050405020304" pitchFamily="18" charset="0"/>
                <a:cs typeface="Times New Roman" panose="02020603050405020304" pitchFamily="18" charset="0"/>
              </a:rPr>
              <a:t>technical assistance to countries in developing and finalizing the Rapid Assessment of Priority Coastal Areas (RAPCA) reports. </a:t>
            </a:r>
            <a:endParaRPr lang="en-US" dirty="0" smtClean="0">
              <a:latin typeface="Arial" panose="020B0604020202020204" pitchFamily="34" charset="0"/>
              <a:ea typeface="Times New Roman" panose="02020603050405020304" pitchFamily="18" charset="0"/>
              <a:cs typeface="Times New Roman" panose="02020603050405020304" pitchFamily="18" charset="0"/>
            </a:endParaRPr>
          </a:p>
          <a:p>
            <a:pPr marL="285750" marR="0" indent="-285750" algn="just">
              <a:spcBef>
                <a:spcPts val="0"/>
              </a:spcBef>
              <a:spcAft>
                <a:spcPts val="0"/>
              </a:spcAft>
              <a:buFont typeface="Arial" panose="020B0604020202020204" pitchFamily="34" charset="0"/>
              <a:buChar char="•"/>
            </a:pPr>
            <a:endParaRPr lang="en-US" dirty="0" smtClean="0">
              <a:latin typeface="Arial" panose="020B0604020202020204" pitchFamily="34" charset="0"/>
              <a:ea typeface="Times New Roman" panose="02020603050405020304" pitchFamily="18" charset="0"/>
              <a:cs typeface="Times New Roman" panose="02020603050405020304" pitchFamily="18" charset="0"/>
            </a:endParaRPr>
          </a:p>
          <a:p>
            <a:pPr marL="285750" marR="0" indent="-285750" algn="just">
              <a:spcBef>
                <a:spcPts val="0"/>
              </a:spcBef>
              <a:spcAft>
                <a:spcPts val="0"/>
              </a:spcAft>
              <a:buFont typeface="Arial" panose="020B0604020202020204" pitchFamily="34" charset="0"/>
              <a:buChar char="•"/>
            </a:pPr>
            <a:r>
              <a:rPr lang="en-US" dirty="0" err="1" smtClean="0">
                <a:latin typeface="Arial" panose="020B0604020202020204" pitchFamily="34" charset="0"/>
                <a:ea typeface="Times New Roman" panose="02020603050405020304" pitchFamily="18" charset="0"/>
                <a:cs typeface="Times New Roman" panose="02020603050405020304" pitchFamily="18" charset="0"/>
              </a:rPr>
              <a:t>RapCA</a:t>
            </a:r>
            <a:r>
              <a:rPr lang="en-US" dirty="0" smtClean="0">
                <a:latin typeface="Arial" panose="020B0604020202020204" pitchFamily="34" charset="0"/>
                <a:ea typeface="Times New Roman" panose="02020603050405020304" pitchFamily="18" charset="0"/>
                <a:cs typeface="Times New Roman" panose="02020603050405020304" pitchFamily="18" charset="0"/>
              </a:rPr>
              <a:t> reports assessed, reviewed and finalized for PNG, Tonga, Cook Islands, Vanuatu, Solomon Islands &amp; Samoa (pending finalization).</a:t>
            </a:r>
          </a:p>
          <a:p>
            <a:pPr marL="285750" marR="0" indent="-285750" algn="just">
              <a:spcBef>
                <a:spcPts val="0"/>
              </a:spcBef>
              <a:spcAft>
                <a:spcPts val="0"/>
              </a:spcAft>
              <a:buFont typeface="Arial" panose="020B0604020202020204" pitchFamily="34" charset="0"/>
              <a:buChar char="•"/>
            </a:pPr>
            <a:endParaRPr lang="en-US" dirty="0" smtClean="0">
              <a:latin typeface="Arial" panose="020B0604020202020204" pitchFamily="34" charset="0"/>
              <a:ea typeface="Times New Roman" panose="02020603050405020304" pitchFamily="18" charset="0"/>
              <a:cs typeface="Times New Roman" panose="02020603050405020304" pitchFamily="18" charset="0"/>
            </a:endParaRPr>
          </a:p>
          <a:p>
            <a:pPr marL="285750" marR="0" indent="-285750" algn="just">
              <a:spcBef>
                <a:spcPts val="0"/>
              </a:spcBef>
              <a:spcAft>
                <a:spcPts val="0"/>
              </a:spcAft>
              <a:buFont typeface="Arial" panose="020B0604020202020204" pitchFamily="34" charset="0"/>
              <a:buChar char="•"/>
            </a:pPr>
            <a:r>
              <a:rPr lang="en-US" dirty="0">
                <a:solidFill>
                  <a:srgbClr val="302C24"/>
                </a:solidFill>
                <a:latin typeface="Arial" panose="020B0604020202020204" pitchFamily="34" charset="0"/>
                <a:ea typeface="Times New Roman" panose="02020603050405020304" pitchFamily="18" charset="0"/>
                <a:cs typeface="Times New Roman" panose="02020603050405020304" pitchFamily="18" charset="0"/>
              </a:rPr>
              <a:t>The Science team provided to-the-point and extensive comments to the authors of the report via track changes and comments throughout the draft reports. This constructive criticism allowed the authors to improve their reporting </a:t>
            </a:r>
            <a:r>
              <a:rPr lang="en-US" dirty="0" smtClean="0">
                <a:solidFill>
                  <a:srgbClr val="302C24"/>
                </a:solidFill>
                <a:latin typeface="Arial" panose="020B0604020202020204" pitchFamily="34" charset="0"/>
                <a:ea typeface="Times New Roman" panose="02020603050405020304" pitchFamily="18" charset="0"/>
                <a:cs typeface="Times New Roman" panose="02020603050405020304" pitchFamily="18" charset="0"/>
              </a:rPr>
              <a:t>methods.</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7209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7BF231D-F063-416F-836D-40B4930607E7}"/>
              </a:ext>
            </a:extLst>
          </p:cNvPr>
          <p:cNvSpPr>
            <a:spLocks noGrp="1"/>
          </p:cNvSpPr>
          <p:nvPr>
            <p:ph type="title"/>
          </p:nvPr>
        </p:nvSpPr>
        <p:spPr>
          <a:xfrm>
            <a:off x="1619672" y="267494"/>
            <a:ext cx="6480720" cy="857250"/>
          </a:xfrm>
        </p:spPr>
        <p:txBody>
          <a:bodyPr/>
          <a:lstStyle/>
          <a:p>
            <a:pPr>
              <a:lnSpc>
                <a:spcPct val="110000"/>
              </a:lnSpc>
              <a:spcAft>
                <a:spcPts val="600"/>
              </a:spcAft>
            </a:pPr>
            <a:r>
              <a:rPr lang="en-US" sz="3100" dirty="0" smtClean="0">
                <a:latin typeface="Arial" panose="020B0604020202020204" pitchFamily="34" charset="0"/>
                <a:cs typeface="Arial" panose="020B0604020202020204" pitchFamily="34" charset="0"/>
              </a:rPr>
              <a:t>Challenges Encountered</a:t>
            </a:r>
            <a:endParaRPr lang="en-US" sz="3100" dirty="0">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95050C6C-252A-4BE2-8390-8A557924917D}"/>
              </a:ext>
            </a:extLst>
          </p:cNvPr>
          <p:cNvSpPr>
            <a:spLocks noGrp="1"/>
          </p:cNvSpPr>
          <p:nvPr>
            <p:ph idx="1"/>
          </p:nvPr>
        </p:nvSpPr>
        <p:spPr>
          <a:xfrm>
            <a:off x="323528" y="1419622"/>
            <a:ext cx="8640960" cy="2451719"/>
          </a:xfrm>
        </p:spPr>
        <p:txBody>
          <a:bodyPr/>
          <a:lstStyle/>
          <a:p>
            <a:pPr algn="just">
              <a:spcBef>
                <a:spcPts val="0"/>
              </a:spcBef>
              <a:spcAft>
                <a:spcPts val="0"/>
              </a:spcAft>
            </a:pPr>
            <a:r>
              <a:rPr lang="en-US" sz="2000" dirty="0" smtClean="0">
                <a:latin typeface="Arial" panose="020B0604020202020204" pitchFamily="34" charset="0"/>
                <a:ea typeface="Times New Roman" panose="02020603050405020304" pitchFamily="18" charset="0"/>
                <a:cs typeface="Times New Roman" panose="02020603050405020304" pitchFamily="18" charset="0"/>
              </a:rPr>
              <a:t>No standardized </a:t>
            </a:r>
            <a:r>
              <a:rPr lang="en-US" sz="2000" dirty="0">
                <a:latin typeface="Arial" panose="020B0604020202020204" pitchFamily="34" charset="0"/>
                <a:ea typeface="Times New Roman" panose="02020603050405020304" pitchFamily="18" charset="0"/>
                <a:cs typeface="Times New Roman" panose="02020603050405020304" pitchFamily="18" charset="0"/>
              </a:rPr>
              <a:t>methodologies </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for </a:t>
            </a:r>
            <a:r>
              <a:rPr lang="en-US" sz="2000" dirty="0">
                <a:latin typeface="Arial" panose="020B0604020202020204" pitchFamily="34" charset="0"/>
                <a:ea typeface="Times New Roman" panose="02020603050405020304" pitchFamily="18" charset="0"/>
                <a:cs typeface="Times New Roman" panose="02020603050405020304" pitchFamily="18" charset="0"/>
              </a:rPr>
              <a:t>flora, fauna, freshwater and marine assessments. </a:t>
            </a:r>
            <a:endParaRPr lang="en-US" sz="2000" dirty="0" smtClean="0">
              <a:latin typeface="Arial" panose="020B0604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endParaRPr lang="en-US" sz="2000" dirty="0">
              <a:latin typeface="Arial" panose="020B0604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2000" dirty="0" smtClean="0">
                <a:latin typeface="Arial" panose="020B0604020202020204" pitchFamily="34" charset="0"/>
                <a:ea typeface="Times New Roman" panose="02020603050405020304" pitchFamily="18" charset="0"/>
                <a:cs typeface="Times New Roman" panose="02020603050405020304" pitchFamily="18" charset="0"/>
              </a:rPr>
              <a:t>No good </a:t>
            </a:r>
            <a:r>
              <a:rPr lang="en-US" sz="2000" dirty="0">
                <a:latin typeface="Arial" panose="020B0604020202020204" pitchFamily="34" charset="0"/>
                <a:ea typeface="Times New Roman" panose="02020603050405020304" pitchFamily="18" charset="0"/>
                <a:cs typeface="Times New Roman" panose="02020603050405020304" pitchFamily="18" charset="0"/>
              </a:rPr>
              <a:t>representation of </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environmental indicators.</a:t>
            </a:r>
          </a:p>
          <a:p>
            <a:pPr marL="0" marR="0" algn="just">
              <a:spcBef>
                <a:spcPts val="0"/>
              </a:spcBef>
              <a:spcAft>
                <a:spcPts val="0"/>
              </a:spcAft>
            </a:pPr>
            <a:endParaRPr lang="en-US" sz="2000" dirty="0">
              <a:latin typeface="Arial" panose="020B0604020202020204" pitchFamily="34" charset="0"/>
              <a:ea typeface="Times New Roman" panose="02020603050405020304" pitchFamily="18" charset="0"/>
              <a:cs typeface="Times New Roman" panose="02020603050405020304" pitchFamily="18" charset="0"/>
            </a:endParaRPr>
          </a:p>
          <a:p>
            <a:pPr algn="just">
              <a:spcBef>
                <a:spcPts val="0"/>
              </a:spcBef>
              <a:spcAft>
                <a:spcPts val="0"/>
              </a:spcAft>
            </a:pPr>
            <a:r>
              <a:rPr lang="en-US" sz="2000" dirty="0" smtClean="0">
                <a:latin typeface="Arial" panose="020B0604020202020204" pitchFamily="34" charset="0"/>
                <a:ea typeface="Times New Roman" panose="02020603050405020304" pitchFamily="18" charset="0"/>
                <a:cs typeface="Times New Roman" panose="02020603050405020304" pitchFamily="18" charset="0"/>
              </a:rPr>
              <a:t>In </a:t>
            </a:r>
            <a:r>
              <a:rPr lang="en-US" sz="2000" dirty="0">
                <a:latin typeface="Arial" panose="020B0604020202020204" pitchFamily="34" charset="0"/>
                <a:ea typeface="Times New Roman" panose="02020603050405020304" pitchFamily="18" charset="0"/>
                <a:cs typeface="Times New Roman" panose="02020603050405020304" pitchFamily="18" charset="0"/>
              </a:rPr>
              <a:t>most </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cases, data </a:t>
            </a:r>
            <a:r>
              <a:rPr lang="en-US" sz="2000" dirty="0">
                <a:latin typeface="Arial" panose="020B0604020202020204" pitchFamily="34" charset="0"/>
                <a:ea typeface="Times New Roman" panose="02020603050405020304" pitchFamily="18" charset="0"/>
                <a:cs typeface="Times New Roman" panose="02020603050405020304" pitchFamily="18" charset="0"/>
              </a:rPr>
              <a:t>gathered was not </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of sufficient </a:t>
            </a:r>
            <a:r>
              <a:rPr lang="en-US" sz="2000" dirty="0">
                <a:latin typeface="Arial" panose="020B0604020202020204" pitchFamily="34" charset="0"/>
                <a:ea typeface="Times New Roman" panose="02020603050405020304" pitchFamily="18" charset="0"/>
                <a:cs typeface="Times New Roman" panose="02020603050405020304" pitchFamily="18" charset="0"/>
              </a:rPr>
              <a:t>to provide concrete and </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scientific support </a:t>
            </a:r>
            <a:r>
              <a:rPr lang="en-US" sz="2000" dirty="0">
                <a:latin typeface="Arial" panose="020B0604020202020204" pitchFamily="34" charset="0"/>
                <a:ea typeface="Times New Roman" panose="02020603050405020304" pitchFamily="18" charset="0"/>
                <a:cs typeface="Times New Roman" panose="02020603050405020304" pitchFamily="18" charset="0"/>
              </a:rPr>
              <a:t>for the state of the area </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assessed against indicators</a:t>
            </a:r>
            <a:endParaRPr lang="en-US" sz="2000"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1826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843558"/>
            <a:ext cx="8640960" cy="3751065"/>
          </a:xfrm>
        </p:spPr>
        <p:txBody>
          <a:bodyPr/>
          <a:lstStyle/>
          <a:p>
            <a:pPr marL="0" lvl="0" indent="0" algn="just">
              <a:spcBef>
                <a:spcPts val="0"/>
              </a:spcBef>
              <a:spcAft>
                <a:spcPts val="0"/>
              </a:spcAft>
              <a:buNone/>
            </a:pPr>
            <a:endParaRPr lang="en-US" sz="2000" dirty="0">
              <a:solidFill>
                <a:srgbClr val="302C24"/>
              </a:solidFill>
              <a:latin typeface="Arial" panose="020B0604020202020204" pitchFamily="34" charset="0"/>
              <a:ea typeface="Times New Roman" panose="02020603050405020304" pitchFamily="18" charset="0"/>
              <a:cs typeface="Times New Roman" panose="02020603050405020304" pitchFamily="18" charset="0"/>
            </a:endParaRPr>
          </a:p>
          <a:p>
            <a:pPr lvl="0"/>
            <a:r>
              <a:rPr lang="en-AU" sz="2000" dirty="0">
                <a:solidFill>
                  <a:srgbClr val="302C24"/>
                </a:solidFill>
                <a:latin typeface="Arial" panose="020B0604020202020204" pitchFamily="34" charset="0"/>
                <a:ea typeface="Times New Roman" panose="02020603050405020304" pitchFamily="18" charset="0"/>
                <a:cs typeface="Times New Roman" panose="02020603050405020304" pitchFamily="18" charset="0"/>
              </a:rPr>
              <a:t>The depth and quality of reporting varied widely across the </a:t>
            </a:r>
            <a:r>
              <a:rPr lang="en-AU" sz="2000" dirty="0" smtClean="0">
                <a:solidFill>
                  <a:srgbClr val="302C24"/>
                </a:solidFill>
                <a:latin typeface="Arial" panose="020B0604020202020204" pitchFamily="34" charset="0"/>
                <a:ea typeface="Times New Roman" panose="02020603050405020304" pitchFamily="18" charset="0"/>
                <a:cs typeface="Times New Roman" panose="02020603050405020304" pitchFamily="18" charset="0"/>
              </a:rPr>
              <a:t>countries, </a:t>
            </a:r>
            <a:r>
              <a:rPr lang="en-AU" sz="2000" dirty="0">
                <a:latin typeface="Arial" panose="020B0604020202020204" pitchFamily="34" charset="0"/>
                <a:ea typeface="Times New Roman" panose="02020603050405020304" pitchFamily="18" charset="0"/>
                <a:cs typeface="Times New Roman" panose="02020603050405020304" pitchFamily="18" charset="0"/>
              </a:rPr>
              <a:t>was a lack of proper referencing; </a:t>
            </a:r>
            <a:r>
              <a:rPr lang="en-AU" sz="2000" dirty="0" smtClean="0">
                <a:latin typeface="Arial" panose="020B0604020202020204" pitchFamily="34" charset="0"/>
                <a:ea typeface="Times New Roman" panose="02020603050405020304" pitchFamily="18" charset="0"/>
                <a:cs typeface="Times New Roman" panose="02020603050405020304" pitchFamily="18" charset="0"/>
              </a:rPr>
              <a:t>a </a:t>
            </a:r>
            <a:r>
              <a:rPr lang="en-AU" sz="2000" dirty="0">
                <a:latin typeface="Arial" panose="020B0604020202020204" pitchFamily="34" charset="0"/>
                <a:ea typeface="Times New Roman" panose="02020603050405020304" pitchFamily="18" charset="0"/>
                <a:cs typeface="Times New Roman" panose="02020603050405020304" pitchFamily="18" charset="0"/>
              </a:rPr>
              <a:t>clear storyline was </a:t>
            </a:r>
            <a:r>
              <a:rPr lang="en-AU" sz="2000" dirty="0" smtClean="0">
                <a:latin typeface="Arial" panose="020B0604020202020204" pitchFamily="34" charset="0"/>
                <a:ea typeface="Times New Roman" panose="02020603050405020304" pitchFamily="18" charset="0"/>
                <a:cs typeface="Times New Roman" panose="02020603050405020304" pitchFamily="18" charset="0"/>
              </a:rPr>
              <a:t>lacking</a:t>
            </a:r>
            <a:r>
              <a:rPr lang="en-AU" sz="2000" dirty="0" smtClean="0">
                <a:solidFill>
                  <a:srgbClr val="302C24"/>
                </a:solidFill>
                <a:latin typeface="Arial" panose="020B0604020202020204" pitchFamily="34" charset="0"/>
                <a:ea typeface="Times New Roman" panose="02020603050405020304" pitchFamily="18" charset="0"/>
                <a:cs typeface="Times New Roman" panose="02020603050405020304" pitchFamily="18" charset="0"/>
              </a:rPr>
              <a:t>.</a:t>
            </a:r>
          </a:p>
          <a:p>
            <a:pPr lvl="0"/>
            <a:endParaRPr lang="en-AU" sz="2000" dirty="0">
              <a:solidFill>
                <a:srgbClr val="302C24"/>
              </a:solidFill>
              <a:latin typeface="Arial" panose="020B0604020202020204" pitchFamily="34" charset="0"/>
              <a:cs typeface="Times New Roman" panose="02020603050405020304" pitchFamily="18" charset="0"/>
            </a:endParaRPr>
          </a:p>
          <a:p>
            <a:r>
              <a:rPr lang="en-AU" sz="2000" dirty="0">
                <a:solidFill>
                  <a:srgbClr val="302C24"/>
                </a:solidFill>
                <a:latin typeface="Arial" panose="020B0604020202020204" pitchFamily="34" charset="0"/>
                <a:ea typeface="Times New Roman" panose="02020603050405020304" pitchFamily="18" charset="0"/>
                <a:cs typeface="Times New Roman" panose="02020603050405020304" pitchFamily="18" charset="0"/>
              </a:rPr>
              <a:t>In other cases, a poor command of English grammar made reading difficult and the conveyed information was ambiguous or incomplete</a:t>
            </a:r>
            <a:r>
              <a:rPr lang="en-AU" sz="2000" dirty="0" smtClean="0">
                <a:solidFill>
                  <a:srgbClr val="302C24"/>
                </a:solidFill>
                <a:latin typeface="Arial" panose="020B0604020202020204" pitchFamily="34" charset="0"/>
                <a:ea typeface="Times New Roman" panose="02020603050405020304" pitchFamily="18" charset="0"/>
                <a:cs typeface="Times New Roman" panose="02020603050405020304" pitchFamily="18" charset="0"/>
              </a:rPr>
              <a:t>.</a:t>
            </a:r>
          </a:p>
          <a:p>
            <a:endParaRPr lang="en-AU" sz="2000" dirty="0">
              <a:solidFill>
                <a:srgbClr val="302C24"/>
              </a:solidFill>
              <a:latin typeface="Arial" panose="020B0604020202020204" pitchFamily="34" charset="0"/>
              <a:ea typeface="Times New Roman" panose="02020603050405020304" pitchFamily="18" charset="0"/>
              <a:cs typeface="Times New Roman" panose="02020603050405020304" pitchFamily="18" charset="0"/>
            </a:endParaRPr>
          </a:p>
          <a:p>
            <a:r>
              <a:rPr lang="en-AU" sz="2000" dirty="0">
                <a:latin typeface="Arial" panose="020B0604020202020204" pitchFamily="34" charset="0"/>
                <a:ea typeface="Times New Roman" panose="02020603050405020304" pitchFamily="18" charset="0"/>
                <a:cs typeface="Times New Roman" panose="02020603050405020304" pitchFamily="18" charset="0"/>
              </a:rPr>
              <a:t>Generally, </a:t>
            </a:r>
            <a:r>
              <a:rPr lang="en-AU" sz="2000" dirty="0" smtClean="0">
                <a:latin typeface="Arial" panose="020B0604020202020204" pitchFamily="34" charset="0"/>
                <a:ea typeface="Times New Roman" panose="02020603050405020304" pitchFamily="18" charset="0"/>
                <a:cs typeface="Times New Roman" panose="02020603050405020304" pitchFamily="18" charset="0"/>
              </a:rPr>
              <a:t>descriptions were too </a:t>
            </a:r>
            <a:r>
              <a:rPr lang="en-AU" sz="2000" dirty="0">
                <a:latin typeface="Arial" panose="020B0604020202020204" pitchFamily="34" charset="0"/>
                <a:ea typeface="Times New Roman" panose="02020603050405020304" pitchFamily="18" charset="0"/>
                <a:cs typeface="Times New Roman" panose="02020603050405020304" pitchFamily="18" charset="0"/>
              </a:rPr>
              <a:t>brief, and the language often emotive and using </a:t>
            </a:r>
            <a:r>
              <a:rPr lang="en-AU" sz="2000" dirty="0" smtClean="0">
                <a:latin typeface="Arial" panose="020B0604020202020204" pitchFamily="34" charset="0"/>
                <a:ea typeface="Times New Roman" panose="02020603050405020304" pitchFamily="18" charset="0"/>
                <a:cs typeface="Times New Roman" panose="02020603050405020304" pitchFamily="18" charset="0"/>
              </a:rPr>
              <a:t>superlatives, qualitative </a:t>
            </a:r>
            <a:r>
              <a:rPr lang="en-AU" sz="2000" dirty="0">
                <a:latin typeface="Arial" panose="020B0604020202020204" pitchFamily="34" charset="0"/>
                <a:ea typeface="Times New Roman" panose="02020603050405020304" pitchFamily="18" charset="0"/>
                <a:cs typeface="Times New Roman" panose="02020603050405020304" pitchFamily="18" charset="0"/>
              </a:rPr>
              <a:t>assessments. </a:t>
            </a:r>
            <a:endParaRPr lang="en-US" sz="2000" dirty="0">
              <a:solidFill>
                <a:srgbClr val="302C24"/>
              </a:solidFill>
              <a:latin typeface="Arial" panose="020B0604020202020204" pitchFamily="34" charset="0"/>
              <a:ea typeface="Times New Roman" panose="02020603050405020304" pitchFamily="18" charset="0"/>
              <a:cs typeface="Times New Roman" panose="02020603050405020304" pitchFamily="18" charset="0"/>
            </a:endParaRPr>
          </a:p>
          <a:p>
            <a:pPr lvl="0"/>
            <a:endParaRPr lang="en-US" dirty="0"/>
          </a:p>
        </p:txBody>
      </p:sp>
      <p:sp>
        <p:nvSpPr>
          <p:cNvPr id="4" name="Title 1">
            <a:extLst>
              <a:ext uri="{FF2B5EF4-FFF2-40B4-BE49-F238E27FC236}">
                <a16:creationId xmlns:a16="http://schemas.microsoft.com/office/drawing/2014/main" id="{F7BF231D-F063-416F-836D-40B4930607E7}"/>
              </a:ext>
            </a:extLst>
          </p:cNvPr>
          <p:cNvSpPr>
            <a:spLocks noGrp="1"/>
          </p:cNvSpPr>
          <p:nvPr>
            <p:ph type="title"/>
          </p:nvPr>
        </p:nvSpPr>
        <p:spPr>
          <a:xfrm>
            <a:off x="1619672" y="267494"/>
            <a:ext cx="6480720" cy="857250"/>
          </a:xfrm>
        </p:spPr>
        <p:txBody>
          <a:bodyPr/>
          <a:lstStyle/>
          <a:p>
            <a:pPr>
              <a:lnSpc>
                <a:spcPct val="110000"/>
              </a:lnSpc>
              <a:spcAft>
                <a:spcPts val="600"/>
              </a:spcAft>
            </a:pPr>
            <a:r>
              <a:rPr lang="en-US" sz="3100" dirty="0" smtClean="0">
                <a:latin typeface="Arial" panose="020B0604020202020204" pitchFamily="34" charset="0"/>
                <a:cs typeface="Arial" panose="020B0604020202020204" pitchFamily="34" charset="0"/>
              </a:rPr>
              <a:t>Challenges Encountered</a:t>
            </a:r>
            <a:endParaRPr lang="en-US" sz="3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440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347614"/>
            <a:ext cx="8640960" cy="3389278"/>
          </a:xfrm>
        </p:spPr>
        <p:txBody>
          <a:bodyPr/>
          <a:lstStyle/>
          <a:p>
            <a:pPr algn="just">
              <a:spcBef>
                <a:spcPts val="0"/>
              </a:spcBef>
              <a:spcAft>
                <a:spcPts val="0"/>
              </a:spcAft>
            </a:pPr>
            <a:r>
              <a:rPr lang="en-AU" sz="2000" dirty="0" smtClean="0">
                <a:solidFill>
                  <a:srgbClr val="302C24"/>
                </a:solidFill>
                <a:latin typeface="Arial" panose="020B0604020202020204" pitchFamily="34" charset="0"/>
                <a:ea typeface="Times New Roman" panose="02020603050405020304" pitchFamily="18" charset="0"/>
                <a:cs typeface="Times New Roman" panose="02020603050405020304" pitchFamily="18" charset="0"/>
              </a:rPr>
              <a:t>Results </a:t>
            </a:r>
            <a:r>
              <a:rPr lang="en-AU" sz="2000" dirty="0">
                <a:solidFill>
                  <a:srgbClr val="302C24"/>
                </a:solidFill>
                <a:latin typeface="Arial" panose="020B0604020202020204" pitchFamily="34" charset="0"/>
                <a:ea typeface="Times New Roman" panose="02020603050405020304" pitchFamily="18" charset="0"/>
                <a:cs typeface="Times New Roman" panose="02020603050405020304" pitchFamily="18" charset="0"/>
              </a:rPr>
              <a:t>were sometimes presented in a colloquial, non-scientific manner with minimal use of tables and figures. </a:t>
            </a:r>
            <a:endParaRPr lang="en-AU" sz="2000" dirty="0" smtClean="0">
              <a:solidFill>
                <a:srgbClr val="302C24"/>
              </a:solidFill>
              <a:latin typeface="Arial" panose="020B0604020202020204" pitchFamily="34" charset="0"/>
              <a:ea typeface="Times New Roman" panose="02020603050405020304" pitchFamily="18" charset="0"/>
              <a:cs typeface="Times New Roman" panose="02020603050405020304" pitchFamily="18" charset="0"/>
            </a:endParaRPr>
          </a:p>
          <a:p>
            <a:pPr algn="just">
              <a:spcBef>
                <a:spcPts val="0"/>
              </a:spcBef>
              <a:spcAft>
                <a:spcPts val="0"/>
              </a:spcAft>
            </a:pPr>
            <a:endParaRPr lang="en-AU" sz="2000" dirty="0">
              <a:solidFill>
                <a:srgbClr val="302C24"/>
              </a:solidFill>
              <a:latin typeface="Arial" panose="020B0604020202020204" pitchFamily="34" charset="0"/>
              <a:ea typeface="Times New Roman" panose="02020603050405020304" pitchFamily="18" charset="0"/>
              <a:cs typeface="Times New Roman" panose="02020603050405020304" pitchFamily="18" charset="0"/>
            </a:endParaRPr>
          </a:p>
          <a:p>
            <a:pPr algn="just">
              <a:spcBef>
                <a:spcPts val="0"/>
              </a:spcBef>
              <a:spcAft>
                <a:spcPts val="0"/>
              </a:spcAft>
            </a:pPr>
            <a:r>
              <a:rPr lang="en-AU" sz="2000" dirty="0" smtClean="0">
                <a:solidFill>
                  <a:srgbClr val="302C24"/>
                </a:solidFill>
                <a:latin typeface="Arial" panose="020B0604020202020204" pitchFamily="34" charset="0"/>
                <a:ea typeface="Times New Roman" panose="02020603050405020304" pitchFamily="18" charset="0"/>
                <a:cs typeface="Times New Roman" panose="02020603050405020304" pitchFamily="18" charset="0"/>
              </a:rPr>
              <a:t>Another </a:t>
            </a:r>
            <a:r>
              <a:rPr lang="en-AU" sz="2000" dirty="0">
                <a:solidFill>
                  <a:srgbClr val="302C24"/>
                </a:solidFill>
                <a:latin typeface="Arial" panose="020B0604020202020204" pitchFamily="34" charset="0"/>
                <a:ea typeface="Times New Roman" panose="02020603050405020304" pitchFamily="18" charset="0"/>
                <a:cs typeface="Times New Roman" panose="02020603050405020304" pitchFamily="18" charset="0"/>
              </a:rPr>
              <a:t>issue was that the results were not always compared to the key indicators.</a:t>
            </a:r>
            <a:endParaRPr lang="en-US" sz="2000" dirty="0">
              <a:solidFill>
                <a:srgbClr val="302C24"/>
              </a:solidFill>
              <a:latin typeface="Arial" panose="020B0604020202020204" pitchFamily="34" charset="0"/>
              <a:ea typeface="Times New Roman" panose="02020603050405020304" pitchFamily="18" charset="0"/>
              <a:cs typeface="Times New Roman" panose="02020603050405020304" pitchFamily="18" charset="0"/>
            </a:endParaRPr>
          </a:p>
          <a:p>
            <a:pPr marL="0" indent="0" algn="just">
              <a:spcBef>
                <a:spcPts val="0"/>
              </a:spcBef>
              <a:spcAft>
                <a:spcPts val="0"/>
              </a:spcAft>
              <a:buNone/>
            </a:pPr>
            <a:r>
              <a:rPr lang="en-AU" sz="2000" dirty="0">
                <a:solidFill>
                  <a:srgbClr val="302C24"/>
                </a:solidFill>
                <a:latin typeface="Arial" panose="020B0604020202020204" pitchFamily="34" charset="0"/>
                <a:ea typeface="Times New Roman" panose="02020603050405020304" pitchFamily="18" charset="0"/>
                <a:cs typeface="Times New Roman" panose="02020603050405020304" pitchFamily="18" charset="0"/>
              </a:rPr>
              <a:t> </a:t>
            </a:r>
            <a:endParaRPr lang="en-US" sz="2000" dirty="0">
              <a:solidFill>
                <a:srgbClr val="302C24"/>
              </a:solidFill>
              <a:latin typeface="Arial" panose="020B0604020202020204" pitchFamily="34" charset="0"/>
              <a:ea typeface="Times New Roman" panose="02020603050405020304" pitchFamily="18" charset="0"/>
              <a:cs typeface="Times New Roman" panose="02020603050405020304" pitchFamily="18" charset="0"/>
            </a:endParaRPr>
          </a:p>
          <a:p>
            <a:pPr algn="just">
              <a:spcBef>
                <a:spcPts val="0"/>
              </a:spcBef>
              <a:spcAft>
                <a:spcPts val="0"/>
              </a:spcAft>
            </a:pPr>
            <a:r>
              <a:rPr lang="en-AU" sz="2000" dirty="0" smtClean="0">
                <a:solidFill>
                  <a:srgbClr val="302C24"/>
                </a:solidFill>
                <a:latin typeface="Arial" panose="020B0604020202020204" pitchFamily="34" charset="0"/>
                <a:ea typeface="Times New Roman" panose="02020603050405020304" pitchFamily="18" charset="0"/>
                <a:cs typeface="Times New Roman" panose="02020603050405020304" pitchFamily="18" charset="0"/>
              </a:rPr>
              <a:t>Surprisingly </a:t>
            </a:r>
            <a:r>
              <a:rPr lang="en-AU" sz="2000" dirty="0">
                <a:solidFill>
                  <a:srgbClr val="302C24"/>
                </a:solidFill>
                <a:latin typeface="Arial" panose="020B0604020202020204" pitchFamily="34" charset="0"/>
                <a:ea typeface="Times New Roman" panose="02020603050405020304" pitchFamily="18" charset="0"/>
                <a:cs typeface="Times New Roman" panose="02020603050405020304" pitchFamily="18" charset="0"/>
              </a:rPr>
              <a:t>low number of references for comprehensive reports. Inconsistent formatting.</a:t>
            </a:r>
            <a:endParaRPr lang="en-US" sz="2000" dirty="0">
              <a:solidFill>
                <a:srgbClr val="302C24"/>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F7BF231D-F063-416F-836D-40B4930607E7}"/>
              </a:ext>
            </a:extLst>
          </p:cNvPr>
          <p:cNvSpPr>
            <a:spLocks noGrp="1"/>
          </p:cNvSpPr>
          <p:nvPr>
            <p:ph type="title"/>
          </p:nvPr>
        </p:nvSpPr>
        <p:spPr>
          <a:xfrm>
            <a:off x="1619672" y="267494"/>
            <a:ext cx="6480720" cy="857250"/>
          </a:xfrm>
        </p:spPr>
        <p:txBody>
          <a:bodyPr/>
          <a:lstStyle/>
          <a:p>
            <a:pPr>
              <a:lnSpc>
                <a:spcPct val="110000"/>
              </a:lnSpc>
              <a:spcAft>
                <a:spcPts val="600"/>
              </a:spcAft>
            </a:pPr>
            <a:r>
              <a:rPr lang="en-US" sz="3100" dirty="0" smtClean="0">
                <a:latin typeface="Arial" panose="020B0604020202020204" pitchFamily="34" charset="0"/>
                <a:cs typeface="Arial" panose="020B0604020202020204" pitchFamily="34" charset="0"/>
              </a:rPr>
              <a:t>Challenges Encountered</a:t>
            </a:r>
            <a:endParaRPr lang="en-US" sz="3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597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5EEF-73ED-4B5E-B9B9-E710F6168CE8}"/>
              </a:ext>
            </a:extLst>
          </p:cNvPr>
          <p:cNvSpPr>
            <a:spLocks noGrp="1"/>
          </p:cNvSpPr>
          <p:nvPr>
            <p:ph type="title"/>
          </p:nvPr>
        </p:nvSpPr>
        <p:spPr>
          <a:xfrm>
            <a:off x="457200" y="238537"/>
            <a:ext cx="8229600" cy="857250"/>
          </a:xfrm>
        </p:spPr>
        <p:txBody>
          <a:bodyPr/>
          <a:lstStyle/>
          <a:p>
            <a:pPr>
              <a:lnSpc>
                <a:spcPct val="110000"/>
              </a:lnSpc>
              <a:spcAft>
                <a:spcPts val="600"/>
              </a:spcAft>
            </a:pPr>
            <a:r>
              <a:rPr lang="en-US" sz="3100" dirty="0" smtClean="0">
                <a:latin typeface="Arial" panose="020B0604020202020204" pitchFamily="34" charset="0"/>
                <a:cs typeface="Arial" panose="020B0604020202020204" pitchFamily="34" charset="0"/>
              </a:rPr>
              <a:t>Some Lessons </a:t>
            </a:r>
            <a:r>
              <a:rPr lang="en-US" sz="3100" dirty="0">
                <a:latin typeface="Arial" panose="020B0604020202020204" pitchFamily="34" charset="0"/>
                <a:cs typeface="Arial" panose="020B0604020202020204" pitchFamily="34" charset="0"/>
              </a:rPr>
              <a:t>Learnt</a:t>
            </a:r>
          </a:p>
        </p:txBody>
      </p:sp>
      <p:sp>
        <p:nvSpPr>
          <p:cNvPr id="3" name="Content Placeholder 2">
            <a:extLst>
              <a:ext uri="{FF2B5EF4-FFF2-40B4-BE49-F238E27FC236}">
                <a16:creationId xmlns:a16="http://schemas.microsoft.com/office/drawing/2014/main" id="{F1DE4B5B-FE4D-4E95-84BA-1C2A6255F579}"/>
              </a:ext>
            </a:extLst>
          </p:cNvPr>
          <p:cNvSpPr>
            <a:spLocks noGrp="1"/>
          </p:cNvSpPr>
          <p:nvPr>
            <p:ph idx="1"/>
          </p:nvPr>
        </p:nvSpPr>
        <p:spPr>
          <a:xfrm>
            <a:off x="179512" y="1200151"/>
            <a:ext cx="8784976" cy="3394472"/>
          </a:xfrm>
        </p:spPr>
        <p:txBody>
          <a:bodyPr/>
          <a:lstStyle/>
          <a:p>
            <a:pPr marL="0" marR="0" indent="0" algn="just">
              <a:spcBef>
                <a:spcPts val="0"/>
              </a:spcBef>
              <a:spcAft>
                <a:spcPts val="0"/>
              </a:spcAft>
              <a:buNone/>
            </a:pPr>
            <a:endParaRPr lang="en-US" sz="2000" dirty="0">
              <a:latin typeface="Arial" panose="020B0604020202020204" pitchFamily="34" charset="0"/>
              <a:ea typeface="Times New Roman" panose="02020603050405020304" pitchFamily="18" charset="0"/>
              <a:cs typeface="Times New Roman" panose="02020603050405020304" pitchFamily="18" charset="0"/>
            </a:endParaRPr>
          </a:p>
          <a:p>
            <a:pPr lvl="0" algn="just">
              <a:spcBef>
                <a:spcPts val="0"/>
              </a:spcBef>
              <a:spcAft>
                <a:spcPts val="0"/>
              </a:spcAft>
              <a:buFont typeface="Symbol" panose="05050102010706020507" pitchFamily="18" charset="2"/>
              <a:buChar char=""/>
            </a:pPr>
            <a:r>
              <a:rPr lang="en-US" sz="2000" dirty="0">
                <a:latin typeface="Arial" panose="020B0604020202020204" pitchFamily="34" charset="0"/>
                <a:ea typeface="Times New Roman" panose="02020603050405020304" pitchFamily="18" charset="0"/>
                <a:cs typeface="Times New Roman" panose="02020603050405020304" pitchFamily="18" charset="0"/>
              </a:rPr>
              <a:t>Ensure from the start that methodologies are developed and standardized for each i.e. vegetation, fauna, freshwater and marine assessments. </a:t>
            </a:r>
            <a:endParaRPr lang="en-US" sz="2000" dirty="0" smtClean="0">
              <a:latin typeface="Arial" panose="020B0604020202020204" pitchFamily="34" charset="0"/>
              <a:ea typeface="Times New Roman" panose="02020603050405020304" pitchFamily="18" charset="0"/>
              <a:cs typeface="Times New Roman" panose="02020603050405020304" pitchFamily="18" charset="0"/>
            </a:endParaRPr>
          </a:p>
          <a:p>
            <a:pPr marL="0" lvl="0" indent="0" algn="just">
              <a:spcBef>
                <a:spcPts val="0"/>
              </a:spcBef>
              <a:spcAft>
                <a:spcPts val="0"/>
              </a:spcAft>
              <a:buNone/>
            </a:pPr>
            <a:endParaRPr lang="en-US" sz="2000" dirty="0">
              <a:latin typeface="Arial" panose="020B0604020202020204" pitchFamily="34" charset="0"/>
              <a:ea typeface="Times New Roman" panose="02020603050405020304" pitchFamily="18" charset="0"/>
              <a:cs typeface="Times New Roman" panose="02020603050405020304" pitchFamily="18" charset="0"/>
            </a:endParaRPr>
          </a:p>
          <a:p>
            <a:pPr lvl="0" algn="just">
              <a:spcBef>
                <a:spcPts val="0"/>
              </a:spcBef>
              <a:spcAft>
                <a:spcPts val="0"/>
              </a:spcAft>
              <a:buFont typeface="Symbol" panose="05050102010706020507" pitchFamily="18" charset="2"/>
              <a:buChar char=""/>
            </a:pPr>
            <a:r>
              <a:rPr lang="en-US" sz="2000" dirty="0">
                <a:latin typeface="Arial" panose="020B0604020202020204" pitchFamily="34" charset="0"/>
                <a:ea typeface="Times New Roman" panose="02020603050405020304" pitchFamily="18" charset="0"/>
                <a:cs typeface="Times New Roman" panose="02020603050405020304" pitchFamily="18" charset="0"/>
              </a:rPr>
              <a:t>List the </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seven environmental </a:t>
            </a:r>
            <a:r>
              <a:rPr lang="en-US" sz="2000" dirty="0">
                <a:latin typeface="Arial" panose="020B0604020202020204" pitchFamily="34" charset="0"/>
                <a:ea typeface="Times New Roman" panose="02020603050405020304" pitchFamily="18" charset="0"/>
                <a:cs typeface="Times New Roman" panose="02020603050405020304" pitchFamily="18" charset="0"/>
              </a:rPr>
              <a:t>indicators with the parameters to be measured against each indicator where relevant for an area i.e. either water catchment assessment or coastal/ marine assessment</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a:t>
            </a:r>
            <a:endParaRPr lang="en-US" sz="2000" dirty="0"/>
          </a:p>
        </p:txBody>
      </p:sp>
    </p:spTree>
    <p:extLst>
      <p:ext uri="{BB962C8B-B14F-4D97-AF65-F5344CB8AC3E}">
        <p14:creationId xmlns:p14="http://schemas.microsoft.com/office/powerpoint/2010/main" val="1968535210"/>
      </p:ext>
    </p:extLst>
  </p:cSld>
  <p:clrMapOvr>
    <a:masterClrMapping/>
  </p:clrMapOvr>
  <p:timing>
    <p:tnLst>
      <p:par>
        <p:cTn id="1" dur="indefinite" restart="never" nodeType="tmRoot"/>
      </p:par>
    </p:tnLst>
  </p:timing>
</p:sld>
</file>

<file path=ppt/theme/theme1.xml><?xml version="1.0" encoding="utf-8"?>
<a:theme xmlns:a="http://schemas.openxmlformats.org/drawingml/2006/main" name="R2R-StatusReport-PPT-template_RSC_4">
  <a:themeElements>
    <a:clrScheme name="Custom 1">
      <a:dk1>
        <a:srgbClr val="302C24"/>
      </a:dk1>
      <a:lt1>
        <a:sysClr val="window" lastClr="FFFFFF"/>
      </a:lt1>
      <a:dk2>
        <a:srgbClr val="AC6416"/>
      </a:dk2>
      <a:lt2>
        <a:srgbClr val="E8E4DB"/>
      </a:lt2>
      <a:accent1>
        <a:srgbClr val="9A6B3B"/>
      </a:accent1>
      <a:accent2>
        <a:srgbClr val="9C5B14"/>
      </a:accent2>
      <a:accent3>
        <a:srgbClr val="71B2BC"/>
      </a:accent3>
      <a:accent4>
        <a:srgbClr val="78AA5D"/>
      </a:accent4>
      <a:accent5>
        <a:srgbClr val="867099"/>
      </a:accent5>
      <a:accent6>
        <a:srgbClr val="4C6F75"/>
      </a:accent6>
      <a:hlink>
        <a:srgbClr val="F27B0E"/>
      </a:hlink>
      <a:folHlink>
        <a:srgbClr val="9892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2R-StatusReport-PPT-template_NEW 20180712_Fata [Read-Only]" id="{F82621A9-9295-45DD-810C-F9CAEA02BC39}" vid="{011A5CF3-0C38-4D36-90A5-F259F99D1E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R2R-StatusReport-PPT-template_RSC_4.pot</Template>
  <TotalTime>2799</TotalTime>
  <Words>912</Words>
  <Application>Microsoft Office PowerPoint</Application>
  <PresentationFormat>On-screen Show (16:9)</PresentationFormat>
  <Paragraphs>127</Paragraphs>
  <Slides>11</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ＭＳ Ｐゴシック</vt:lpstr>
      <vt:lpstr>Arial</vt:lpstr>
      <vt:lpstr>Calibri</vt:lpstr>
      <vt:lpstr>Myriad Pro</vt:lpstr>
      <vt:lpstr>Symbol</vt:lpstr>
      <vt:lpstr>Times New Roman</vt:lpstr>
      <vt:lpstr>R2R-StatusReport-PPT-template_RSC_4</vt:lpstr>
      <vt:lpstr>PowerPoint Presentation</vt:lpstr>
      <vt:lpstr>PowerPoint Presentation</vt:lpstr>
      <vt:lpstr>PowerPoint Presentation</vt:lpstr>
      <vt:lpstr>PowerPoint Presentation</vt:lpstr>
      <vt:lpstr>PowerPoint Presentation</vt:lpstr>
      <vt:lpstr>Challenges Encountered</vt:lpstr>
      <vt:lpstr>Challenges Encountered</vt:lpstr>
      <vt:lpstr>Challenges Encountered</vt:lpstr>
      <vt:lpstr>Some Lessons Learnt</vt:lpstr>
      <vt:lpstr>Some Lessons Learnt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Jose J. Antonio</dc:creator>
  <cp:lastModifiedBy>Admin</cp:lastModifiedBy>
  <cp:revision>296</cp:revision>
  <dcterms:created xsi:type="dcterms:W3CDTF">2017-06-26T03:45:46Z</dcterms:created>
  <dcterms:modified xsi:type="dcterms:W3CDTF">2021-02-15T19:08:14Z</dcterms:modified>
</cp:coreProperties>
</file>