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355" r:id="rId3"/>
    <p:sldId id="366" r:id="rId4"/>
    <p:sldId id="369" r:id="rId5"/>
    <p:sldId id="367" r:id="rId6"/>
    <p:sldId id="319" r:id="rId7"/>
  </p:sldIdLst>
  <p:sldSz cx="9144000" cy="5143500" type="screen16x9"/>
  <p:notesSz cx="7102475" cy="10233025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Cusack" initials="PC" lastIdx="1" clrIdx="0">
    <p:extLst>
      <p:ext uri="{19B8F6BF-5375-455C-9EA6-DF929625EA0E}">
        <p15:presenceInfo xmlns:p15="http://schemas.microsoft.com/office/powerpoint/2012/main" userId="S-1-5-21-1163553049-3900314846-2920656964-227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82A0"/>
    <a:srgbClr val="FFFF99"/>
    <a:srgbClr val="C4E59F"/>
    <a:srgbClr val="AFDC7E"/>
    <a:srgbClr val="9A6B3B"/>
    <a:srgbClr val="6137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19" autoAdjust="0"/>
    <p:restoredTop sz="88119" autoAdjust="0"/>
  </p:normalViewPr>
  <p:slideViewPr>
    <p:cSldViewPr snapToObjects="1">
      <p:cViewPr>
        <p:scale>
          <a:sx n="100" d="100"/>
          <a:sy n="100" d="100"/>
        </p:scale>
        <p:origin x="324" y="-414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8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3428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>
              <a:defRPr sz="1300"/>
            </a:lvl1pPr>
          </a:lstStyle>
          <a:p>
            <a:fld id="{DEA67DD6-8712-4A65-A965-AA454207BAFF}" type="datetimeFigureOut">
              <a:rPr lang="en-AU" smtClean="0"/>
              <a:t>15/02/2021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72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7" tIns="49528" rIns="99057" bIns="49528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924643"/>
            <a:ext cx="5681980" cy="4029254"/>
          </a:xfrm>
          <a:prstGeom prst="rect">
            <a:avLst/>
          </a:prstGeom>
        </p:spPr>
        <p:txBody>
          <a:bodyPr vert="horz" lIns="99057" tIns="49528" rIns="99057" bIns="4952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3427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19598"/>
            <a:ext cx="3077739" cy="513427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r">
              <a:defRPr sz="1300"/>
            </a:lvl1pPr>
          </a:lstStyle>
          <a:p>
            <a:fld id="{E4D0B3D3-7B57-487F-A859-0B2CB90AD8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2917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0B3D3-7B57-487F-A859-0B2CB90AD8F4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8078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F1EC48-7F24-4947-B44B-97BFA04A4B05}" type="datetimeFigureOut">
              <a:rPr lang="en-US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7FE5D-F381-E84F-927C-E1F9A96D8A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1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59C05B-3D49-F649-85A1-B83569C39FFE}" type="datetimeFigureOut">
              <a:rPr lang="en-US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66D2D9-6057-F84A-90EB-8146ECC13F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6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F66A02-D236-3945-BB52-5CCC7DBF14C8}" type="datetimeFigureOut">
              <a:rPr lang="en-US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A7A05-8BAE-1040-B63B-E2465D8C40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99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8A9621-A14A-324C-9490-9A63F065CB6D}" type="datetimeFigureOut">
              <a:rPr lang="en-US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F39DA-A479-B24A-8FCE-E55B2076BD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267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34B0D5-E0C6-884B-9A42-79183EEC3B51}" type="datetimeFigureOut">
              <a:rPr lang="en-US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C0C6D-7480-0940-984A-2B96610902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98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988ACA-247C-2E47-9035-59C924CAF186}" type="datetimeFigureOut">
              <a:rPr lang="en-US"/>
              <a:pPr/>
              <a:t>2/15/2021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2A787-BCC6-4D42-8E6D-DDC054BF6D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42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CA5CDB-B92F-3D4A-9094-DABA6D94DCEA}" type="datetimeFigureOut">
              <a:rPr lang="en-US"/>
              <a:pPr/>
              <a:t>2/15/2021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1E023-8837-A94B-9169-D4F7686EAB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48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B5BDAD-FE05-8A4C-A01A-C3FC178DCD48}" type="datetimeFigureOut">
              <a:rPr lang="en-US"/>
              <a:pPr/>
              <a:t>2/15/2021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FAC40-AFD2-8E47-A23A-292245F6EB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37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EA64B0-F555-D24B-B958-BF5DD7427C54}" type="datetimeFigureOut">
              <a:rPr lang="en-US"/>
              <a:pPr/>
              <a:t>2/15/2021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9BE5B-7C9D-2E46-9C4A-8513769F50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35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A24D07-E9C1-2E47-A65F-7138230C5F25}" type="datetimeFigureOut">
              <a:rPr lang="en-US"/>
              <a:pPr/>
              <a:t>2/15/2021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E0FC4-BF48-6D4F-838A-2F391DB279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777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D031B0E0-A5F7-F248-A830-C818A0AB8899}" type="datetimeFigureOut">
              <a:rPr lang="en-US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93DABCD4-895C-CA41-A117-BAA61198419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4572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275606"/>
            <a:ext cx="4032448" cy="582612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buFont typeface="Arial"/>
              <a:buNone/>
              <a:defRPr/>
            </a:pPr>
            <a:r>
              <a:rPr lang="en-US" sz="900" dirty="0">
                <a:solidFill>
                  <a:schemeClr val="tx1"/>
                </a:solidFill>
                <a:latin typeface="Myriad Pro"/>
                <a:ea typeface="+mn-ea"/>
                <a:cs typeface="Myriad Pro"/>
              </a:rPr>
              <a:t>Pacific Islands Ridge to Reef National Priorities – Integrated water, land, forest and coastal management to preserve biodiversity, ecosystem services, store carbon, improve climate resilience and sustain livelihoods</a:t>
            </a:r>
          </a:p>
          <a:p>
            <a:pPr algn="l" fontAlgn="auto">
              <a:spcAft>
                <a:spcPts val="0"/>
              </a:spcAft>
              <a:buFont typeface="Arial"/>
              <a:buNone/>
              <a:defRPr/>
            </a:pPr>
            <a:endParaRPr lang="en-US" sz="900" dirty="0">
              <a:solidFill>
                <a:schemeClr val="tx1"/>
              </a:solidFill>
              <a:latin typeface="Myriad Pro"/>
              <a:ea typeface="+mn-ea"/>
              <a:cs typeface="Myriad Pro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6441791-C801-40CB-9BF1-89AFD14FE0EF}"/>
              </a:ext>
            </a:extLst>
          </p:cNvPr>
          <p:cNvSpPr txBox="1">
            <a:spLocks/>
          </p:cNvSpPr>
          <p:nvPr/>
        </p:nvSpPr>
        <p:spPr>
          <a:xfrm>
            <a:off x="146315" y="1923678"/>
            <a:ext cx="8860879" cy="14401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800" b="1" dirty="0">
                <a:solidFill>
                  <a:schemeClr val="tx1"/>
                </a:solidFill>
                <a:latin typeface="Myriad Pro"/>
                <a:cs typeface="Myriad Pro"/>
              </a:rPr>
              <a:t>Session 6</a:t>
            </a:r>
            <a:r>
              <a:rPr lang="en-US" sz="1800" b="1" dirty="0" smtClean="0">
                <a:solidFill>
                  <a:schemeClr val="tx1"/>
                </a:solidFill>
                <a:latin typeface="Myriad Pro"/>
                <a:cs typeface="Myriad Pro"/>
              </a:rPr>
              <a:t>: MODIFIED R2R-SCIENCE TO POLICY FRAMEWORK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800" i="1" dirty="0" smtClean="0">
                <a:solidFill>
                  <a:schemeClr val="tx1"/>
                </a:solidFill>
                <a:latin typeface="Myriad Pro"/>
                <a:cs typeface="Myriad Pro"/>
              </a:rPr>
              <a:t>                 SUGGESTED DRAFT INDICATIVE WORKPLAN</a:t>
            </a:r>
            <a:endParaRPr lang="en-US" sz="1800" i="1" dirty="0">
              <a:solidFill>
                <a:schemeClr val="bg1">
                  <a:lumMod val="50000"/>
                </a:schemeClr>
              </a:solidFill>
              <a:latin typeface="Myriad Pro"/>
              <a:cs typeface="Myriad Pro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618255F-669B-46BA-94A4-816AF10D4AB5}"/>
              </a:ext>
            </a:extLst>
          </p:cNvPr>
          <p:cNvSpPr txBox="1">
            <a:spLocks/>
          </p:cNvSpPr>
          <p:nvPr/>
        </p:nvSpPr>
        <p:spPr>
          <a:xfrm>
            <a:off x="146314" y="3219822"/>
            <a:ext cx="8860879" cy="93610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en-US" sz="1000" dirty="0">
              <a:solidFill>
                <a:schemeClr val="bg1">
                  <a:lumMod val="50000"/>
                </a:schemeClr>
              </a:solidFill>
              <a:latin typeface="Myriad Pro"/>
              <a:cs typeface="Myriad Pro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Myriad Pro"/>
                <a:cs typeface="Myriad Pro"/>
              </a:rPr>
              <a:t>Second RSTC Technical Consultation, Radisson Blu Resort, Denarau, Fiji, February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Myriad Pro"/>
                <a:cs typeface="Myriad Pro"/>
              </a:rPr>
              <a:t>16, 2021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Myriad Pro"/>
              <a:cs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Introduction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0" indent="-228600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ea typeface="+mn-ea"/>
              </a:rPr>
              <a:t>The GEF Ridge to Reef (R2R) </a:t>
            </a:r>
            <a:r>
              <a:rPr lang="en-US" sz="2800" dirty="0" err="1">
                <a:solidFill>
                  <a:prstClr val="black"/>
                </a:solidFill>
                <a:ea typeface="+mn-ea"/>
              </a:rPr>
              <a:t>Programme</a:t>
            </a:r>
            <a:r>
              <a:rPr lang="en-US" sz="2800" dirty="0">
                <a:solidFill>
                  <a:prstClr val="black"/>
                </a:solidFill>
                <a:ea typeface="+mn-ea"/>
              </a:rPr>
              <a:t>, a multi-agency initiative involving UNDP, FAO and UNEP was developed to guide the strategic investment aimed at achieving the sustainable development of PICs within a truly integrated environmental &amp; natural resource management framework.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39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Challenges in Moving Forward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COVID-19 outbreak</a:t>
            </a:r>
          </a:p>
          <a:p>
            <a:r>
              <a:rPr lang="en-US" dirty="0" smtClean="0"/>
              <a:t>High staff turn-over</a:t>
            </a:r>
          </a:p>
          <a:p>
            <a:r>
              <a:rPr lang="en-US" dirty="0" smtClean="0"/>
              <a:t>Poor project design</a:t>
            </a:r>
          </a:p>
          <a:p>
            <a:r>
              <a:rPr lang="en-US" dirty="0" smtClean="0"/>
              <a:t>Delays in fund transfer</a:t>
            </a:r>
          </a:p>
          <a:p>
            <a:r>
              <a:rPr lang="en-US" dirty="0" smtClean="0"/>
              <a:t>Limited local technical  expertise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05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0"/>
            <a:ext cx="6552728" cy="5017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23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460" y="23639"/>
            <a:ext cx="6408712" cy="485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17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059582"/>
            <a:ext cx="4032448" cy="582612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buFont typeface="Arial"/>
              <a:buNone/>
              <a:defRPr/>
            </a:pPr>
            <a:r>
              <a:rPr lang="en-US" sz="900" dirty="0">
                <a:solidFill>
                  <a:schemeClr val="tx1"/>
                </a:solidFill>
                <a:latin typeface="Myriad Pro"/>
                <a:ea typeface="+mn-ea"/>
                <a:cs typeface="Myriad Pro"/>
              </a:rPr>
              <a:t>Pacific Islands Ridge to Reef National Priorities – Integrated water, land, forest and coastal management to preserve biodiversity, ecosystem services, store carbon, improve climate resilience and sustain livelihoods</a:t>
            </a:r>
          </a:p>
          <a:p>
            <a:pPr algn="l" fontAlgn="auto">
              <a:spcAft>
                <a:spcPts val="0"/>
              </a:spcAft>
              <a:buFont typeface="Arial"/>
              <a:buNone/>
              <a:defRPr/>
            </a:pPr>
            <a:endParaRPr lang="en-US" sz="900" dirty="0">
              <a:solidFill>
                <a:schemeClr val="tx1"/>
              </a:solidFill>
              <a:latin typeface="Myriad Pro"/>
              <a:ea typeface="+mn-ea"/>
              <a:cs typeface="Myriad Pro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23529" y="2350765"/>
            <a:ext cx="4896544" cy="5810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Myriad Pro"/>
                <a:cs typeface="Myriad Pro"/>
              </a:rPr>
              <a:t>VINAKA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Myriad Pro"/>
                <a:cs typeface="Myriad Pro"/>
              </a:rPr>
              <a:t>THANK YOU VERY MUCH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300192" y="987574"/>
            <a:ext cx="2736304" cy="3320784"/>
          </a:xfrm>
          <a:prstGeom prst="rect">
            <a:avLst/>
          </a:prstGeom>
          <a:noFill/>
        </p:spPr>
        <p:txBody>
          <a:bodyPr vert="horz" lIns="54000" tIns="0" rIns="0" bIns="0" rtlCol="0">
            <a:noAutofit/>
          </a:bodyPr>
          <a:lstStyle/>
          <a:p>
            <a:pPr>
              <a:spcAft>
                <a:spcPts val="225"/>
              </a:spcAft>
              <a:buClr>
                <a:srgbClr val="000000"/>
              </a:buClr>
            </a:pPr>
            <a:endParaRPr lang="de-DE" sz="1000" b="1" dirty="0"/>
          </a:p>
          <a:p>
            <a:pPr>
              <a:spcAft>
                <a:spcPts val="225"/>
              </a:spcAft>
              <a:buClr>
                <a:srgbClr val="000000"/>
              </a:buClr>
            </a:pPr>
            <a:r>
              <a:rPr lang="de-DE" sz="1050" b="1" dirty="0" err="1"/>
              <a:t>Presented</a:t>
            </a:r>
            <a:r>
              <a:rPr lang="de-DE" sz="1050" b="1" dirty="0"/>
              <a:t> by</a:t>
            </a:r>
            <a:r>
              <a:rPr lang="de-DE" sz="1050" dirty="0"/>
              <a:t>:</a:t>
            </a:r>
          </a:p>
          <a:p>
            <a:pPr>
              <a:spcAft>
                <a:spcPts val="225"/>
              </a:spcAft>
              <a:buClr>
                <a:srgbClr val="000000"/>
              </a:buClr>
            </a:pPr>
            <a:r>
              <a:rPr lang="de-DE" sz="900" dirty="0" smtClean="0"/>
              <a:t>George Naboutuiloma</a:t>
            </a:r>
            <a:endParaRPr lang="de-DE" sz="900" dirty="0"/>
          </a:p>
          <a:p>
            <a:pPr>
              <a:spcAft>
                <a:spcPts val="225"/>
              </a:spcAft>
              <a:buClr>
                <a:srgbClr val="000000"/>
              </a:buClr>
            </a:pPr>
            <a:endParaRPr lang="de-DE" sz="1000" dirty="0"/>
          </a:p>
          <a:p>
            <a:pPr>
              <a:spcAft>
                <a:spcPts val="225"/>
              </a:spcAft>
              <a:buClr>
                <a:srgbClr val="000000"/>
              </a:buClr>
            </a:pPr>
            <a:endParaRPr lang="de-DE" sz="1000" dirty="0"/>
          </a:p>
          <a:p>
            <a:pPr>
              <a:spcAft>
                <a:spcPts val="225"/>
              </a:spcAft>
              <a:buClr>
                <a:srgbClr val="000000"/>
              </a:buClr>
            </a:pPr>
            <a:r>
              <a:rPr lang="de-DE" sz="1000" b="1" dirty="0"/>
              <a:t>Presentation prepared by:</a:t>
            </a:r>
            <a:r>
              <a:rPr lang="de-DE" sz="1000" dirty="0"/>
              <a:t/>
            </a:r>
            <a:br>
              <a:rPr lang="de-DE" sz="1000" dirty="0"/>
            </a:br>
            <a:r>
              <a:rPr lang="de-DE" sz="1000" dirty="0" smtClean="0"/>
              <a:t>George Naboutuiloma</a:t>
            </a:r>
            <a:r>
              <a:rPr lang="de-DE" sz="900" dirty="0"/>
              <a:t/>
            </a:r>
            <a:br>
              <a:rPr lang="de-DE" sz="900" dirty="0"/>
            </a:br>
            <a:endParaRPr lang="de-DE" sz="1000" dirty="0"/>
          </a:p>
          <a:p>
            <a:pPr>
              <a:spcAft>
                <a:spcPts val="225"/>
              </a:spcAft>
              <a:buClr>
                <a:srgbClr val="000000"/>
              </a:buClr>
            </a:pPr>
            <a:r>
              <a:rPr lang="de-DE" sz="1000" b="1" dirty="0"/>
              <a:t>Layout</a:t>
            </a:r>
            <a:r>
              <a:rPr lang="de-DE" sz="1000" dirty="0"/>
              <a:t/>
            </a:r>
            <a:br>
              <a:rPr lang="de-DE" sz="1000" dirty="0"/>
            </a:br>
            <a:r>
              <a:rPr lang="de-DE" sz="1000" dirty="0"/>
              <a:t>Navneet Lal, Graphics and multimedia </a:t>
            </a:r>
            <a:r>
              <a:rPr lang="de-DE" sz="1000" dirty="0" smtClean="0"/>
              <a:t>assistant</a:t>
            </a:r>
            <a:endParaRPr lang="de-DE" sz="1000" dirty="0"/>
          </a:p>
          <a:p>
            <a:pPr>
              <a:spcAft>
                <a:spcPts val="225"/>
              </a:spcAft>
              <a:buClr>
                <a:srgbClr val="000000"/>
              </a:buClr>
            </a:pPr>
            <a:endParaRPr lang="de-DE" sz="1000" b="1" dirty="0"/>
          </a:p>
        </p:txBody>
      </p:sp>
    </p:spTree>
    <p:extLst>
      <p:ext uri="{BB962C8B-B14F-4D97-AF65-F5344CB8AC3E}">
        <p14:creationId xmlns:p14="http://schemas.microsoft.com/office/powerpoint/2010/main" val="45442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2R-StatusReport-PPT-template_RSC_4">
  <a:themeElements>
    <a:clrScheme name="Custom 1">
      <a:dk1>
        <a:srgbClr val="302C24"/>
      </a:dk1>
      <a:lt1>
        <a:sysClr val="window" lastClr="FFFFFF"/>
      </a:lt1>
      <a:dk2>
        <a:srgbClr val="AC6416"/>
      </a:dk2>
      <a:lt2>
        <a:srgbClr val="E8E4DB"/>
      </a:lt2>
      <a:accent1>
        <a:srgbClr val="9A6B3B"/>
      </a:accent1>
      <a:accent2>
        <a:srgbClr val="9C5B14"/>
      </a:accent2>
      <a:accent3>
        <a:srgbClr val="71B2BC"/>
      </a:accent3>
      <a:accent4>
        <a:srgbClr val="78AA5D"/>
      </a:accent4>
      <a:accent5>
        <a:srgbClr val="867099"/>
      </a:accent5>
      <a:accent6>
        <a:srgbClr val="4C6F75"/>
      </a:accent6>
      <a:hlink>
        <a:srgbClr val="F27B0E"/>
      </a:hlink>
      <a:folHlink>
        <a:srgbClr val="9892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2R-StatusReport-PPT-template_NEW 20180712_Fata [Read-Only]" id="{F82621A9-9295-45DD-810C-F9CAEA02BC39}" vid="{011A5CF3-0C38-4D36-90A5-F259F99D1EB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R2R-StatusReport-PPT-template_RSC_4.pot</Template>
  <TotalTime>5457</TotalTime>
  <Words>190</Words>
  <Application>Microsoft Office PowerPoint</Application>
  <PresentationFormat>On-screen Show (16:9)</PresentationFormat>
  <Paragraphs>24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Myriad Pro</vt:lpstr>
      <vt:lpstr>R2R-StatusReport-PPT-template_RSC_4</vt:lpstr>
      <vt:lpstr>PowerPoint Presentation</vt:lpstr>
      <vt:lpstr>Introduction</vt:lpstr>
      <vt:lpstr>Challenges in Moving Forward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Jose J. Antonio</dc:creator>
  <cp:lastModifiedBy>George</cp:lastModifiedBy>
  <cp:revision>302</cp:revision>
  <cp:lastPrinted>2021-02-12T00:17:35Z</cp:lastPrinted>
  <dcterms:created xsi:type="dcterms:W3CDTF">2017-06-26T03:45:46Z</dcterms:created>
  <dcterms:modified xsi:type="dcterms:W3CDTF">2021-02-14T20:13:42Z</dcterms:modified>
</cp:coreProperties>
</file>