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59" r:id="rId5"/>
    <p:sldId id="262" r:id="rId6"/>
    <p:sldId id="260" r:id="rId7"/>
    <p:sldId id="263" r:id="rId8"/>
    <p:sldId id="270" r:id="rId9"/>
    <p:sldId id="264" r:id="rId10"/>
    <p:sldId id="265" r:id="rId11"/>
    <p:sldId id="267" r:id="rId12"/>
    <p:sldId id="266" r:id="rId13"/>
    <p:sldId id="271" r:id="rId14"/>
    <p:sldId id="272" r:id="rId15"/>
    <p:sldId id="274" r:id="rId16"/>
    <p:sldId id="273"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p:scale>
          <a:sx n="100" d="100"/>
          <a:sy n="100" d="100"/>
        </p:scale>
        <p:origin x="-1672" y="-1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83DE8-52B6-4F66-B9E0-62AB9C606D28}" type="datetimeFigureOut">
              <a:rPr lang="en-AU" smtClean="0"/>
              <a:t>16/02/21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B204D-07F5-439C-B6B9-8E3B06410B45}" type="slidenum">
              <a:rPr lang="en-AU" smtClean="0"/>
              <a:t>‹#›</a:t>
            </a:fld>
            <a:endParaRPr lang="en-AU"/>
          </a:p>
        </p:txBody>
      </p:sp>
    </p:spTree>
    <p:extLst>
      <p:ext uri="{BB962C8B-B14F-4D97-AF65-F5344CB8AC3E}">
        <p14:creationId xmlns:p14="http://schemas.microsoft.com/office/powerpoint/2010/main" val="199601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C89EE-C9C9-4D0B-8BA7-9CDCDCFE617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36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9F1EC48-7F24-4947-B44B-97BFA04A4B05}" type="datetimeFigureOut">
              <a:rPr lang="en-US"/>
              <a:pPr/>
              <a:t>16/02/21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37FE5D-F381-E84F-927C-E1F9A96D8AB2}" type="slidenum">
              <a:rPr lang="en-US"/>
              <a:pPr/>
              <a:t>‹#›</a:t>
            </a:fld>
            <a:endParaRPr lang="en-US"/>
          </a:p>
        </p:txBody>
      </p:sp>
    </p:spTree>
    <p:extLst>
      <p:ext uri="{BB962C8B-B14F-4D97-AF65-F5344CB8AC3E}">
        <p14:creationId xmlns:p14="http://schemas.microsoft.com/office/powerpoint/2010/main" val="221386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59C05B-3D49-F649-85A1-B83569C39FFE}" type="datetimeFigureOut">
              <a:rPr lang="en-US"/>
              <a:pPr/>
              <a:t>16/02/21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66D2D9-6057-F84A-90EB-8146ECC13F3F}" type="slidenum">
              <a:rPr lang="en-US"/>
              <a:pPr/>
              <a:t>‹#›</a:t>
            </a:fld>
            <a:endParaRPr lang="en-US"/>
          </a:p>
        </p:txBody>
      </p:sp>
    </p:spTree>
    <p:extLst>
      <p:ext uri="{BB962C8B-B14F-4D97-AF65-F5344CB8AC3E}">
        <p14:creationId xmlns:p14="http://schemas.microsoft.com/office/powerpoint/2010/main" val="332328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F66A02-D236-3945-BB52-5CCC7DBF14C8}" type="datetimeFigureOut">
              <a:rPr lang="en-US"/>
              <a:pPr/>
              <a:t>16/02/21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7A7A05-8BAE-1040-B63B-E2465D8C4015}" type="slidenum">
              <a:rPr lang="en-US"/>
              <a:pPr/>
              <a:t>‹#›</a:t>
            </a:fld>
            <a:endParaRPr lang="en-US"/>
          </a:p>
        </p:txBody>
      </p:sp>
    </p:spTree>
    <p:extLst>
      <p:ext uri="{BB962C8B-B14F-4D97-AF65-F5344CB8AC3E}">
        <p14:creationId xmlns:p14="http://schemas.microsoft.com/office/powerpoint/2010/main" val="102754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F1F6C-F7C9-42E7-A94E-B8BFFD762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1A474A0-E3F7-499E-82E8-FF52D556B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F3B5EAB-6279-4379-856C-7744AB3146DE}"/>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5" name="Footer Placeholder 4">
            <a:extLst>
              <a:ext uri="{FF2B5EF4-FFF2-40B4-BE49-F238E27FC236}">
                <a16:creationId xmlns:a16="http://schemas.microsoft.com/office/drawing/2014/main" xmlns="" id="{5C4AB93F-ECBE-4AEC-9E5F-9A2E877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B64040-919C-4513-AB31-E4093F7C8FE7}"/>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161484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E93FC-D6FA-4370-AE20-9AD87B4D6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16290AC-EB4F-41BF-8570-454A6A02F6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26CCADB-ACE1-4B28-9848-4C97312A0E7C}"/>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5" name="Footer Placeholder 4">
            <a:extLst>
              <a:ext uri="{FF2B5EF4-FFF2-40B4-BE49-F238E27FC236}">
                <a16:creationId xmlns:a16="http://schemas.microsoft.com/office/drawing/2014/main" xmlns="" id="{DB9B0A41-03D3-4522-8D86-4D90C3163E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7FC6E9-E626-4946-9A24-B1F75CC0924A}"/>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121612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79A0E-8083-44A5-93DC-432D59AAC4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4B8E4E8-269C-4127-9A35-CA6D15C91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579F55-B5ED-4102-B9FD-39C98AB8835C}"/>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5" name="Footer Placeholder 4">
            <a:extLst>
              <a:ext uri="{FF2B5EF4-FFF2-40B4-BE49-F238E27FC236}">
                <a16:creationId xmlns:a16="http://schemas.microsoft.com/office/drawing/2014/main" xmlns="" id="{C089681A-A521-4224-96B0-CBFACBFC20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AC3F297-F087-4B2B-A228-FD2996A8356C}"/>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904952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58451-C7D2-4BB0-8AB0-39C3B472A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A4DC873-1408-47DB-ACB6-9EBBB365F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2D1C91F-4A35-4AA3-86AB-F275126BFC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A1C28D1-D3FE-4153-BFA1-B63FB9623F49}"/>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6" name="Footer Placeholder 5">
            <a:extLst>
              <a:ext uri="{FF2B5EF4-FFF2-40B4-BE49-F238E27FC236}">
                <a16:creationId xmlns:a16="http://schemas.microsoft.com/office/drawing/2014/main" xmlns="" id="{6445279B-7AA3-4723-AD19-98B871C311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0D610FD-27C2-4052-A53A-53EA84D84489}"/>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156050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5EFC5-62D3-48F0-8E85-6327EF1BF1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3E78EC3-211D-499E-94C9-5AFE33D4A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BE14C1-B4F9-4EF8-AC8A-92B0CB191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83D9D75-824A-4869-9E96-C5844AFC2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92DE3A-27D1-45D9-B320-BEEF9E6C7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99EAEE3-7DDD-487C-A295-1DF7FBA24B0E}"/>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8" name="Footer Placeholder 7">
            <a:extLst>
              <a:ext uri="{FF2B5EF4-FFF2-40B4-BE49-F238E27FC236}">
                <a16:creationId xmlns:a16="http://schemas.microsoft.com/office/drawing/2014/main" xmlns="" id="{46829A65-9CC3-445D-AE84-E50B83535E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4FF8E05-BE78-44DD-80B9-DD69297FCD27}"/>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633613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A474D-5402-42BE-BB25-31E0352E6C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955BC0F-388A-4659-9EDD-C0593F1ED57C}"/>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4" name="Footer Placeholder 3">
            <a:extLst>
              <a:ext uri="{FF2B5EF4-FFF2-40B4-BE49-F238E27FC236}">
                <a16:creationId xmlns:a16="http://schemas.microsoft.com/office/drawing/2014/main" xmlns="" id="{E60B96F0-6D40-4B20-B6B4-3D5271490F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E7EB667-8662-461C-B503-9DC9AA2F2578}"/>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2795711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C9E9CD-632A-494F-86BE-1A7B023F0234}"/>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3" name="Footer Placeholder 2">
            <a:extLst>
              <a:ext uri="{FF2B5EF4-FFF2-40B4-BE49-F238E27FC236}">
                <a16:creationId xmlns:a16="http://schemas.microsoft.com/office/drawing/2014/main" xmlns="" id="{099A2BF0-CAEB-428E-886A-550EA241F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F21F723-0220-4F78-8184-EAEA9DFF2EB5}"/>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2393254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5ECA8-2B87-40BD-858A-D77D69DAE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5E3EED2-7F57-485D-9A67-78EE428E9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38FB50B-4309-40C4-9729-EDE136766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AD6A12-C936-482C-A634-92BD41F7CABE}"/>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6" name="Footer Placeholder 5">
            <a:extLst>
              <a:ext uri="{FF2B5EF4-FFF2-40B4-BE49-F238E27FC236}">
                <a16:creationId xmlns:a16="http://schemas.microsoft.com/office/drawing/2014/main" xmlns="" id="{0848C9DB-06EE-468E-A271-9CECE1F4E5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AC15213-0584-4486-A82C-C0DBA2634F66}"/>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291218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090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029E8-1E66-4580-80B3-4AA74324C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2C92B6E-5846-4D76-A636-D6431DF30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08EDB43-05A3-4AB7-B392-2DBA75CC8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75A40DD-966D-4641-840A-CD4FDDADBBB9}"/>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6" name="Footer Placeholder 5">
            <a:extLst>
              <a:ext uri="{FF2B5EF4-FFF2-40B4-BE49-F238E27FC236}">
                <a16:creationId xmlns:a16="http://schemas.microsoft.com/office/drawing/2014/main" xmlns="" id="{85FB3A8D-53CE-4C1B-BCBE-8990C1B0EF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E074A6F-BE8A-4637-A7D8-27D04F9F6080}"/>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2306532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E28AA-AD1C-4126-8D87-4AE0EFEB8D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1E110E8-AEC4-4696-8693-DF68FA7F9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5440E86-C3AF-46E0-BF4B-7E9EAD433950}"/>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5" name="Footer Placeholder 4">
            <a:extLst>
              <a:ext uri="{FF2B5EF4-FFF2-40B4-BE49-F238E27FC236}">
                <a16:creationId xmlns:a16="http://schemas.microsoft.com/office/drawing/2014/main" xmlns="" id="{4F7F7EE6-3234-49C0-8122-D22EC2908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43E6287-2AEC-4AC0-A02B-B37A5EABF0CF}"/>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157958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7017655-D90E-4FB8-A218-F03C1DF04B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0ABA774-2CFD-4933-BC62-E2314F1CD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DACF866-E4F9-4341-ADDA-F72F1472B28C}"/>
              </a:ext>
            </a:extLst>
          </p:cNvPr>
          <p:cNvSpPr>
            <a:spLocks noGrp="1"/>
          </p:cNvSpPr>
          <p:nvPr>
            <p:ph type="dt" sz="half" idx="10"/>
          </p:nvPr>
        </p:nvSpPr>
        <p:spPr/>
        <p:txBody>
          <a:bodyPr/>
          <a:lstStyle/>
          <a:p>
            <a:fld id="{7D74375D-4403-4035-B67B-0F83A03A986B}" type="datetimeFigureOut">
              <a:rPr lang="en-GB" smtClean="0"/>
              <a:t>16/02/21</a:t>
            </a:fld>
            <a:endParaRPr lang="en-GB"/>
          </a:p>
        </p:txBody>
      </p:sp>
      <p:sp>
        <p:nvSpPr>
          <p:cNvPr id="5" name="Footer Placeholder 4">
            <a:extLst>
              <a:ext uri="{FF2B5EF4-FFF2-40B4-BE49-F238E27FC236}">
                <a16:creationId xmlns:a16="http://schemas.microsoft.com/office/drawing/2014/main" xmlns="" id="{EEDF5EA6-74AA-4E6F-9AF8-CB9D8EF363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5F543ED-7176-4EE7-B1A4-4134C4A16699}"/>
              </a:ext>
            </a:extLst>
          </p:cNvPr>
          <p:cNvSpPr>
            <a:spLocks noGrp="1"/>
          </p:cNvSpPr>
          <p:nvPr>
            <p:ph type="sldNum" sz="quarter" idx="12"/>
          </p:nvPr>
        </p:nvSpPr>
        <p:spPr/>
        <p:txBody>
          <a:bodyPr/>
          <a:lstStyle/>
          <a:p>
            <a:fld id="{0134B42B-332A-4D94-834D-671F53441DDA}" type="slidenum">
              <a:rPr lang="en-GB" smtClean="0"/>
              <a:t>‹#›</a:t>
            </a:fld>
            <a:endParaRPr lang="en-GB"/>
          </a:p>
        </p:txBody>
      </p:sp>
    </p:spTree>
    <p:extLst>
      <p:ext uri="{BB962C8B-B14F-4D97-AF65-F5344CB8AC3E}">
        <p14:creationId xmlns:p14="http://schemas.microsoft.com/office/powerpoint/2010/main" val="357070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A8A9621-A14A-324C-9490-9A63F065CB6D}" type="datetimeFigureOut">
              <a:rPr lang="en-US"/>
              <a:pPr/>
              <a:t>16/02/21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9F39DA-A479-B24A-8FCE-E55B2076BD21}" type="slidenum">
              <a:rPr lang="en-US"/>
              <a:pPr/>
              <a:t>‹#›</a:t>
            </a:fld>
            <a:endParaRPr lang="en-US"/>
          </a:p>
        </p:txBody>
      </p:sp>
    </p:spTree>
    <p:extLst>
      <p:ext uri="{BB962C8B-B14F-4D97-AF65-F5344CB8AC3E}">
        <p14:creationId xmlns:p14="http://schemas.microsoft.com/office/powerpoint/2010/main" val="32586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B34B0D5-E0C6-884B-9A42-79183EEC3B51}" type="datetimeFigureOut">
              <a:rPr lang="en-US"/>
              <a:pPr/>
              <a:t>16/02/21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8C0C6D-7480-0940-984A-2B9661090285}" type="slidenum">
              <a:rPr lang="en-US"/>
              <a:pPr/>
              <a:t>‹#›</a:t>
            </a:fld>
            <a:endParaRPr lang="en-US"/>
          </a:p>
        </p:txBody>
      </p:sp>
    </p:spTree>
    <p:extLst>
      <p:ext uri="{BB962C8B-B14F-4D97-AF65-F5344CB8AC3E}">
        <p14:creationId xmlns:p14="http://schemas.microsoft.com/office/powerpoint/2010/main" val="310477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1988ACA-247C-2E47-9035-59C924CAF186}" type="datetimeFigureOut">
              <a:rPr lang="en-US"/>
              <a:pPr/>
              <a:t>16/02/21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72A787-BCC6-4D42-8E6D-DDC054BF6D95}" type="slidenum">
              <a:rPr lang="en-US"/>
              <a:pPr/>
              <a:t>‹#›</a:t>
            </a:fld>
            <a:endParaRPr lang="en-US"/>
          </a:p>
        </p:txBody>
      </p:sp>
    </p:spTree>
    <p:extLst>
      <p:ext uri="{BB962C8B-B14F-4D97-AF65-F5344CB8AC3E}">
        <p14:creationId xmlns:p14="http://schemas.microsoft.com/office/powerpoint/2010/main" val="396797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8CA5CDB-B92F-3D4A-9094-DABA6D94DCEA}" type="datetimeFigureOut">
              <a:rPr lang="en-US"/>
              <a:pPr/>
              <a:t>16/02/21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101E023-8837-A94B-9169-D4F7686EAB60}" type="slidenum">
              <a:rPr lang="en-US"/>
              <a:pPr/>
              <a:t>‹#›</a:t>
            </a:fld>
            <a:endParaRPr lang="en-US"/>
          </a:p>
        </p:txBody>
      </p:sp>
    </p:spTree>
    <p:extLst>
      <p:ext uri="{BB962C8B-B14F-4D97-AF65-F5344CB8AC3E}">
        <p14:creationId xmlns:p14="http://schemas.microsoft.com/office/powerpoint/2010/main" val="110375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7B5BDAD-FE05-8A4C-A01A-C3FC178DCD48}" type="datetimeFigureOut">
              <a:rPr lang="en-US"/>
              <a:pPr/>
              <a:t>16/02/21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AFAC40-AFD2-8E47-A23A-292245F6EBCA}" type="slidenum">
              <a:rPr lang="en-US"/>
              <a:pPr/>
              <a:t>‹#›</a:t>
            </a:fld>
            <a:endParaRPr lang="en-US"/>
          </a:p>
        </p:txBody>
      </p:sp>
    </p:spTree>
    <p:extLst>
      <p:ext uri="{BB962C8B-B14F-4D97-AF65-F5344CB8AC3E}">
        <p14:creationId xmlns:p14="http://schemas.microsoft.com/office/powerpoint/2010/main" val="412115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9EA64B0-F555-D24B-B958-BF5DD7427C54}" type="datetimeFigureOut">
              <a:rPr lang="en-US"/>
              <a:pPr/>
              <a:t>16/02/21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19BE5B-7C9D-2E46-9C4A-8513769F5038}" type="slidenum">
              <a:rPr lang="en-US"/>
              <a:pPr/>
              <a:t>‹#›</a:t>
            </a:fld>
            <a:endParaRPr lang="en-US"/>
          </a:p>
        </p:txBody>
      </p:sp>
    </p:spTree>
    <p:extLst>
      <p:ext uri="{BB962C8B-B14F-4D97-AF65-F5344CB8AC3E}">
        <p14:creationId xmlns:p14="http://schemas.microsoft.com/office/powerpoint/2010/main" val="166884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8A24D07-E9C1-2E47-A65F-7138230C5F25}" type="datetimeFigureOut">
              <a:rPr lang="en-US"/>
              <a:pPr/>
              <a:t>16/02/21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F6E0FC4-BF48-6D4F-838A-2F391DB2799C}" type="slidenum">
              <a:rPr lang="en-US"/>
              <a:pPr/>
              <a:t>‹#›</a:t>
            </a:fld>
            <a:endParaRPr lang="en-US"/>
          </a:p>
        </p:txBody>
      </p:sp>
    </p:spTree>
    <p:extLst>
      <p:ext uri="{BB962C8B-B14F-4D97-AF65-F5344CB8AC3E}">
        <p14:creationId xmlns:p14="http://schemas.microsoft.com/office/powerpoint/2010/main" val="22832059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defRPr>
            </a:lvl1pPr>
          </a:lstStyle>
          <a:p>
            <a:fld id="{D031B0E0-A5F7-F248-A830-C818A0AB8899}" type="datetimeFigureOut">
              <a:rPr lang="en-US"/>
              <a:pPr/>
              <a:t>16/02/21</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defRPr>
            </a:lvl1pPr>
          </a:lstStyle>
          <a:p>
            <a:fld id="{93DABCD4-895C-CA41-A117-BAA61198419C}" type="slidenum">
              <a:rPr lang="en-US"/>
              <a:pPr/>
              <a:t>‹#›</a:t>
            </a:fld>
            <a:endParaRPr lang="en-US"/>
          </a:p>
        </p:txBody>
      </p:sp>
    </p:spTree>
    <p:extLst>
      <p:ext uri="{BB962C8B-B14F-4D97-AF65-F5344CB8AC3E}">
        <p14:creationId xmlns:p14="http://schemas.microsoft.com/office/powerpoint/2010/main" val="225440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6ED260-65E8-4319-9C2F-464F668C2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94FA4A1-BBD2-4126-B518-6AC77146B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65D0D30-CBA6-412A-8CBE-6C4963A09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4375D-4403-4035-B67B-0F83A03A986B}" type="datetimeFigureOut">
              <a:rPr lang="en-GB" smtClean="0"/>
              <a:t>16/02/21</a:t>
            </a:fld>
            <a:endParaRPr lang="en-GB"/>
          </a:p>
        </p:txBody>
      </p:sp>
      <p:sp>
        <p:nvSpPr>
          <p:cNvPr id="5" name="Footer Placeholder 4">
            <a:extLst>
              <a:ext uri="{FF2B5EF4-FFF2-40B4-BE49-F238E27FC236}">
                <a16:creationId xmlns:a16="http://schemas.microsoft.com/office/drawing/2014/main" xmlns="" id="{70492D3B-C878-448B-BC37-2D20023FB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61109CC-277E-46CE-8D77-0EF2D18DD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4B42B-332A-4D94-834D-671F53441DDA}" type="slidenum">
              <a:rPr lang="en-GB" smtClean="0"/>
              <a:t>‹#›</a:t>
            </a:fld>
            <a:endParaRPr lang="en-GB"/>
          </a:p>
        </p:txBody>
      </p:sp>
    </p:spTree>
    <p:extLst>
      <p:ext uri="{BB962C8B-B14F-4D97-AF65-F5344CB8AC3E}">
        <p14:creationId xmlns:p14="http://schemas.microsoft.com/office/powerpoint/2010/main" val="1322321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pc.int/sites/default/files/tenderfiles/2020-07/Annex%203_Guidelines%20for%20documentation%20of%20lessons%20learne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085" y="2421644"/>
            <a:ext cx="11814505" cy="1356271"/>
          </a:xfrm>
        </p:spPr>
        <p:txBody>
          <a:bodyPr>
            <a:noAutofit/>
          </a:bodyPr>
          <a:lstStyle/>
          <a:p>
            <a:pPr fontAlgn="auto">
              <a:spcAft>
                <a:spcPts val="0"/>
              </a:spcAft>
              <a:defRPr/>
            </a:pPr>
            <a:r>
              <a:rPr lang="en-NZ" sz="2800" b="1" dirty="0">
                <a:effectLst/>
                <a:latin typeface="Calibri" panose="020F0502020204030204" pitchFamily="34" charset="0"/>
                <a:ea typeface="Calibri" panose="020F0502020204030204" pitchFamily="34" charset="0"/>
                <a:cs typeface="Times New Roman" panose="02020603050405020304" pitchFamily="18" charset="0"/>
              </a:rPr>
              <a:t>Regionally-led Project Outcomes:</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NZ" sz="2800" b="1" dirty="0">
                <a:effectLst/>
                <a:latin typeface="Calibri" panose="020F0502020204030204" pitchFamily="34" charset="0"/>
                <a:ea typeface="Calibri" panose="020F0502020204030204" pitchFamily="34" charset="0"/>
                <a:cs typeface="Times New Roman" panose="02020603050405020304" pitchFamily="18" charset="0"/>
              </a:rPr>
              <a:t> Lessons learned in several participating PICs</a:t>
            </a:r>
            <a:endParaRPr lang="en-AU" sz="2667" b="1" dirty="0">
              <a:solidFill>
                <a:srgbClr val="0070C0"/>
              </a:solidFill>
              <a:latin typeface="Myriad Pro"/>
              <a:ea typeface="+mn-ea"/>
              <a:cs typeface="Myriad Pro"/>
            </a:endParaRPr>
          </a:p>
        </p:txBody>
      </p:sp>
      <p:sp>
        <p:nvSpPr>
          <p:cNvPr id="8" name="Subtitle 2"/>
          <p:cNvSpPr txBox="1">
            <a:spLocks/>
          </p:cNvSpPr>
          <p:nvPr/>
        </p:nvSpPr>
        <p:spPr>
          <a:xfrm>
            <a:off x="195085" y="3434222"/>
            <a:ext cx="11814505" cy="774700"/>
          </a:xfrm>
          <a:prstGeom prst="rect">
            <a:avLst/>
          </a:prstGeom>
        </p:spPr>
        <p:txBody>
          <a:bodyPr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endParaRPr kumimoji="0" lang="en-AU" sz="1867" b="0" i="0" u="none" strike="noStrike" kern="1200" cap="none" spc="0" normalizeH="0" baseline="0" noProof="0" dirty="0">
              <a:ln>
                <a:noFill/>
              </a:ln>
              <a:solidFill>
                <a:srgbClr val="3F3F3F"/>
              </a:solidFill>
              <a:effectLst/>
              <a:uLnTx/>
              <a:uFillTx/>
              <a:latin typeface="Myriad Pro"/>
              <a:ea typeface="+mn-ea"/>
              <a:cs typeface="Myriad Pro"/>
            </a:endParaRPr>
          </a:p>
        </p:txBody>
      </p:sp>
      <p:sp>
        <p:nvSpPr>
          <p:cNvPr id="5" name="Subtitle 2"/>
          <p:cNvSpPr txBox="1">
            <a:spLocks/>
          </p:cNvSpPr>
          <p:nvPr/>
        </p:nvSpPr>
        <p:spPr>
          <a:xfrm>
            <a:off x="2676094" y="4444683"/>
            <a:ext cx="7401356" cy="776817"/>
          </a:xfrm>
          <a:prstGeom prst="rect">
            <a:avLst/>
          </a:prstGeom>
        </p:spPr>
        <p:txBody>
          <a:bodyPr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3F3F3F"/>
              </a:solidFill>
              <a:effectLst/>
              <a:uLnTx/>
              <a:uFillTx/>
              <a:latin typeface="Myriad Pro"/>
              <a:ea typeface="+mn-ea"/>
              <a:cs typeface="Myriad Pro"/>
            </a:endParaRPr>
          </a:p>
        </p:txBody>
      </p:sp>
    </p:spTree>
    <p:extLst>
      <p:ext uri="{BB962C8B-B14F-4D97-AF65-F5344CB8AC3E}">
        <p14:creationId xmlns:p14="http://schemas.microsoft.com/office/powerpoint/2010/main" val="393757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0BF6FDF-3BFB-4495-B779-AB58442BA4A6}"/>
              </a:ext>
            </a:extLst>
          </p:cNvPr>
          <p:cNvGraphicFramePr>
            <a:graphicFrameLocks noGrp="1"/>
          </p:cNvGraphicFramePr>
          <p:nvPr>
            <p:extLst>
              <p:ext uri="{D42A27DB-BD31-4B8C-83A1-F6EECF244321}">
                <p14:modId xmlns:p14="http://schemas.microsoft.com/office/powerpoint/2010/main" val="1634673674"/>
              </p:ext>
            </p:extLst>
          </p:nvPr>
        </p:nvGraphicFramePr>
        <p:xfrm>
          <a:off x="571500" y="1546283"/>
          <a:ext cx="10634054" cy="2867776"/>
        </p:xfrm>
        <a:graphic>
          <a:graphicData uri="http://schemas.openxmlformats.org/drawingml/2006/table">
            <a:tbl>
              <a:tblPr firstRow="1" firstCol="1" bandRow="1">
                <a:tableStyleId>{5C22544A-7EE6-4342-B048-85BDC9FD1C3A}</a:tableStyleId>
              </a:tblPr>
              <a:tblGrid>
                <a:gridCol w="874954">
                  <a:extLst>
                    <a:ext uri="{9D8B030D-6E8A-4147-A177-3AD203B41FA5}">
                      <a16:colId xmlns:a16="http://schemas.microsoft.com/office/drawing/2014/main" xmlns="" val="2238098165"/>
                    </a:ext>
                  </a:extLst>
                </a:gridCol>
                <a:gridCol w="6641339">
                  <a:extLst>
                    <a:ext uri="{9D8B030D-6E8A-4147-A177-3AD203B41FA5}">
                      <a16:colId xmlns:a16="http://schemas.microsoft.com/office/drawing/2014/main" xmlns="" val="1076294648"/>
                    </a:ext>
                  </a:extLst>
                </a:gridCol>
                <a:gridCol w="3117761">
                  <a:extLst>
                    <a:ext uri="{9D8B030D-6E8A-4147-A177-3AD203B41FA5}">
                      <a16:colId xmlns:a16="http://schemas.microsoft.com/office/drawing/2014/main" xmlns="" val="288106037"/>
                    </a:ext>
                  </a:extLst>
                </a:gridCol>
              </a:tblGrid>
              <a:tr h="378046">
                <a:tc gridSpan="3">
                  <a:txBody>
                    <a:bodyPr/>
                    <a:lstStyle/>
                    <a:p>
                      <a:pPr marL="0" marR="0">
                        <a:lnSpc>
                          <a:spcPct val="107000"/>
                        </a:lnSpc>
                        <a:spcBef>
                          <a:spcPts val="0"/>
                        </a:spcBef>
                        <a:spcAft>
                          <a:spcPts val="0"/>
                        </a:spcAft>
                      </a:pPr>
                      <a:r>
                        <a:rPr lang="en-NZ" sz="2000" u="sng" dirty="0">
                          <a:effectLst/>
                        </a:rPr>
                        <a:t>Community to Cabinet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992116074"/>
                  </a:ext>
                </a:extLst>
              </a:tr>
              <a:tr h="1251912">
                <a:tc>
                  <a:txBody>
                    <a:body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dirty="0">
                          <a:effectLst/>
                        </a:rPr>
                        <a:t>Identify and/or develop appropriate platforms through which to maintain stakeholder engagement (e.g. establishing scientific and technical advisory committees and working committees that have representation from community and other stakeholders).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228600" marR="0">
                        <a:lnSpc>
                          <a:spcPct val="107000"/>
                        </a:lnSpc>
                        <a:spcBef>
                          <a:spcPts val="0"/>
                        </a:spcBef>
                        <a:spcAft>
                          <a:spcPts val="0"/>
                        </a:spcAft>
                      </a:pPr>
                      <a:r>
                        <a:rPr lang="en-NZ" sz="1600" dirty="0">
                          <a:effectLst/>
                        </a:rPr>
                        <a:t>Vanuatu</a:t>
                      </a:r>
                      <a:endParaRPr lang="en-GB" sz="1600" dirty="0">
                        <a:effectLst/>
                      </a:endParaRPr>
                    </a:p>
                    <a:p>
                      <a:pPr marL="228600" marR="0">
                        <a:lnSpc>
                          <a:spcPct val="107000"/>
                        </a:lnSpc>
                        <a:spcBef>
                          <a:spcPts val="0"/>
                        </a:spcBef>
                        <a:spcAft>
                          <a:spcPts val="0"/>
                        </a:spcAft>
                      </a:pPr>
                      <a:r>
                        <a:rPr lang="en-NZ" sz="1600" dirty="0">
                          <a:effectLst/>
                        </a:rPr>
                        <a:t>Palau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extLst>
                  <a:ext uri="{0D108BD9-81ED-4DB2-BD59-A6C34878D82A}">
                    <a16:rowId xmlns:a16="http://schemas.microsoft.com/office/drawing/2014/main" xmlns="" val="3967916376"/>
                  </a:ext>
                </a:extLst>
              </a:tr>
              <a:tr h="618909">
                <a:tc>
                  <a:txBody>
                    <a:body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a:effectLst/>
                        </a:rPr>
                        <a:t>Establish partnership agreements and secure commitments through memoranda of understanding.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228600" marR="0">
                        <a:lnSpc>
                          <a:spcPct val="107000"/>
                        </a:lnSpc>
                        <a:spcBef>
                          <a:spcPts val="0"/>
                        </a:spcBef>
                        <a:spcAft>
                          <a:spcPts val="0"/>
                        </a:spcAft>
                      </a:pPr>
                      <a:r>
                        <a:rPr lang="en-NZ" sz="1600" dirty="0">
                          <a:effectLst/>
                        </a:rPr>
                        <a:t>Palau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extLst>
                  <a:ext uri="{0D108BD9-81ED-4DB2-BD59-A6C34878D82A}">
                    <a16:rowId xmlns:a16="http://schemas.microsoft.com/office/drawing/2014/main" xmlns="" val="1088646653"/>
                  </a:ext>
                </a:extLst>
              </a:tr>
              <a:tr h="618909">
                <a:tc>
                  <a:txBody>
                    <a:body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a:effectLst/>
                        </a:rPr>
                        <a:t>Build on existing legislative and regulatory frameworks to support cross-sectoral work and implementation of activities.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228600" marR="0">
                        <a:lnSpc>
                          <a:spcPct val="107000"/>
                        </a:lnSpc>
                        <a:spcBef>
                          <a:spcPts val="0"/>
                        </a:spcBef>
                        <a:spcAft>
                          <a:spcPts val="0"/>
                        </a:spcAft>
                      </a:pPr>
                      <a:r>
                        <a:rPr lang="en-NZ" sz="1600" dirty="0">
                          <a:effectLst/>
                        </a:rPr>
                        <a:t>Vanuatu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extLst>
                  <a:ext uri="{0D108BD9-81ED-4DB2-BD59-A6C34878D82A}">
                    <a16:rowId xmlns:a16="http://schemas.microsoft.com/office/drawing/2014/main" xmlns="" val="2631336003"/>
                  </a:ext>
                </a:extLst>
              </a:tr>
            </a:tbl>
          </a:graphicData>
        </a:graphic>
      </p:graphicFrame>
    </p:spTree>
    <p:extLst>
      <p:ext uri="{BB962C8B-B14F-4D97-AF65-F5344CB8AC3E}">
        <p14:creationId xmlns:p14="http://schemas.microsoft.com/office/powerpoint/2010/main" val="266340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19FF7B2-14CA-4DC9-81B5-A45EF07BC75B}"/>
              </a:ext>
            </a:extLst>
          </p:cNvPr>
          <p:cNvGraphicFramePr>
            <a:graphicFrameLocks noGrp="1"/>
          </p:cNvGraphicFramePr>
          <p:nvPr>
            <p:extLst>
              <p:ext uri="{D42A27DB-BD31-4B8C-83A1-F6EECF244321}">
                <p14:modId xmlns:p14="http://schemas.microsoft.com/office/powerpoint/2010/main" val="1829565499"/>
              </p:ext>
            </p:extLst>
          </p:nvPr>
        </p:nvGraphicFramePr>
        <p:xfrm>
          <a:off x="838200" y="1825625"/>
          <a:ext cx="10650415" cy="2210573"/>
        </p:xfrm>
        <a:graphic>
          <a:graphicData uri="http://schemas.openxmlformats.org/drawingml/2006/table">
            <a:tbl>
              <a:tblPr firstRow="1" firstCol="1" bandRow="1"/>
              <a:tblGrid>
                <a:gridCol w="876301">
                  <a:extLst>
                    <a:ext uri="{9D8B030D-6E8A-4147-A177-3AD203B41FA5}">
                      <a16:colId xmlns:a16="http://schemas.microsoft.com/office/drawing/2014/main" xmlns="" val="2107430119"/>
                    </a:ext>
                  </a:extLst>
                </a:gridCol>
                <a:gridCol w="5465266">
                  <a:extLst>
                    <a:ext uri="{9D8B030D-6E8A-4147-A177-3AD203B41FA5}">
                      <a16:colId xmlns:a16="http://schemas.microsoft.com/office/drawing/2014/main" xmlns="" val="3529782596"/>
                    </a:ext>
                  </a:extLst>
                </a:gridCol>
                <a:gridCol w="4308848">
                  <a:extLst>
                    <a:ext uri="{9D8B030D-6E8A-4147-A177-3AD203B41FA5}">
                      <a16:colId xmlns:a16="http://schemas.microsoft.com/office/drawing/2014/main" xmlns="" val="3210248441"/>
                    </a:ext>
                  </a:extLst>
                </a:gridCol>
              </a:tblGrid>
              <a:tr h="584726">
                <a:tc gridSpan="3">
                  <a:txBody>
                    <a:bodyPr/>
                    <a:lstStyle>
                      <a:lvl1pPr marL="0" algn="l" defTabSz="609585" rtl="0" eaLnBrk="1" latinLnBrk="0" hangingPunct="1">
                        <a:defRPr sz="2400" b="1" kern="1200">
                          <a:solidFill>
                            <a:schemeClr val="lt1"/>
                          </a:solidFill>
                          <a:latin typeface="Calibri" panose="020F0502020204030204"/>
                        </a:defRPr>
                      </a:lvl1pPr>
                      <a:lvl2pPr marL="609585" algn="l" defTabSz="609585" rtl="0" eaLnBrk="1" latinLnBrk="0" hangingPunct="1">
                        <a:defRPr sz="2400" b="1" kern="1200">
                          <a:solidFill>
                            <a:schemeClr val="lt1"/>
                          </a:solidFill>
                          <a:latin typeface="Calibri" panose="020F0502020204030204"/>
                        </a:defRPr>
                      </a:lvl2pPr>
                      <a:lvl3pPr marL="1219170" algn="l" defTabSz="609585" rtl="0" eaLnBrk="1" latinLnBrk="0" hangingPunct="1">
                        <a:defRPr sz="2400" b="1" kern="1200">
                          <a:solidFill>
                            <a:schemeClr val="lt1"/>
                          </a:solidFill>
                          <a:latin typeface="Calibri" panose="020F0502020204030204"/>
                        </a:defRPr>
                      </a:lvl3pPr>
                      <a:lvl4pPr marL="1828754" algn="l" defTabSz="609585" rtl="0" eaLnBrk="1" latinLnBrk="0" hangingPunct="1">
                        <a:defRPr sz="2400" b="1" kern="1200">
                          <a:solidFill>
                            <a:schemeClr val="lt1"/>
                          </a:solidFill>
                          <a:latin typeface="Calibri" panose="020F0502020204030204"/>
                        </a:defRPr>
                      </a:lvl4pPr>
                      <a:lvl5pPr marL="2438339" algn="l" defTabSz="609585" rtl="0" eaLnBrk="1" latinLnBrk="0" hangingPunct="1">
                        <a:defRPr sz="2400" b="1" kern="1200">
                          <a:solidFill>
                            <a:schemeClr val="lt1"/>
                          </a:solidFill>
                          <a:latin typeface="Calibri" panose="020F0502020204030204"/>
                        </a:defRPr>
                      </a:lvl5pPr>
                      <a:lvl6pPr marL="3047924" algn="l" defTabSz="609585" rtl="0" eaLnBrk="1" latinLnBrk="0" hangingPunct="1">
                        <a:defRPr sz="2400" b="1" kern="1200">
                          <a:solidFill>
                            <a:schemeClr val="lt1"/>
                          </a:solidFill>
                          <a:latin typeface="Calibri" panose="020F0502020204030204"/>
                        </a:defRPr>
                      </a:lvl6pPr>
                      <a:lvl7pPr marL="3657509" algn="l" defTabSz="609585" rtl="0" eaLnBrk="1" latinLnBrk="0" hangingPunct="1">
                        <a:defRPr sz="2400" b="1" kern="1200">
                          <a:solidFill>
                            <a:schemeClr val="lt1"/>
                          </a:solidFill>
                          <a:latin typeface="Calibri" panose="020F0502020204030204"/>
                        </a:defRPr>
                      </a:lvl7pPr>
                      <a:lvl8pPr marL="4267093" algn="l" defTabSz="609585" rtl="0" eaLnBrk="1" latinLnBrk="0" hangingPunct="1">
                        <a:defRPr sz="2400" b="1" kern="1200">
                          <a:solidFill>
                            <a:schemeClr val="lt1"/>
                          </a:solidFill>
                          <a:latin typeface="Calibri" panose="020F0502020204030204"/>
                        </a:defRPr>
                      </a:lvl8pPr>
                      <a:lvl9pPr marL="4876678" algn="l" defTabSz="609585" rtl="0" eaLnBrk="1" latinLnBrk="0" hangingPunct="1">
                        <a:defRPr sz="2400" b="1" kern="1200">
                          <a:solidFill>
                            <a:schemeClr val="lt1"/>
                          </a:solidFill>
                          <a:latin typeface="Calibri" panose="020F0502020204030204"/>
                        </a:defRPr>
                      </a:lvl9pPr>
                    </a:lstStyle>
                    <a:p>
                      <a:pPr marL="0" marR="0">
                        <a:lnSpc>
                          <a:spcPct val="107000"/>
                        </a:lnSpc>
                        <a:spcBef>
                          <a:spcPts val="0"/>
                        </a:spcBef>
                        <a:spcAft>
                          <a:spcPts val="0"/>
                        </a:spcAft>
                      </a:pPr>
                      <a:r>
                        <a:rPr lang="en-NZ" sz="2000" u="sng" dirty="0">
                          <a:effectLst/>
                        </a:rPr>
                        <a:t>Learning, Capacity building and Innovation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362770988"/>
                  </a:ext>
                </a:extLst>
              </a:tr>
              <a:tr h="957269">
                <a:tc>
                  <a:txBody>
                    <a:bodyPr/>
                    <a:lstStyle>
                      <a:lvl1pPr marL="0" algn="l" defTabSz="609585" rtl="0" eaLnBrk="1" latinLnBrk="0" hangingPunct="1">
                        <a:defRPr sz="2400" b="1" kern="1200">
                          <a:solidFill>
                            <a:schemeClr val="lt1"/>
                          </a:solidFill>
                          <a:latin typeface="Calibri" panose="020F0502020204030204"/>
                        </a:defRPr>
                      </a:lvl1pPr>
                      <a:lvl2pPr marL="609585" algn="l" defTabSz="609585" rtl="0" eaLnBrk="1" latinLnBrk="0" hangingPunct="1">
                        <a:defRPr sz="2400" b="1" kern="1200">
                          <a:solidFill>
                            <a:schemeClr val="lt1"/>
                          </a:solidFill>
                          <a:latin typeface="Calibri" panose="020F0502020204030204"/>
                        </a:defRPr>
                      </a:lvl2pPr>
                      <a:lvl3pPr marL="1219170" algn="l" defTabSz="609585" rtl="0" eaLnBrk="1" latinLnBrk="0" hangingPunct="1">
                        <a:defRPr sz="2400" b="1" kern="1200">
                          <a:solidFill>
                            <a:schemeClr val="lt1"/>
                          </a:solidFill>
                          <a:latin typeface="Calibri" panose="020F0502020204030204"/>
                        </a:defRPr>
                      </a:lvl3pPr>
                      <a:lvl4pPr marL="1828754" algn="l" defTabSz="609585" rtl="0" eaLnBrk="1" latinLnBrk="0" hangingPunct="1">
                        <a:defRPr sz="2400" b="1" kern="1200">
                          <a:solidFill>
                            <a:schemeClr val="lt1"/>
                          </a:solidFill>
                          <a:latin typeface="Calibri" panose="020F0502020204030204"/>
                        </a:defRPr>
                      </a:lvl4pPr>
                      <a:lvl5pPr marL="2438339" algn="l" defTabSz="609585" rtl="0" eaLnBrk="1" latinLnBrk="0" hangingPunct="1">
                        <a:defRPr sz="2400" b="1" kern="1200">
                          <a:solidFill>
                            <a:schemeClr val="lt1"/>
                          </a:solidFill>
                          <a:latin typeface="Calibri" panose="020F0502020204030204"/>
                        </a:defRPr>
                      </a:lvl5pPr>
                      <a:lvl6pPr marL="3047924" algn="l" defTabSz="609585" rtl="0" eaLnBrk="1" latinLnBrk="0" hangingPunct="1">
                        <a:defRPr sz="2400" b="1" kern="1200">
                          <a:solidFill>
                            <a:schemeClr val="lt1"/>
                          </a:solidFill>
                          <a:latin typeface="Calibri" panose="020F0502020204030204"/>
                        </a:defRPr>
                      </a:lvl6pPr>
                      <a:lvl7pPr marL="3657509" algn="l" defTabSz="609585" rtl="0" eaLnBrk="1" latinLnBrk="0" hangingPunct="1">
                        <a:defRPr sz="2400" b="1" kern="1200">
                          <a:solidFill>
                            <a:schemeClr val="lt1"/>
                          </a:solidFill>
                          <a:latin typeface="Calibri" panose="020F0502020204030204"/>
                        </a:defRPr>
                      </a:lvl7pPr>
                      <a:lvl8pPr marL="4267093" algn="l" defTabSz="609585" rtl="0" eaLnBrk="1" latinLnBrk="0" hangingPunct="1">
                        <a:defRPr sz="2400" b="1" kern="1200">
                          <a:solidFill>
                            <a:schemeClr val="lt1"/>
                          </a:solidFill>
                          <a:latin typeface="Calibri" panose="020F0502020204030204"/>
                        </a:defRPr>
                      </a:lvl8pPr>
                      <a:lvl9pPr marL="4876678" algn="l" defTabSz="609585" rtl="0" eaLnBrk="1" latinLnBrk="0" hangingPunct="1">
                        <a:defRPr sz="2400" b="1" kern="1200">
                          <a:solidFill>
                            <a:schemeClr val="lt1"/>
                          </a:solidFill>
                          <a:latin typeface="Calibri" panose="020F0502020204030204"/>
                        </a:defRPr>
                      </a:lvl9p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0" marR="0">
                        <a:lnSpc>
                          <a:spcPct val="107000"/>
                        </a:lnSpc>
                        <a:spcBef>
                          <a:spcPts val="0"/>
                        </a:spcBef>
                        <a:spcAft>
                          <a:spcPts val="0"/>
                        </a:spcAft>
                      </a:pPr>
                      <a:r>
                        <a:rPr lang="en-NZ" sz="1600" dirty="0">
                          <a:effectLst/>
                        </a:rPr>
                        <a:t>On the job mentoring and hands-on training was seen to be highly effective in imparting skills and confidence in participants.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0" marR="0">
                        <a:lnSpc>
                          <a:spcPct val="107000"/>
                        </a:lnSpc>
                        <a:spcBef>
                          <a:spcPts val="0"/>
                        </a:spcBef>
                        <a:spcAft>
                          <a:spcPts val="0"/>
                        </a:spcAft>
                      </a:pPr>
                      <a:r>
                        <a:rPr lang="en-NZ" sz="1600" dirty="0">
                          <a:effectLst/>
                        </a:rPr>
                        <a:t>Palau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3830378421"/>
                  </a:ext>
                </a:extLst>
              </a:tr>
              <a:tr h="430658">
                <a:tc>
                  <a:txBody>
                    <a:bodyPr/>
                    <a:lstStyle>
                      <a:lvl1pPr marL="0" algn="l" defTabSz="609585" rtl="0" eaLnBrk="1" latinLnBrk="0" hangingPunct="1">
                        <a:defRPr sz="2400" b="1" kern="1200">
                          <a:solidFill>
                            <a:schemeClr val="lt1"/>
                          </a:solidFill>
                          <a:latin typeface="Calibri" panose="020F0502020204030204"/>
                        </a:defRPr>
                      </a:lvl1pPr>
                      <a:lvl2pPr marL="609585" algn="l" defTabSz="609585" rtl="0" eaLnBrk="1" latinLnBrk="0" hangingPunct="1">
                        <a:defRPr sz="2400" b="1" kern="1200">
                          <a:solidFill>
                            <a:schemeClr val="lt1"/>
                          </a:solidFill>
                          <a:latin typeface="Calibri" panose="020F0502020204030204"/>
                        </a:defRPr>
                      </a:lvl2pPr>
                      <a:lvl3pPr marL="1219170" algn="l" defTabSz="609585" rtl="0" eaLnBrk="1" latinLnBrk="0" hangingPunct="1">
                        <a:defRPr sz="2400" b="1" kern="1200">
                          <a:solidFill>
                            <a:schemeClr val="lt1"/>
                          </a:solidFill>
                          <a:latin typeface="Calibri" panose="020F0502020204030204"/>
                        </a:defRPr>
                      </a:lvl3pPr>
                      <a:lvl4pPr marL="1828754" algn="l" defTabSz="609585" rtl="0" eaLnBrk="1" latinLnBrk="0" hangingPunct="1">
                        <a:defRPr sz="2400" b="1" kern="1200">
                          <a:solidFill>
                            <a:schemeClr val="lt1"/>
                          </a:solidFill>
                          <a:latin typeface="Calibri" panose="020F0502020204030204"/>
                        </a:defRPr>
                      </a:lvl4pPr>
                      <a:lvl5pPr marL="2438339" algn="l" defTabSz="609585" rtl="0" eaLnBrk="1" latinLnBrk="0" hangingPunct="1">
                        <a:defRPr sz="2400" b="1" kern="1200">
                          <a:solidFill>
                            <a:schemeClr val="lt1"/>
                          </a:solidFill>
                          <a:latin typeface="Calibri" panose="020F0502020204030204"/>
                        </a:defRPr>
                      </a:lvl5pPr>
                      <a:lvl6pPr marL="3047924" algn="l" defTabSz="609585" rtl="0" eaLnBrk="1" latinLnBrk="0" hangingPunct="1">
                        <a:defRPr sz="2400" b="1" kern="1200">
                          <a:solidFill>
                            <a:schemeClr val="lt1"/>
                          </a:solidFill>
                          <a:latin typeface="Calibri" panose="020F0502020204030204"/>
                        </a:defRPr>
                      </a:lvl6pPr>
                      <a:lvl7pPr marL="3657509" algn="l" defTabSz="609585" rtl="0" eaLnBrk="1" latinLnBrk="0" hangingPunct="1">
                        <a:defRPr sz="2400" b="1" kern="1200">
                          <a:solidFill>
                            <a:schemeClr val="lt1"/>
                          </a:solidFill>
                          <a:latin typeface="Calibri" panose="020F0502020204030204"/>
                        </a:defRPr>
                      </a:lvl7pPr>
                      <a:lvl8pPr marL="4267093" algn="l" defTabSz="609585" rtl="0" eaLnBrk="1" latinLnBrk="0" hangingPunct="1">
                        <a:defRPr sz="2400" b="1" kern="1200">
                          <a:solidFill>
                            <a:schemeClr val="lt1"/>
                          </a:solidFill>
                          <a:latin typeface="Calibri" panose="020F0502020204030204"/>
                        </a:defRPr>
                      </a:lvl8pPr>
                      <a:lvl9pPr marL="4876678" algn="l" defTabSz="609585" rtl="0" eaLnBrk="1" latinLnBrk="0" hangingPunct="1">
                        <a:defRPr sz="2400" b="1" kern="1200">
                          <a:solidFill>
                            <a:schemeClr val="lt1"/>
                          </a:solidFill>
                          <a:latin typeface="Calibri" panose="020F0502020204030204"/>
                        </a:defRPr>
                      </a:lvl9pPr>
                    </a:lstStyle>
                    <a:p>
                      <a:pPr marL="228600" marR="0">
                        <a:lnSpc>
                          <a:spcPct val="107000"/>
                        </a:lnSpc>
                        <a:spcBef>
                          <a:spcPts val="0"/>
                        </a:spcBef>
                        <a:spcAft>
                          <a:spcPts val="0"/>
                        </a:spcAft>
                      </a:pPr>
                      <a:r>
                        <a:rPr lang="en-NZ"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28600" marR="0" lvl="0" indent="0" algn="l" defTabSz="609585" rtl="0" eaLnBrk="1" fontAlgn="auto" latinLnBrk="0" hangingPunct="1">
                        <a:lnSpc>
                          <a:spcPct val="107000"/>
                        </a:lnSpc>
                        <a:spcBef>
                          <a:spcPts val="0"/>
                        </a:spcBef>
                        <a:spcAft>
                          <a:spcPts val="0"/>
                        </a:spcAft>
                        <a:buClrTx/>
                        <a:buSzTx/>
                        <a:buFontTx/>
                        <a:buNone/>
                        <a:tabLst/>
                        <a:defRPr/>
                      </a:pPr>
                      <a:r>
                        <a:rPr lang="en-NZ" sz="1600" kern="1200" dirty="0">
                          <a:solidFill>
                            <a:schemeClr val="dk1"/>
                          </a:solidFill>
                          <a:effectLst/>
                          <a:latin typeface="Calibri" panose="020F0502020204030204"/>
                          <a:ea typeface="+mn-ea"/>
                          <a:cs typeface="+mn-cs"/>
                        </a:rPr>
                        <a:t>JCU capacity building initiative created positive indirect results.</a:t>
                      </a:r>
                      <a:endParaRPr lang="en-GB" sz="1600" kern="1200" dirty="0">
                        <a:solidFill>
                          <a:schemeClr val="dk1"/>
                        </a:solidFill>
                        <a:effectLst/>
                        <a:latin typeface="Calibri" panose="020F0502020204030204"/>
                        <a:ea typeface="+mn-ea"/>
                        <a:cs typeface="+mn-cs"/>
                      </a:endParaRPr>
                    </a:p>
                    <a:p>
                      <a:pPr marL="228600" marR="0">
                        <a:lnSpc>
                          <a:spcPct val="107000"/>
                        </a:lnSpc>
                        <a:spcBef>
                          <a:spcPts val="0"/>
                        </a:spcBef>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28600" marR="0">
                        <a:lnSpc>
                          <a:spcPct val="107000"/>
                        </a:lnSpc>
                        <a:spcBef>
                          <a:spcPts val="0"/>
                        </a:spcBef>
                        <a:spcAft>
                          <a:spcPts val="0"/>
                        </a:spcAft>
                      </a:pPr>
                      <a:r>
                        <a:rPr lang="en-NZ" sz="1600" kern="1200" dirty="0">
                          <a:solidFill>
                            <a:schemeClr val="dk1"/>
                          </a:solidFill>
                          <a:effectLst/>
                          <a:latin typeface="Calibri" panose="020F0502020204030204"/>
                          <a:ea typeface="+mn-ea"/>
                          <a:cs typeface="+mn-cs"/>
                        </a:rPr>
                        <a:t>Palau</a:t>
                      </a:r>
                      <a:endParaRPr lang="en-GB" sz="1600" kern="1200" dirty="0">
                        <a:solidFill>
                          <a:schemeClr val="dk1"/>
                        </a:solidFill>
                        <a:effectLst/>
                        <a:latin typeface="Calibri" panose="020F0502020204030204"/>
                        <a:ea typeface="+mn-ea"/>
                        <a:cs typeface="+mn-cs"/>
                      </a:endParaRPr>
                    </a:p>
                  </a:txBody>
                  <a:tcPr marL="53392" marR="5339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1102091156"/>
                  </a:ext>
                </a:extLst>
              </a:tr>
            </a:tbl>
          </a:graphicData>
        </a:graphic>
      </p:graphicFrame>
    </p:spTree>
    <p:extLst>
      <p:ext uri="{BB962C8B-B14F-4D97-AF65-F5344CB8AC3E}">
        <p14:creationId xmlns:p14="http://schemas.microsoft.com/office/powerpoint/2010/main" val="128823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6D6AA-5AC2-4A76-B5CE-4356A7FE1A63}"/>
              </a:ext>
            </a:extLst>
          </p:cNvPr>
          <p:cNvSpPr txBox="1">
            <a:spLocks/>
          </p:cNvSpPr>
          <p:nvPr/>
        </p:nvSpPr>
        <p:spPr>
          <a:xfrm>
            <a:off x="663632" y="656071"/>
            <a:ext cx="10515600" cy="853976"/>
          </a:xfrm>
          <a:prstGeom prst="rect">
            <a:avLst/>
          </a:prstGeom>
        </p:spPr>
        <p:txBody>
          <a:bodyPr/>
          <a:lst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a:lstStyle>
          <a:p>
            <a:r>
              <a:rPr lang="en-NZ" sz="3600" b="1" dirty="0">
                <a:solidFill>
                  <a:schemeClr val="accent2">
                    <a:lumMod val="60000"/>
                    <a:lumOff val="40000"/>
                  </a:schemeClr>
                </a:solidFill>
              </a:rPr>
              <a:t>Observations/Additional considerations</a:t>
            </a:r>
            <a:endParaRPr lang="en-GB" sz="3600" b="1" dirty="0">
              <a:solidFill>
                <a:schemeClr val="accent2">
                  <a:lumMod val="60000"/>
                  <a:lumOff val="40000"/>
                </a:schemeClr>
              </a:solidFill>
            </a:endParaRPr>
          </a:p>
        </p:txBody>
      </p:sp>
      <p:sp>
        <p:nvSpPr>
          <p:cNvPr id="6" name="Content Placeholder 2">
            <a:extLst>
              <a:ext uri="{FF2B5EF4-FFF2-40B4-BE49-F238E27FC236}">
                <a16:creationId xmlns:a16="http://schemas.microsoft.com/office/drawing/2014/main" xmlns="" id="{81961070-40F6-4817-A7A3-8DB014276C88}"/>
              </a:ext>
            </a:extLst>
          </p:cNvPr>
          <p:cNvSpPr txBox="1">
            <a:spLocks/>
          </p:cNvSpPr>
          <p:nvPr/>
        </p:nvSpPr>
        <p:spPr>
          <a:xfrm>
            <a:off x="838200" y="1825626"/>
            <a:ext cx="10744200" cy="2139546"/>
          </a:xfrm>
          <a:prstGeom prst="rect">
            <a:avLst/>
          </a:prstGeom>
        </p:spPr>
        <p:txBody>
          <a:bodyPr>
            <a:normAutofit/>
          </a:bodyPr>
          <a:lst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endParaRPr lang="en-NZ" sz="900" dirty="0"/>
          </a:p>
          <a:p>
            <a:pPr>
              <a:buFont typeface="Wingdings" panose="05000000000000000000" pitchFamily="2" charset="2"/>
              <a:buChar char="q"/>
            </a:pPr>
            <a:r>
              <a:rPr lang="en-NZ" sz="2400" dirty="0"/>
              <a:t>Lack of environmental science lessons identified and articulated by the countries</a:t>
            </a:r>
          </a:p>
          <a:p>
            <a:pPr>
              <a:buFont typeface="Wingdings" panose="05000000000000000000" pitchFamily="2" charset="2"/>
              <a:buChar char="q"/>
            </a:pPr>
            <a:r>
              <a:rPr lang="en-NZ" sz="2400" dirty="0"/>
              <a:t>Coordination between STAR and IW R2R projects was limited or non-existent</a:t>
            </a:r>
          </a:p>
          <a:p>
            <a:pPr>
              <a:buFont typeface="Wingdings" panose="05000000000000000000" pitchFamily="2" charset="2"/>
              <a:buChar char="q"/>
            </a:pPr>
            <a:r>
              <a:rPr lang="en-NZ" sz="2400" dirty="0"/>
              <a:t>Identify what lessons from IWRM were incorporated  </a:t>
            </a:r>
          </a:p>
          <a:p>
            <a:pPr>
              <a:buFont typeface="Wingdings" panose="05000000000000000000" pitchFamily="2" charset="2"/>
              <a:buChar char="q"/>
            </a:pPr>
            <a:r>
              <a:rPr lang="en-NZ" sz="2400" i="1" dirty="0"/>
              <a:t>Highlight the successes and innovations</a:t>
            </a:r>
          </a:p>
          <a:p>
            <a:pPr>
              <a:buFont typeface="Wingdings" panose="05000000000000000000" pitchFamily="2" charset="2"/>
              <a:buChar char="q"/>
            </a:pPr>
            <a:endParaRPr lang="en-NZ" sz="2400" dirty="0"/>
          </a:p>
          <a:p>
            <a:pPr>
              <a:buFont typeface="Wingdings" panose="05000000000000000000" pitchFamily="2" charset="2"/>
              <a:buChar char="q"/>
            </a:pPr>
            <a:endParaRPr lang="en-NZ" sz="2400" dirty="0"/>
          </a:p>
          <a:p>
            <a:pPr>
              <a:buFont typeface="Wingdings" panose="05000000000000000000" pitchFamily="2" charset="2"/>
              <a:buChar char="q"/>
            </a:pPr>
            <a:endParaRPr lang="en-NZ" sz="2400" dirty="0">
              <a:highlight>
                <a:srgbClr val="FFFF00"/>
              </a:highlight>
            </a:endParaRPr>
          </a:p>
          <a:p>
            <a:pPr marL="0" indent="0">
              <a:buFont typeface="Arial" charset="0"/>
              <a:buNone/>
            </a:pPr>
            <a:endParaRPr lang="en-NZ" sz="2400" dirty="0"/>
          </a:p>
          <a:p>
            <a:pPr marL="514350" indent="-514350">
              <a:buFont typeface="Arial" charset="0"/>
              <a:buAutoNum type="arabicPeriod" startAt="3"/>
            </a:pPr>
            <a:endParaRPr lang="en-NZ" sz="2400" dirty="0"/>
          </a:p>
          <a:p>
            <a:endParaRPr lang="en-GB" sz="2400" dirty="0"/>
          </a:p>
        </p:txBody>
      </p:sp>
    </p:spTree>
    <p:extLst>
      <p:ext uri="{BB962C8B-B14F-4D97-AF65-F5344CB8AC3E}">
        <p14:creationId xmlns:p14="http://schemas.microsoft.com/office/powerpoint/2010/main" val="142135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6D6AA-5AC2-4A76-B5CE-4356A7FE1A63}"/>
              </a:ext>
            </a:extLst>
          </p:cNvPr>
          <p:cNvSpPr txBox="1">
            <a:spLocks/>
          </p:cNvSpPr>
          <p:nvPr/>
        </p:nvSpPr>
        <p:spPr>
          <a:xfrm>
            <a:off x="663632" y="656071"/>
            <a:ext cx="10515600" cy="853976"/>
          </a:xfrm>
          <a:prstGeom prst="rect">
            <a:avLst/>
          </a:prstGeom>
        </p:spPr>
        <p:txBody>
          <a:bodyPr/>
          <a:lst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a:lstStyle>
          <a:p>
            <a:r>
              <a:rPr lang="en-NZ" sz="3600" b="1" dirty="0">
                <a:solidFill>
                  <a:schemeClr val="accent2">
                    <a:lumMod val="60000"/>
                    <a:lumOff val="40000"/>
                  </a:schemeClr>
                </a:solidFill>
              </a:rPr>
              <a:t>Country publication format</a:t>
            </a:r>
            <a:endParaRPr lang="en-GB" sz="3600" b="1" dirty="0">
              <a:solidFill>
                <a:schemeClr val="accent2">
                  <a:lumMod val="60000"/>
                  <a:lumOff val="40000"/>
                </a:schemeClr>
              </a:solidFill>
            </a:endParaRPr>
          </a:p>
        </p:txBody>
      </p:sp>
      <p:pic>
        <p:nvPicPr>
          <p:cNvPr id="7" name="Picture 6">
            <a:extLst>
              <a:ext uri="{FF2B5EF4-FFF2-40B4-BE49-F238E27FC236}">
                <a16:creationId xmlns:a16="http://schemas.microsoft.com/office/drawing/2014/main" xmlns="" id="{C03AB422-306A-4A6C-BF59-6363B4053BC7}"/>
              </a:ext>
            </a:extLst>
          </p:cNvPr>
          <p:cNvPicPr>
            <a:picLocks noChangeAspect="1"/>
          </p:cNvPicPr>
          <p:nvPr/>
        </p:nvPicPr>
        <p:blipFill>
          <a:blip r:embed="rId2"/>
          <a:stretch>
            <a:fillRect/>
          </a:stretch>
        </p:blipFill>
        <p:spPr>
          <a:xfrm>
            <a:off x="8313295" y="1434342"/>
            <a:ext cx="2994785" cy="4133096"/>
          </a:xfrm>
          <a:prstGeom prst="rect">
            <a:avLst/>
          </a:prstGeom>
        </p:spPr>
      </p:pic>
      <p:pic>
        <p:nvPicPr>
          <p:cNvPr id="8" name="Picture 7">
            <a:extLst>
              <a:ext uri="{FF2B5EF4-FFF2-40B4-BE49-F238E27FC236}">
                <a16:creationId xmlns:a16="http://schemas.microsoft.com/office/drawing/2014/main" xmlns="" id="{A37B5044-0FB5-4070-B562-6E3B2BF33B49}"/>
              </a:ext>
            </a:extLst>
          </p:cNvPr>
          <p:cNvPicPr>
            <a:picLocks noChangeAspect="1"/>
          </p:cNvPicPr>
          <p:nvPr/>
        </p:nvPicPr>
        <p:blipFill rotWithShape="1">
          <a:blip r:embed="rId3"/>
          <a:srcRect b="13644"/>
          <a:stretch/>
        </p:blipFill>
        <p:spPr>
          <a:xfrm>
            <a:off x="754034" y="1750264"/>
            <a:ext cx="6809061" cy="3357471"/>
          </a:xfrm>
          <a:prstGeom prst="rect">
            <a:avLst/>
          </a:prstGeom>
        </p:spPr>
      </p:pic>
    </p:spTree>
    <p:extLst>
      <p:ext uri="{BB962C8B-B14F-4D97-AF65-F5344CB8AC3E}">
        <p14:creationId xmlns:p14="http://schemas.microsoft.com/office/powerpoint/2010/main" val="154241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lau_L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620" y="579016"/>
            <a:ext cx="3929461" cy="5085184"/>
          </a:xfrm>
          <a:prstGeom prst="rect">
            <a:avLst/>
          </a:prstGeom>
          <a:ln>
            <a:noFill/>
          </a:ln>
          <a:effectLst>
            <a:outerShdw blurRad="292100" dist="139700" dir="2700000" algn="tl" rotWithShape="0">
              <a:srgbClr val="333333">
                <a:alpha val="65000"/>
              </a:srgbClr>
            </a:outerShdw>
          </a:effectLst>
        </p:spPr>
      </p:pic>
      <p:pic>
        <p:nvPicPr>
          <p:cNvPr id="3" name="Picture 2" descr="Palau_LL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318" y="609600"/>
            <a:ext cx="3903546" cy="5051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2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6D6AA-5AC2-4A76-B5CE-4356A7FE1A63}"/>
              </a:ext>
            </a:extLst>
          </p:cNvPr>
          <p:cNvSpPr txBox="1">
            <a:spLocks/>
          </p:cNvSpPr>
          <p:nvPr/>
        </p:nvSpPr>
        <p:spPr>
          <a:xfrm>
            <a:off x="663632" y="656071"/>
            <a:ext cx="10515600" cy="853976"/>
          </a:xfrm>
          <a:prstGeom prst="rect">
            <a:avLst/>
          </a:prstGeom>
        </p:spPr>
        <p:txBody>
          <a:bodyPr/>
          <a:lst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a:lstStyle>
          <a:p>
            <a:r>
              <a:rPr lang="en-NZ" sz="3600" b="1" dirty="0">
                <a:solidFill>
                  <a:schemeClr val="accent2">
                    <a:lumMod val="60000"/>
                    <a:lumOff val="40000"/>
                  </a:schemeClr>
                </a:solidFill>
              </a:rPr>
              <a:t>Next steps</a:t>
            </a:r>
            <a:endParaRPr lang="en-GB" sz="3600" b="1" dirty="0">
              <a:solidFill>
                <a:schemeClr val="accent2">
                  <a:lumMod val="60000"/>
                  <a:lumOff val="40000"/>
                </a:schemeClr>
              </a:solidFill>
            </a:endParaRPr>
          </a:p>
        </p:txBody>
      </p:sp>
      <p:sp>
        <p:nvSpPr>
          <p:cNvPr id="6" name="Content Placeholder 2">
            <a:extLst>
              <a:ext uri="{FF2B5EF4-FFF2-40B4-BE49-F238E27FC236}">
                <a16:creationId xmlns:a16="http://schemas.microsoft.com/office/drawing/2014/main" xmlns="" id="{81961070-40F6-4817-A7A3-8DB014276C88}"/>
              </a:ext>
            </a:extLst>
          </p:cNvPr>
          <p:cNvSpPr txBox="1">
            <a:spLocks/>
          </p:cNvSpPr>
          <p:nvPr/>
        </p:nvSpPr>
        <p:spPr>
          <a:xfrm>
            <a:off x="838200" y="1825625"/>
            <a:ext cx="10744200" cy="3559175"/>
          </a:xfrm>
          <a:prstGeom prst="rect">
            <a:avLst/>
          </a:prstGeom>
        </p:spPr>
        <p:txBody>
          <a:bodyPr>
            <a:normAutofit/>
          </a:bodyPr>
          <a:lst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en-NZ" sz="2800" dirty="0"/>
              <a:t>Revise all current drafts using the new format</a:t>
            </a:r>
          </a:p>
          <a:p>
            <a:pPr>
              <a:buFont typeface="Wingdings" panose="05000000000000000000" pitchFamily="2" charset="2"/>
              <a:buChar char="q"/>
            </a:pPr>
            <a:r>
              <a:rPr lang="en-NZ" sz="2800" dirty="0"/>
              <a:t>Reach out to countries for final opportunity to submit material (based on new format and with specific questions)</a:t>
            </a:r>
          </a:p>
          <a:p>
            <a:pPr>
              <a:buFont typeface="Wingdings" panose="05000000000000000000" pitchFamily="2" charset="2"/>
              <a:buChar char="q"/>
            </a:pPr>
            <a:r>
              <a:rPr lang="en-NZ" sz="2800" dirty="0"/>
              <a:t>Plan for completion by end June </a:t>
            </a:r>
          </a:p>
          <a:p>
            <a:pPr>
              <a:buFont typeface="Wingdings" panose="05000000000000000000" pitchFamily="2" charset="2"/>
              <a:buChar char="q"/>
            </a:pPr>
            <a:r>
              <a:rPr lang="en-NZ" sz="2800" dirty="0"/>
              <a:t>Timeline dependent on country submissions and national approval process</a:t>
            </a:r>
          </a:p>
          <a:p>
            <a:pPr>
              <a:buFont typeface="Wingdings" panose="05000000000000000000" pitchFamily="2" charset="2"/>
              <a:buChar char="q"/>
            </a:pPr>
            <a:endParaRPr lang="en-NZ" sz="2400" dirty="0">
              <a:highlight>
                <a:srgbClr val="FFFF00"/>
              </a:highlight>
            </a:endParaRPr>
          </a:p>
          <a:p>
            <a:pPr marL="0" indent="0">
              <a:buFont typeface="Arial" charset="0"/>
              <a:buNone/>
            </a:pPr>
            <a:endParaRPr lang="en-NZ" sz="2800" dirty="0"/>
          </a:p>
          <a:p>
            <a:pPr marL="514350" indent="-514350">
              <a:buFont typeface="Arial" charset="0"/>
              <a:buAutoNum type="arabicPeriod" startAt="3"/>
            </a:pPr>
            <a:endParaRPr lang="en-NZ" sz="2800" dirty="0"/>
          </a:p>
          <a:p>
            <a:endParaRPr lang="en-GB" sz="2800" dirty="0"/>
          </a:p>
        </p:txBody>
      </p:sp>
    </p:spTree>
    <p:extLst>
      <p:ext uri="{BB962C8B-B14F-4D97-AF65-F5344CB8AC3E}">
        <p14:creationId xmlns:p14="http://schemas.microsoft.com/office/powerpoint/2010/main" val="203691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D595886-FE7A-43C0-96BD-F341C462E838}"/>
              </a:ext>
            </a:extLst>
          </p:cNvPr>
          <p:cNvSpPr txBox="1"/>
          <p:nvPr/>
        </p:nvSpPr>
        <p:spPr>
          <a:xfrm>
            <a:off x="2090057" y="1583028"/>
            <a:ext cx="9254531" cy="3791551"/>
          </a:xfrm>
          <a:prstGeom prst="rect">
            <a:avLst/>
          </a:prstGeom>
          <a:noFill/>
        </p:spPr>
        <p:txBody>
          <a:bodyPr wrap="square">
            <a:spAutoFit/>
          </a:bodyPr>
          <a:lstStyle/>
          <a:p>
            <a:pPr marL="0" marR="0">
              <a:lnSpc>
                <a:spcPct val="107000"/>
              </a:lnSpc>
              <a:spcBef>
                <a:spcPts val="0"/>
              </a:spcBef>
              <a:spcAft>
                <a:spcPts val="800"/>
              </a:spcAft>
            </a:pPr>
            <a:r>
              <a:rPr lang="en-NZ" sz="2300" dirty="0">
                <a:ea typeface="ＭＳ Ｐゴシック" charset="0"/>
              </a:rPr>
              <a:t>The R2R Technical Consultation is invited to: </a:t>
            </a:r>
            <a:endParaRPr lang="en-GB" sz="2300" dirty="0">
              <a:ea typeface="ＭＳ Ｐゴシック" charset="0"/>
            </a:endParaRPr>
          </a:p>
          <a:p>
            <a:pPr marL="0" marR="0">
              <a:lnSpc>
                <a:spcPct val="107000"/>
              </a:lnSpc>
              <a:spcBef>
                <a:spcPts val="0"/>
              </a:spcBef>
              <a:spcAft>
                <a:spcPts val="800"/>
              </a:spcAft>
            </a:pPr>
            <a:r>
              <a:rPr lang="en-NZ" sz="2300" dirty="0">
                <a:ea typeface="ＭＳ Ｐゴシック" charset="0"/>
              </a:rPr>
              <a:t> </a:t>
            </a:r>
            <a:r>
              <a:rPr lang="en-NZ" sz="2300" dirty="0" err="1">
                <a:ea typeface="ＭＳ Ｐゴシック" charset="0"/>
              </a:rPr>
              <a:t>i</a:t>
            </a:r>
            <a:r>
              <a:rPr lang="en-NZ" sz="2300" dirty="0">
                <a:ea typeface="ＭＳ Ｐゴシック" charset="0"/>
              </a:rPr>
              <a:t>. Consider the status of lessons prepared by country project managers or national consultants,  guided by the framework provided by RPCU to develop the lessons learned material; </a:t>
            </a:r>
            <a:endParaRPr lang="en-GB" sz="2300" dirty="0">
              <a:ea typeface="ＭＳ Ｐゴシック" charset="0"/>
            </a:endParaRPr>
          </a:p>
          <a:p>
            <a:pPr marL="0" marR="0">
              <a:lnSpc>
                <a:spcPct val="107000"/>
              </a:lnSpc>
              <a:spcBef>
                <a:spcPts val="0"/>
              </a:spcBef>
              <a:spcAft>
                <a:spcPts val="800"/>
              </a:spcAft>
            </a:pPr>
            <a:r>
              <a:rPr lang="en-NZ" sz="2300" dirty="0">
                <a:ea typeface="ＭＳ Ｐゴシック" charset="0"/>
              </a:rPr>
              <a:t>ii. Discuss and provide clear advice on the proposed next steps towards the development and compilation of lessons learned into a publishable format; and  </a:t>
            </a:r>
            <a:endParaRPr lang="en-GB" sz="2300" dirty="0">
              <a:ea typeface="ＭＳ Ｐゴシック" charset="0"/>
            </a:endParaRPr>
          </a:p>
          <a:p>
            <a:pPr marL="0" marR="0">
              <a:lnSpc>
                <a:spcPct val="107000"/>
              </a:lnSpc>
              <a:spcBef>
                <a:spcPts val="0"/>
              </a:spcBef>
              <a:spcAft>
                <a:spcPts val="800"/>
              </a:spcAft>
            </a:pPr>
            <a:r>
              <a:rPr lang="en-NZ" sz="2300" dirty="0">
                <a:ea typeface="ＭＳ Ｐゴシック" charset="0"/>
              </a:rPr>
              <a:t>iii. Discuss and support the revised format for the Pacific R2R Programme Lessons Learned report.</a:t>
            </a:r>
            <a:endParaRPr lang="en-GB" sz="2300" dirty="0">
              <a:ea typeface="ＭＳ Ｐゴシック" charset="0"/>
            </a:endParaRPr>
          </a:p>
        </p:txBody>
      </p:sp>
    </p:spTree>
    <p:extLst>
      <p:ext uri="{BB962C8B-B14F-4D97-AF65-F5344CB8AC3E}">
        <p14:creationId xmlns:p14="http://schemas.microsoft.com/office/powerpoint/2010/main" val="54064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6E452E0-799E-4DBC-9647-7F9856D1385C}"/>
              </a:ext>
            </a:extLst>
          </p:cNvPr>
          <p:cNvSpPr txBox="1"/>
          <p:nvPr/>
        </p:nvSpPr>
        <p:spPr>
          <a:xfrm>
            <a:off x="2989810" y="2444499"/>
            <a:ext cx="6744393" cy="1969001"/>
          </a:xfrm>
          <a:prstGeom prst="rect">
            <a:avLst/>
          </a:prstGeom>
          <a:noFill/>
        </p:spPr>
        <p:txBody>
          <a:bodyPr wrap="square">
            <a:spAutoFit/>
          </a:bodyPr>
          <a:lstStyle/>
          <a:p>
            <a:pPr marL="0" marR="0" indent="0">
              <a:lnSpc>
                <a:spcPct val="107000"/>
              </a:lnSpc>
              <a:spcBef>
                <a:spcPts val="0"/>
              </a:spcBef>
              <a:spcAft>
                <a:spcPts val="800"/>
              </a:spcAft>
              <a:buNone/>
            </a:pPr>
            <a:r>
              <a:rPr lang="en-NZ" sz="2300" dirty="0">
                <a:ea typeface="ＭＳ Ｐゴシック" charset="0"/>
              </a:rPr>
              <a:t>The paper provides a status review on the collection, writing and publication of lessons learned by countries on implementing the GEF Ridge to Reef Programme. It discusses preliminary findings and provides some suggestions towards progressing the work. </a:t>
            </a:r>
            <a:endParaRPr lang="en-GB" sz="2300" dirty="0">
              <a:ea typeface="ＭＳ Ｐゴシック" charset="0"/>
            </a:endParaRPr>
          </a:p>
        </p:txBody>
      </p:sp>
      <p:sp>
        <p:nvSpPr>
          <p:cNvPr id="5" name="TextBox 4">
            <a:extLst>
              <a:ext uri="{FF2B5EF4-FFF2-40B4-BE49-F238E27FC236}">
                <a16:creationId xmlns:a16="http://schemas.microsoft.com/office/drawing/2014/main" xmlns="" id="{BF6B28F8-6143-400B-9296-11E5CFAFC865}"/>
              </a:ext>
            </a:extLst>
          </p:cNvPr>
          <p:cNvSpPr txBox="1"/>
          <p:nvPr/>
        </p:nvSpPr>
        <p:spPr>
          <a:xfrm>
            <a:off x="3048000" y="1214288"/>
            <a:ext cx="6096000" cy="646331"/>
          </a:xfrm>
          <a:prstGeom prst="rect">
            <a:avLst/>
          </a:prstGeom>
          <a:noFill/>
        </p:spPr>
        <p:txBody>
          <a:bodyPr wrap="square">
            <a:spAutoFit/>
          </a:bodyPr>
          <a:lstStyle/>
          <a:p>
            <a:pPr defTabSz="609585" fontAlgn="base">
              <a:spcBef>
                <a:spcPct val="0"/>
              </a:spcBef>
              <a:spcAft>
                <a:spcPct val="0"/>
              </a:spcAft>
            </a:pPr>
            <a:r>
              <a:rPr lang="en-NZ" sz="3600" b="1" dirty="0">
                <a:solidFill>
                  <a:schemeClr val="accent2">
                    <a:lumMod val="60000"/>
                    <a:lumOff val="40000"/>
                  </a:schemeClr>
                </a:solidFill>
                <a:latin typeface="+mj-lt"/>
                <a:ea typeface="ＭＳ Ｐゴシック" charset="0"/>
                <a:cs typeface="+mj-cs"/>
              </a:rPr>
              <a:t>Summary</a:t>
            </a:r>
            <a:endParaRPr lang="en-GB" sz="3600" b="1" dirty="0">
              <a:solidFill>
                <a:schemeClr val="accent2">
                  <a:lumMod val="60000"/>
                  <a:lumOff val="40000"/>
                </a:schemeClr>
              </a:solidFill>
              <a:latin typeface="+mj-lt"/>
              <a:ea typeface="ＭＳ Ｐゴシック" charset="0"/>
              <a:cs typeface="+mj-cs"/>
            </a:endParaRPr>
          </a:p>
        </p:txBody>
      </p:sp>
    </p:spTree>
    <p:extLst>
      <p:ext uri="{BB962C8B-B14F-4D97-AF65-F5344CB8AC3E}">
        <p14:creationId xmlns:p14="http://schemas.microsoft.com/office/powerpoint/2010/main" val="398185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ACCE9E-BE04-4A33-8B70-6DE8424D89F3}"/>
              </a:ext>
            </a:extLst>
          </p:cNvPr>
          <p:cNvSpPr txBox="1"/>
          <p:nvPr/>
        </p:nvSpPr>
        <p:spPr>
          <a:xfrm>
            <a:off x="2599254" y="469013"/>
            <a:ext cx="6096000" cy="646331"/>
          </a:xfrm>
          <a:prstGeom prst="rect">
            <a:avLst/>
          </a:prstGeom>
          <a:noFill/>
        </p:spPr>
        <p:txBody>
          <a:bodyPr wrap="square">
            <a:spAutoFit/>
          </a:bodyPr>
          <a:lstStyle/>
          <a:p>
            <a:pPr algn="ctr" defTabSz="609585" fontAlgn="base">
              <a:spcBef>
                <a:spcPct val="0"/>
              </a:spcBef>
              <a:spcAft>
                <a:spcPct val="0"/>
              </a:spcAft>
            </a:pPr>
            <a:r>
              <a:rPr lang="en-NZ" sz="3600" b="1" dirty="0">
                <a:solidFill>
                  <a:schemeClr val="accent2">
                    <a:lumMod val="60000"/>
                    <a:lumOff val="40000"/>
                  </a:schemeClr>
                </a:solidFill>
                <a:latin typeface="+mj-lt"/>
                <a:ea typeface="ＭＳ Ｐゴシック" charset="0"/>
                <a:cs typeface="+mj-cs"/>
              </a:rPr>
              <a:t>Background</a:t>
            </a:r>
            <a:endParaRPr lang="en-GB" sz="3600" b="1" dirty="0">
              <a:solidFill>
                <a:schemeClr val="accent2">
                  <a:lumMod val="60000"/>
                  <a:lumOff val="40000"/>
                </a:schemeClr>
              </a:solidFill>
              <a:latin typeface="+mj-lt"/>
              <a:ea typeface="ＭＳ Ｐゴシック" charset="0"/>
              <a:cs typeface="+mj-cs"/>
            </a:endParaRPr>
          </a:p>
        </p:txBody>
      </p:sp>
      <p:sp>
        <p:nvSpPr>
          <p:cNvPr id="4" name="Content Placeholder 2">
            <a:extLst>
              <a:ext uri="{FF2B5EF4-FFF2-40B4-BE49-F238E27FC236}">
                <a16:creationId xmlns:a16="http://schemas.microsoft.com/office/drawing/2014/main" xmlns="" id="{528334DB-55CD-4929-B937-943CCD449366}"/>
              </a:ext>
            </a:extLst>
          </p:cNvPr>
          <p:cNvSpPr txBox="1">
            <a:spLocks/>
          </p:cNvSpPr>
          <p:nvPr/>
        </p:nvSpPr>
        <p:spPr>
          <a:xfrm>
            <a:off x="838200" y="1797463"/>
            <a:ext cx="10515600" cy="3920058"/>
          </a:xfrm>
          <a:prstGeom prst="rect">
            <a:avLst/>
          </a:prstGeom>
        </p:spPr>
        <p:txBody>
          <a:bodyPr>
            <a:normAutofit/>
          </a:bodyPr>
          <a:lst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AutoNum type="arabicPeriod"/>
            </a:pPr>
            <a:r>
              <a:rPr lang="en-NZ" sz="2400" dirty="0"/>
              <a:t>Following the MTR recommendations, a </a:t>
            </a:r>
            <a:r>
              <a:rPr lang="en-NZ" sz="2400" dirty="0">
                <a:hlinkClick r:id="rId2"/>
              </a:rPr>
              <a:t>framework</a:t>
            </a:r>
            <a:r>
              <a:rPr lang="en-NZ" sz="2400" dirty="0"/>
              <a:t> was developed for compilation and development of lessons learned in R2R programme implementation. (RSC 4)</a:t>
            </a:r>
          </a:p>
          <a:p>
            <a:pPr marL="457200" indent="-457200">
              <a:buFont typeface="Arial" charset="0"/>
              <a:buAutoNum type="arabicPeriod"/>
            </a:pPr>
            <a:r>
              <a:rPr lang="en-NZ" sz="2400" dirty="0"/>
              <a:t>The framework was adapted from the GEF experience notes templates</a:t>
            </a:r>
          </a:p>
          <a:p>
            <a:pPr marL="457200" indent="-457200">
              <a:buAutoNum type="arabicPeriod"/>
            </a:pPr>
            <a:r>
              <a:rPr lang="en-NZ" sz="2400" dirty="0"/>
              <a:t>The lessons learned were intended to be country-driven and countries were expected to develop and submit a “zero draft” lessons learned document based on the provided framework.</a:t>
            </a:r>
            <a:endParaRPr lang="en-GB" sz="2400" dirty="0"/>
          </a:p>
          <a:p>
            <a:pPr marL="457200" indent="-457200">
              <a:buAutoNum type="arabicPeriod"/>
            </a:pPr>
            <a:r>
              <a:rPr lang="en-NZ" sz="2400" dirty="0"/>
              <a:t>A TOR was developed to support recruitment of national consultants where needed. </a:t>
            </a:r>
          </a:p>
        </p:txBody>
      </p:sp>
    </p:spTree>
    <p:extLst>
      <p:ext uri="{BB962C8B-B14F-4D97-AF65-F5344CB8AC3E}">
        <p14:creationId xmlns:p14="http://schemas.microsoft.com/office/powerpoint/2010/main" val="18672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ACCE9E-BE04-4A33-8B70-6DE8424D89F3}"/>
              </a:ext>
            </a:extLst>
          </p:cNvPr>
          <p:cNvSpPr txBox="1"/>
          <p:nvPr/>
        </p:nvSpPr>
        <p:spPr>
          <a:xfrm>
            <a:off x="2883877" y="594344"/>
            <a:ext cx="6096000" cy="646331"/>
          </a:xfrm>
          <a:prstGeom prst="rect">
            <a:avLst/>
          </a:prstGeom>
          <a:noFill/>
        </p:spPr>
        <p:txBody>
          <a:bodyPr wrap="square">
            <a:spAutoFit/>
          </a:bodyPr>
          <a:lstStyle/>
          <a:p>
            <a:pPr algn="ctr" defTabSz="609585" fontAlgn="base">
              <a:spcBef>
                <a:spcPct val="0"/>
              </a:spcBef>
              <a:spcAft>
                <a:spcPct val="0"/>
              </a:spcAft>
            </a:pPr>
            <a:r>
              <a:rPr lang="en-NZ" sz="3600" b="1" dirty="0">
                <a:solidFill>
                  <a:schemeClr val="accent2">
                    <a:lumMod val="60000"/>
                    <a:lumOff val="40000"/>
                  </a:schemeClr>
                </a:solidFill>
                <a:latin typeface="+mj-lt"/>
                <a:ea typeface="ＭＳ Ｐゴシック" charset="0"/>
                <a:cs typeface="+mj-cs"/>
              </a:rPr>
              <a:t>Background</a:t>
            </a:r>
            <a:endParaRPr lang="en-GB" sz="3600" b="1" dirty="0">
              <a:solidFill>
                <a:schemeClr val="accent2">
                  <a:lumMod val="60000"/>
                  <a:lumOff val="40000"/>
                </a:schemeClr>
              </a:solidFill>
              <a:latin typeface="+mj-lt"/>
              <a:ea typeface="ＭＳ Ｐゴシック" charset="0"/>
              <a:cs typeface="+mj-cs"/>
            </a:endParaRPr>
          </a:p>
        </p:txBody>
      </p:sp>
      <p:sp>
        <p:nvSpPr>
          <p:cNvPr id="5" name="Content Placeholder 2">
            <a:extLst>
              <a:ext uri="{FF2B5EF4-FFF2-40B4-BE49-F238E27FC236}">
                <a16:creationId xmlns:a16="http://schemas.microsoft.com/office/drawing/2014/main" xmlns="" id="{09180D73-8461-466C-85DB-B4BFBE0BA3AA}"/>
              </a:ext>
            </a:extLst>
          </p:cNvPr>
          <p:cNvSpPr txBox="1">
            <a:spLocks/>
          </p:cNvSpPr>
          <p:nvPr/>
        </p:nvSpPr>
        <p:spPr>
          <a:xfrm>
            <a:off x="838200" y="1825625"/>
            <a:ext cx="10515600" cy="3488837"/>
          </a:xfrm>
          <a:prstGeom prst="rect">
            <a:avLst/>
          </a:prstGeom>
        </p:spPr>
        <p:txBody>
          <a:bodyPr>
            <a:normAutofit fontScale="47500" lnSpcReduction="20000"/>
          </a:bodyPr>
          <a:lst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NZ" dirty="0"/>
              <a:t>5. Country input and feedback was essential to providing a basis from which to package and write up successes (or shortcomings) and articulating lessons in R2R programmatic implementation.</a:t>
            </a:r>
          </a:p>
          <a:p>
            <a:pPr marL="0" indent="0">
              <a:buFont typeface="Arial" charset="0"/>
              <a:buNone/>
            </a:pPr>
            <a:endParaRPr lang="en-NZ" dirty="0"/>
          </a:p>
          <a:p>
            <a:pPr marL="0" indent="0">
              <a:buNone/>
            </a:pPr>
            <a:r>
              <a:rPr lang="en-NZ" dirty="0"/>
              <a:t>6. In 2020, travel restrictions prevented RPCU staff from visiting countries and having face to face meetings with country project managers and other stakeholders. Limited feedback was received from countries, despite several extensions of the deadline. </a:t>
            </a:r>
          </a:p>
          <a:p>
            <a:pPr marL="0" indent="0">
              <a:buNone/>
            </a:pPr>
            <a:endParaRPr lang="en-NZ" dirty="0"/>
          </a:p>
          <a:p>
            <a:pPr marL="0" indent="0">
              <a:buFont typeface="Arial" charset="0"/>
              <a:buNone/>
            </a:pPr>
            <a:r>
              <a:rPr lang="en-NZ" dirty="0"/>
              <a:t>7. A series of online workshops and other discussions were run by the RPCU Communications and Knowledge Management Advisor to support the lessons learned development process in 2020, and guide materials were developed to support country development and compilation of lessons learned. </a:t>
            </a:r>
          </a:p>
          <a:p>
            <a:pPr marL="514350" indent="-514350">
              <a:buFont typeface="Arial" charset="0"/>
              <a:buAutoNum type="arabicPeriod" startAt="3"/>
            </a:pPr>
            <a:endParaRPr lang="en-NZ" dirty="0"/>
          </a:p>
          <a:p>
            <a:pPr marL="0" indent="0">
              <a:buFont typeface="Arial" charset="0"/>
              <a:buNone/>
            </a:pPr>
            <a:endParaRPr lang="en-NZ" dirty="0"/>
          </a:p>
          <a:p>
            <a:pPr marL="0" indent="0">
              <a:buFont typeface="Arial" charset="0"/>
              <a:buNone/>
            </a:pPr>
            <a:endParaRPr lang="en-NZ" dirty="0"/>
          </a:p>
          <a:p>
            <a:pPr marL="0" indent="0">
              <a:buFont typeface="Arial" charset="0"/>
              <a:buNone/>
            </a:pPr>
            <a:endParaRPr lang="en-NZ" dirty="0"/>
          </a:p>
          <a:p>
            <a:pPr marL="514350" indent="-514350">
              <a:buFont typeface="Arial" charset="0"/>
              <a:buAutoNum type="arabicPeriod" startAt="3"/>
            </a:pPr>
            <a:endParaRPr lang="en-NZ" dirty="0"/>
          </a:p>
          <a:p>
            <a:endParaRPr lang="en-GB" dirty="0"/>
          </a:p>
        </p:txBody>
      </p:sp>
    </p:spTree>
    <p:extLst>
      <p:ext uri="{BB962C8B-B14F-4D97-AF65-F5344CB8AC3E}">
        <p14:creationId xmlns:p14="http://schemas.microsoft.com/office/powerpoint/2010/main" val="424631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6D6AA-5AC2-4A76-B5CE-4356A7FE1A63}"/>
              </a:ext>
            </a:extLst>
          </p:cNvPr>
          <p:cNvSpPr txBox="1">
            <a:spLocks/>
          </p:cNvSpPr>
          <p:nvPr/>
        </p:nvSpPr>
        <p:spPr>
          <a:xfrm>
            <a:off x="663632" y="656071"/>
            <a:ext cx="10515600" cy="853976"/>
          </a:xfrm>
          <a:prstGeom prst="rect">
            <a:avLst/>
          </a:prstGeom>
        </p:spPr>
        <p:txBody>
          <a:bodyPr/>
          <a:lst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a:lstStyle>
          <a:p>
            <a:r>
              <a:rPr lang="en-NZ" sz="3600" b="1" dirty="0">
                <a:solidFill>
                  <a:schemeClr val="accent2">
                    <a:lumMod val="60000"/>
                    <a:lumOff val="40000"/>
                  </a:schemeClr>
                </a:solidFill>
              </a:rPr>
              <a:t>Country submissions</a:t>
            </a:r>
            <a:endParaRPr lang="en-GB" sz="3600" b="1" dirty="0">
              <a:solidFill>
                <a:schemeClr val="accent2">
                  <a:lumMod val="60000"/>
                  <a:lumOff val="40000"/>
                </a:schemeClr>
              </a:solidFill>
            </a:endParaRPr>
          </a:p>
        </p:txBody>
      </p:sp>
      <p:sp>
        <p:nvSpPr>
          <p:cNvPr id="3" name="Rectangle 1">
            <a:extLst>
              <a:ext uri="{FF2B5EF4-FFF2-40B4-BE49-F238E27FC236}">
                <a16:creationId xmlns:a16="http://schemas.microsoft.com/office/drawing/2014/main" xmlns="" id="{E934FA4E-AC4A-4387-B639-62DC10DB39CA}"/>
              </a:ext>
            </a:extLst>
          </p:cNvPr>
          <p:cNvSpPr txBox="1">
            <a:spLocks noChangeArrowheads="1"/>
          </p:cNvSpPr>
          <p:nvPr/>
        </p:nvSpPr>
        <p:spPr bwMode="auto">
          <a:xfrm>
            <a:off x="1507524" y="2571409"/>
            <a:ext cx="9846276" cy="306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0784" numCol="2"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Cook Islands (IW &amp; STAR)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Fiji (STAR)*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FSM (STAR)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Kiribati (STAR)*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Marshall Islands (STAR)*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NZ" altLang="en-US" sz="24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NZ" altLang="en-US" sz="24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*pre-RSC workshop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Nauru (STAR)*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Palau (IW &amp; STAR*)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Tuvalu (IW)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altLang="en-US" sz="2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Vanuatu (IW)</a:t>
            </a:r>
            <a:endParaRPr kumimoji="0" lang="en-GB" altLang="en-US" sz="1400" b="0" i="0" u="none" strike="noStrike" kern="1200" cap="none" spc="0" normalizeH="0" baseline="0" noProof="0" dirty="0">
              <a:ln>
                <a:noFill/>
              </a:ln>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0D8AC8B-5F4D-4D93-82FD-8E9556515FD8}"/>
              </a:ext>
            </a:extLst>
          </p:cNvPr>
          <p:cNvSpPr txBox="1"/>
          <p:nvPr/>
        </p:nvSpPr>
        <p:spPr>
          <a:xfrm>
            <a:off x="1439985" y="1892687"/>
            <a:ext cx="8692978"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As of 30 January 2021, the following countries have provided feedback to RPCU: </a:t>
            </a:r>
            <a:endParaRPr kumimoji="0" lang="en-GB"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6999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ACCE9E-BE04-4A33-8B70-6DE8424D89F3}"/>
              </a:ext>
            </a:extLst>
          </p:cNvPr>
          <p:cNvSpPr txBox="1"/>
          <p:nvPr/>
        </p:nvSpPr>
        <p:spPr>
          <a:xfrm>
            <a:off x="2610338" y="681037"/>
            <a:ext cx="6575225" cy="1200329"/>
          </a:xfrm>
          <a:prstGeom prst="rect">
            <a:avLst/>
          </a:prstGeom>
          <a:noFill/>
        </p:spPr>
        <p:txBody>
          <a:bodyPr wrap="square">
            <a:spAutoFit/>
          </a:bodyPr>
          <a:lstStyle/>
          <a:p>
            <a:pPr algn="ctr" defTabSz="609585" fontAlgn="base">
              <a:spcBef>
                <a:spcPct val="0"/>
              </a:spcBef>
              <a:spcAft>
                <a:spcPct val="0"/>
              </a:spcAft>
            </a:pPr>
            <a:r>
              <a:rPr lang="en-NZ" sz="3600" b="1" dirty="0">
                <a:solidFill>
                  <a:schemeClr val="accent2">
                    <a:lumMod val="60000"/>
                    <a:lumOff val="40000"/>
                  </a:schemeClr>
                </a:solidFill>
                <a:latin typeface="+mj-lt"/>
                <a:ea typeface="ＭＳ Ｐゴシック" charset="0"/>
                <a:cs typeface="+mj-cs"/>
              </a:rPr>
              <a:t>Lessons learned writing consultancy</a:t>
            </a:r>
            <a:endParaRPr lang="en-GB" sz="3600" b="1" dirty="0">
              <a:solidFill>
                <a:schemeClr val="accent2">
                  <a:lumMod val="60000"/>
                  <a:lumOff val="40000"/>
                </a:schemeClr>
              </a:solidFill>
              <a:latin typeface="+mj-lt"/>
              <a:ea typeface="ＭＳ Ｐゴシック" charset="0"/>
              <a:cs typeface="+mj-cs"/>
            </a:endParaRPr>
          </a:p>
        </p:txBody>
      </p:sp>
      <p:sp>
        <p:nvSpPr>
          <p:cNvPr id="4" name="Content Placeholder 2">
            <a:extLst>
              <a:ext uri="{FF2B5EF4-FFF2-40B4-BE49-F238E27FC236}">
                <a16:creationId xmlns:a16="http://schemas.microsoft.com/office/drawing/2014/main" xmlns="" id="{598C55CE-BFC8-4EDE-AC0A-B24444464EB0}"/>
              </a:ext>
            </a:extLst>
          </p:cNvPr>
          <p:cNvSpPr txBox="1">
            <a:spLocks/>
          </p:cNvSpPr>
          <p:nvPr/>
        </p:nvSpPr>
        <p:spPr>
          <a:xfrm>
            <a:off x="829887" y="2091633"/>
            <a:ext cx="10744200" cy="3559175"/>
          </a:xfrm>
          <a:prstGeom prst="rect">
            <a:avLst/>
          </a:prstGeom>
        </p:spPr>
        <p:txBody>
          <a:bodyPr>
            <a:normAutofit fontScale="40000" lnSpcReduction="20000"/>
          </a:bodyPr>
          <a:lst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anose="05000000000000000000" pitchFamily="2" charset="2"/>
              <a:buChar char="q"/>
            </a:pPr>
            <a:r>
              <a:rPr lang="en-NZ" dirty="0"/>
              <a:t>RPCU recruited a consultant to provide editing and writing services to the project. A key task is to “package a minimum of 14 and up to 28 lessons learned publications” through the writing and editorial process. </a:t>
            </a:r>
          </a:p>
          <a:p>
            <a:pPr marL="0" indent="0">
              <a:buFont typeface="Arial" charset="0"/>
              <a:buNone/>
            </a:pPr>
            <a:endParaRPr lang="en-NZ" dirty="0"/>
          </a:p>
          <a:p>
            <a:pPr>
              <a:buFont typeface="Wingdings" panose="05000000000000000000" pitchFamily="2" charset="2"/>
              <a:buChar char="q"/>
            </a:pPr>
            <a:r>
              <a:rPr lang="en-NZ" dirty="0"/>
              <a:t>Consultant actions: </a:t>
            </a:r>
          </a:p>
          <a:p>
            <a:pPr>
              <a:buFont typeface="Wingdings" panose="05000000000000000000" pitchFamily="2" charset="2"/>
              <a:buChar char="ü"/>
            </a:pPr>
            <a:r>
              <a:rPr lang="en-NZ" dirty="0"/>
              <a:t>	reviewed content of the provided written country drafts (Cook Islands, FSM (STAR), Palau, 	Vanuatu and Tuvalu). </a:t>
            </a:r>
          </a:p>
          <a:p>
            <a:pPr>
              <a:buFont typeface="Wingdings" panose="05000000000000000000" pitchFamily="2" charset="2"/>
              <a:buChar char="ü"/>
            </a:pPr>
            <a:r>
              <a:rPr lang="en-NZ" dirty="0"/>
              <a:t>	revised and developed a “sample format” for two documents</a:t>
            </a:r>
          </a:p>
          <a:p>
            <a:pPr>
              <a:buFont typeface="Wingdings" panose="05000000000000000000" pitchFamily="2" charset="2"/>
              <a:buChar char="ü"/>
            </a:pPr>
            <a:r>
              <a:rPr lang="en-NZ" dirty="0"/>
              <a:t>   sought feedback from RPCU and the country and prepared second revision for consideration</a:t>
            </a:r>
          </a:p>
          <a:p>
            <a:pPr>
              <a:buFont typeface="Wingdings" panose="05000000000000000000" pitchFamily="2" charset="2"/>
              <a:buChar char="ü"/>
            </a:pPr>
            <a:r>
              <a:rPr lang="en-NZ" dirty="0"/>
              <a:t>   collated the lessons into categories to assist with development of concept for regional publication</a:t>
            </a:r>
          </a:p>
          <a:p>
            <a:pPr>
              <a:buFont typeface="Wingdings" panose="05000000000000000000" pitchFamily="2" charset="2"/>
              <a:buChar char="ü"/>
            </a:pPr>
            <a:endParaRPr lang="en-NZ" dirty="0"/>
          </a:p>
          <a:p>
            <a:pPr>
              <a:buFont typeface="Wingdings" panose="05000000000000000000" pitchFamily="2" charset="2"/>
              <a:buChar char="q"/>
            </a:pPr>
            <a:r>
              <a:rPr lang="en-NZ" dirty="0"/>
              <a:t>The sample has undergone a few iterations to accommodate the level of information provided in the country “zero drafts” and to address the need for a publication that will adequately convey project successes and lessons. </a:t>
            </a:r>
          </a:p>
          <a:p>
            <a:pPr marL="0" indent="0">
              <a:buFont typeface="Arial" charset="0"/>
              <a:buNone/>
            </a:pPr>
            <a:endParaRPr lang="en-NZ" dirty="0"/>
          </a:p>
          <a:p>
            <a:pPr marL="514350" indent="-514350">
              <a:buFont typeface="Arial" charset="0"/>
              <a:buAutoNum type="arabicPeriod" startAt="3"/>
            </a:pPr>
            <a:endParaRPr lang="en-NZ" dirty="0"/>
          </a:p>
          <a:p>
            <a:endParaRPr lang="en-GB" dirty="0"/>
          </a:p>
        </p:txBody>
      </p:sp>
    </p:spTree>
    <p:extLst>
      <p:ext uri="{BB962C8B-B14F-4D97-AF65-F5344CB8AC3E}">
        <p14:creationId xmlns:p14="http://schemas.microsoft.com/office/powerpoint/2010/main" val="391725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6D6AA-5AC2-4A76-B5CE-4356A7FE1A63}"/>
              </a:ext>
            </a:extLst>
          </p:cNvPr>
          <p:cNvSpPr txBox="1">
            <a:spLocks/>
          </p:cNvSpPr>
          <p:nvPr/>
        </p:nvSpPr>
        <p:spPr>
          <a:xfrm>
            <a:off x="489065" y="1612036"/>
            <a:ext cx="10515600" cy="853976"/>
          </a:xfrm>
          <a:prstGeom prst="rect">
            <a:avLst/>
          </a:prstGeom>
        </p:spPr>
        <p:txBody>
          <a:bodyPr/>
          <a:lstStyle>
            <a:lvl1pPr algn="ctr" defTabSz="609585" rtl="0" eaLnBrk="1" fontAlgn="base" hangingPunct="1">
              <a:spcBef>
                <a:spcPct val="0"/>
              </a:spcBef>
              <a:spcAft>
                <a:spcPct val="0"/>
              </a:spcAft>
              <a:defRPr sz="5867" kern="1200">
                <a:solidFill>
                  <a:schemeClr val="tx1"/>
                </a:solidFill>
                <a:latin typeface="+mj-lt"/>
                <a:ea typeface="ＭＳ Ｐゴシック" charset="0"/>
                <a:cs typeface="+mj-cs"/>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defRPr>
            </a:lvl9pPr>
          </a:lstStyle>
          <a:p>
            <a:r>
              <a:rPr lang="en-NZ" sz="3600" b="1" dirty="0">
                <a:solidFill>
                  <a:schemeClr val="accent2">
                    <a:lumMod val="60000"/>
                    <a:lumOff val="40000"/>
                  </a:schemeClr>
                </a:solidFill>
              </a:rPr>
              <a:t>Summary of lessons</a:t>
            </a:r>
            <a:endParaRPr lang="en-GB" sz="3600" b="1" dirty="0">
              <a:solidFill>
                <a:schemeClr val="accent2">
                  <a:lumMod val="60000"/>
                  <a:lumOff val="40000"/>
                </a:schemeClr>
              </a:solidFill>
            </a:endParaRPr>
          </a:p>
        </p:txBody>
      </p:sp>
      <p:sp>
        <p:nvSpPr>
          <p:cNvPr id="6" name="Content Placeholder 2">
            <a:extLst>
              <a:ext uri="{FF2B5EF4-FFF2-40B4-BE49-F238E27FC236}">
                <a16:creationId xmlns:a16="http://schemas.microsoft.com/office/drawing/2014/main" xmlns="" id="{81961070-40F6-4817-A7A3-8DB014276C88}"/>
              </a:ext>
            </a:extLst>
          </p:cNvPr>
          <p:cNvSpPr txBox="1">
            <a:spLocks/>
          </p:cNvSpPr>
          <p:nvPr/>
        </p:nvSpPr>
        <p:spPr>
          <a:xfrm>
            <a:off x="829887" y="2972782"/>
            <a:ext cx="10744200" cy="1457902"/>
          </a:xfrm>
          <a:prstGeom prst="rect">
            <a:avLst/>
          </a:prstGeom>
        </p:spPr>
        <p:txBody>
          <a:bodyPr>
            <a:normAutofit/>
          </a:bodyPr>
          <a:lst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mn-cs"/>
              </a:defRPr>
            </a:lvl1pPr>
            <a:lvl2pPr marL="609585" algn="l" defTabSz="609585" rtl="0" eaLnBrk="1" fontAlgn="base" hangingPunct="1">
              <a:spcBef>
                <a:spcPct val="20000"/>
              </a:spcBef>
              <a:spcAft>
                <a:spcPct val="0"/>
              </a:spcAft>
              <a:buFont typeface="Arial" charset="0"/>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NZ" sz="3200" dirty="0"/>
              <a:t>An initial summary of the lessons identified by countries is presented. </a:t>
            </a:r>
            <a:endParaRPr lang="en-NZ" sz="3200" dirty="0">
              <a:highlight>
                <a:srgbClr val="FFFF00"/>
              </a:highlight>
            </a:endParaRPr>
          </a:p>
          <a:p>
            <a:pPr marL="0" indent="0">
              <a:buFont typeface="Arial" charset="0"/>
              <a:buNone/>
            </a:pPr>
            <a:endParaRPr lang="en-NZ" sz="3200" dirty="0"/>
          </a:p>
          <a:p>
            <a:pPr marL="514350" indent="-514350">
              <a:buFont typeface="Arial" charset="0"/>
              <a:buAutoNum type="arabicPeriod" startAt="3"/>
            </a:pPr>
            <a:endParaRPr lang="en-NZ" sz="3200" dirty="0"/>
          </a:p>
          <a:p>
            <a:endParaRPr lang="en-GB" sz="3200" dirty="0"/>
          </a:p>
        </p:txBody>
      </p:sp>
    </p:spTree>
    <p:extLst>
      <p:ext uri="{BB962C8B-B14F-4D97-AF65-F5344CB8AC3E}">
        <p14:creationId xmlns:p14="http://schemas.microsoft.com/office/powerpoint/2010/main" val="348568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474E9-86CD-4556-9AC8-C50D505D9A31}"/>
              </a:ext>
            </a:extLst>
          </p:cNvPr>
          <p:cNvSpPr>
            <a:spLocks noGrp="1"/>
          </p:cNvSpPr>
          <p:nvPr>
            <p:ph type="title"/>
          </p:nvPr>
        </p:nvSpPr>
        <p:spPr>
          <a:xfrm>
            <a:off x="659757" y="219920"/>
            <a:ext cx="10515600" cy="729204"/>
          </a:xfrm>
        </p:spPr>
        <p:txBody>
          <a:bodyPr/>
          <a:lstStyle/>
          <a:p>
            <a:pPr algn="ctr" defTabSz="609585" fontAlgn="base">
              <a:spcAft>
                <a:spcPct val="0"/>
              </a:spcAft>
            </a:pPr>
            <a:r>
              <a:rPr lang="en-NZ" sz="3600" b="1" dirty="0">
                <a:solidFill>
                  <a:schemeClr val="accent2">
                    <a:lumMod val="60000"/>
                    <a:lumOff val="40000"/>
                  </a:schemeClr>
                </a:solidFill>
                <a:ea typeface="ＭＳ Ｐゴシック" charset="0"/>
              </a:rPr>
              <a:t>Summary of lessons learned </a:t>
            </a:r>
            <a:endParaRPr lang="en-GB" sz="3600" b="1" dirty="0">
              <a:solidFill>
                <a:schemeClr val="accent2">
                  <a:lumMod val="60000"/>
                  <a:lumOff val="40000"/>
                </a:schemeClr>
              </a:solidFill>
              <a:ea typeface="ＭＳ Ｐゴシック" charset="0"/>
            </a:endParaRPr>
          </a:p>
        </p:txBody>
      </p:sp>
      <p:graphicFrame>
        <p:nvGraphicFramePr>
          <p:cNvPr id="5" name="Table 4">
            <a:extLst>
              <a:ext uri="{FF2B5EF4-FFF2-40B4-BE49-F238E27FC236}">
                <a16:creationId xmlns:a16="http://schemas.microsoft.com/office/drawing/2014/main" xmlns="" id="{725F9C4F-6609-4D11-8A39-F0F6E9462793}"/>
              </a:ext>
            </a:extLst>
          </p:cNvPr>
          <p:cNvGraphicFramePr>
            <a:graphicFrameLocks noGrp="1"/>
          </p:cNvGraphicFramePr>
          <p:nvPr>
            <p:extLst>
              <p:ext uri="{D42A27DB-BD31-4B8C-83A1-F6EECF244321}">
                <p14:modId xmlns:p14="http://schemas.microsoft.com/office/powerpoint/2010/main" val="3050758927"/>
              </p:ext>
            </p:extLst>
          </p:nvPr>
        </p:nvGraphicFramePr>
        <p:xfrm>
          <a:off x="565109" y="949124"/>
          <a:ext cx="11255416" cy="6075183"/>
        </p:xfrm>
        <a:graphic>
          <a:graphicData uri="http://schemas.openxmlformats.org/drawingml/2006/table">
            <a:tbl>
              <a:tblPr firstRow="1" firstCol="1" bandRow="1">
                <a:tableStyleId>{5C22544A-7EE6-4342-B048-85BDC9FD1C3A}</a:tableStyleId>
              </a:tblPr>
              <a:tblGrid>
                <a:gridCol w="926080">
                  <a:extLst>
                    <a:ext uri="{9D8B030D-6E8A-4147-A177-3AD203B41FA5}">
                      <a16:colId xmlns:a16="http://schemas.microsoft.com/office/drawing/2014/main" xmlns="" val="4057399240"/>
                    </a:ext>
                  </a:extLst>
                </a:gridCol>
                <a:gridCol w="6439153">
                  <a:extLst>
                    <a:ext uri="{9D8B030D-6E8A-4147-A177-3AD203B41FA5}">
                      <a16:colId xmlns:a16="http://schemas.microsoft.com/office/drawing/2014/main" xmlns="" val="711564786"/>
                    </a:ext>
                  </a:extLst>
                </a:gridCol>
                <a:gridCol w="3890183">
                  <a:extLst>
                    <a:ext uri="{9D8B030D-6E8A-4147-A177-3AD203B41FA5}">
                      <a16:colId xmlns:a16="http://schemas.microsoft.com/office/drawing/2014/main" xmlns="" val="1629715555"/>
                    </a:ext>
                  </a:extLst>
                </a:gridCol>
              </a:tblGrid>
              <a:tr h="454263">
                <a:tc>
                  <a:txBody>
                    <a:bodyPr/>
                    <a:lstStyle/>
                    <a:p>
                      <a:pPr marL="0" marR="0">
                        <a:lnSpc>
                          <a:spcPct val="107000"/>
                        </a:lnSpc>
                        <a:spcBef>
                          <a:spcPts val="0"/>
                        </a:spcBef>
                        <a:spcAft>
                          <a:spcPts val="0"/>
                        </a:spcAft>
                      </a:pPr>
                      <a:r>
                        <a:rPr lang="en-NZ" sz="1600" u="sng" dirty="0">
                          <a:effectLst/>
                        </a:rPr>
                        <a:t>Category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u="sng" dirty="0">
                          <a:effectLst/>
                        </a:rPr>
                        <a:t>Lesson learned (overview)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u="sng" dirty="0">
                          <a:effectLst/>
                        </a:rPr>
                        <a:t>Country lesson/experience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22060949"/>
                  </a:ext>
                </a:extLst>
              </a:tr>
              <a:tr h="221958">
                <a:tc gridSpan="3">
                  <a:txBody>
                    <a:bodyPr/>
                    <a:lstStyle/>
                    <a:p>
                      <a:pPr marL="0" marR="0">
                        <a:lnSpc>
                          <a:spcPct val="107000"/>
                        </a:lnSpc>
                        <a:spcBef>
                          <a:spcPts val="0"/>
                        </a:spcBef>
                        <a:spcAft>
                          <a:spcPts val="0"/>
                        </a:spcAft>
                      </a:pPr>
                      <a:r>
                        <a:rPr lang="en-NZ" sz="2000" u="sng" strike="sngStrike" dirty="0">
                          <a:effectLst/>
                        </a:rPr>
                        <a:t>Design </a:t>
                      </a:r>
                      <a:r>
                        <a:rPr lang="en-NZ" sz="2000" u="sng" strike="noStrike" dirty="0">
                          <a:effectLst/>
                        </a:rPr>
                        <a:t> </a:t>
                      </a:r>
                      <a:r>
                        <a:rPr lang="en-NZ" sz="2400" u="sng" strike="noStrike" dirty="0">
                          <a:effectLst/>
                        </a:rPr>
                        <a:t>Process</a:t>
                      </a:r>
                      <a:endParaRPr lang="en-GB" sz="1800" strike="sng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pPr marL="0" marR="0">
                        <a:lnSpc>
                          <a:spcPct val="107000"/>
                        </a:lnSpc>
                        <a:spcBef>
                          <a:spcPts val="0"/>
                        </a:spcBef>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3178080"/>
                  </a:ext>
                </a:extLst>
              </a:tr>
              <a:tr h="2080394">
                <a:tc>
                  <a:txBody>
                    <a:bodyPr/>
                    <a:lstStyle/>
                    <a:p>
                      <a:pPr marL="0" marR="0">
                        <a:lnSpc>
                          <a:spcPct val="107000"/>
                        </a:lnSpc>
                        <a:spcBef>
                          <a:spcPts val="0"/>
                        </a:spcBef>
                        <a:spcAft>
                          <a:spcPts val="0"/>
                        </a:spcAft>
                      </a:pPr>
                      <a:r>
                        <a:rPr lang="en-NZ" sz="16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dirty="0">
                          <a:effectLst/>
                        </a:rPr>
                        <a:t>The need to address changing priorities and timing and review project design and activities before/early in the inception stage to ensure alignment with any altered national circumstances (institutional restructure, priorities, additional projects, etc) that may occur between proposal writing and project inception.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a:effectLst/>
                        </a:rPr>
                        <a:t>CI – changed institutional structure, priorities/mission of ICI versus the project outputs, capacity of agency,  planned outputs completed under other initiatives </a:t>
                      </a:r>
                      <a:r>
                        <a:rPr lang="en-NZ" sz="1600">
                          <a:effectLst/>
                          <a:sym typeface="Wingdings" panose="05000000000000000000" pitchFamily="2" charset="2"/>
                        </a:rPr>
                        <a:t></a:t>
                      </a:r>
                      <a:r>
                        <a:rPr lang="en-NZ" sz="1600">
                          <a:effectLst/>
                        </a:rPr>
                        <a:t> project LF no longer matched country situation </a:t>
                      </a:r>
                      <a:endParaRPr lang="en-GB" sz="1400">
                        <a:effectLst/>
                      </a:endParaRPr>
                    </a:p>
                    <a:p>
                      <a:pPr marL="0" marR="0">
                        <a:lnSpc>
                          <a:spcPct val="107000"/>
                        </a:lnSpc>
                        <a:spcBef>
                          <a:spcPts val="0"/>
                        </a:spcBef>
                        <a:spcAft>
                          <a:spcPts val="0"/>
                        </a:spcAft>
                      </a:pPr>
                      <a:r>
                        <a:rPr lang="en-NZ" sz="1600">
                          <a:effectLst/>
                        </a:rPr>
                        <a:t> </a:t>
                      </a:r>
                      <a:endParaRPr lang="en-GB" sz="1400">
                        <a:effectLst/>
                      </a:endParaRPr>
                    </a:p>
                    <a:p>
                      <a:pPr marL="0" marR="0">
                        <a:lnSpc>
                          <a:spcPct val="107000"/>
                        </a:lnSpc>
                        <a:spcBef>
                          <a:spcPts val="0"/>
                        </a:spcBef>
                        <a:spcAft>
                          <a:spcPts val="0"/>
                        </a:spcAft>
                      </a:pPr>
                      <a:r>
                        <a:rPr lang="en-NZ" sz="1600">
                          <a:effectLst/>
                        </a:rPr>
                        <a:t>Pa – changed state administration, new govt different priorities,  loss of momentum among stakeholders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4343318"/>
                  </a:ext>
                </a:extLst>
              </a:tr>
              <a:tr h="686567">
                <a:tc>
                  <a:txBody>
                    <a:bodyPr/>
                    <a:lstStyle/>
                    <a:p>
                      <a:pPr marL="0" marR="0">
                        <a:lnSpc>
                          <a:spcPct val="107000"/>
                        </a:lnSpc>
                        <a:spcBef>
                          <a:spcPts val="0"/>
                        </a:spcBef>
                        <a:spcAft>
                          <a:spcPts val="0"/>
                        </a:spcAft>
                      </a:pPr>
                      <a:r>
                        <a:rPr lang="en-NZ" sz="16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dirty="0">
                          <a:effectLst/>
                        </a:rPr>
                        <a:t>Project managers need the necessary skills to effectively identify, develop and implement adaptive measures throughout the project.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a:effectLst/>
                        </a:rPr>
                        <a:t>Palau </a:t>
                      </a:r>
                      <a:endParaRPr lang="en-GB" sz="1400">
                        <a:effectLst/>
                      </a:endParaRPr>
                    </a:p>
                    <a:p>
                      <a:pPr marL="0" marR="0">
                        <a:lnSpc>
                          <a:spcPct val="107000"/>
                        </a:lnSpc>
                        <a:spcBef>
                          <a:spcPts val="0"/>
                        </a:spcBef>
                        <a:spcAft>
                          <a:spcPts val="0"/>
                        </a:spcAft>
                      </a:pPr>
                      <a:r>
                        <a:rPr lang="en-NZ" sz="1600">
                          <a:effectLst/>
                        </a:rPr>
                        <a:t>Tuvalu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82024204"/>
                  </a:ext>
                </a:extLst>
              </a:tr>
              <a:tr h="1151176">
                <a:tc>
                  <a:txBody>
                    <a:bodyPr/>
                    <a:lstStyle/>
                    <a:p>
                      <a:pPr marL="0" marR="0">
                        <a:lnSpc>
                          <a:spcPct val="107000"/>
                        </a:lnSpc>
                        <a:spcBef>
                          <a:spcPts val="0"/>
                        </a:spcBef>
                        <a:spcAft>
                          <a:spcPts val="0"/>
                        </a:spcAft>
                      </a:pPr>
                      <a:r>
                        <a:rPr lang="en-NZ" sz="16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dirty="0">
                          <a:effectLst/>
                        </a:rPr>
                        <a:t>Recognise the value of having local consultants to carry out information and data collection and management. As they are “on the ground”, national consultants can be more effective in obtaining necessary documents and information than when requests are made remotely.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a:effectLst/>
                        </a:rPr>
                        <a:t>FSM</a:t>
                      </a:r>
                      <a:endParaRPr lang="en-GB" sz="1400">
                        <a:effectLst/>
                      </a:endParaRPr>
                    </a:p>
                    <a:p>
                      <a:pPr marL="0" marR="0">
                        <a:lnSpc>
                          <a:spcPct val="107000"/>
                        </a:lnSpc>
                        <a:spcBef>
                          <a:spcPts val="0"/>
                        </a:spcBef>
                        <a:spcAft>
                          <a:spcPts val="0"/>
                        </a:spcAft>
                      </a:pPr>
                      <a:r>
                        <a:rPr lang="en-NZ" sz="1600">
                          <a:effectLst/>
                        </a:rPr>
                        <a:t>CI (STAR)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2147257"/>
                  </a:ext>
                </a:extLst>
              </a:tr>
              <a:tr h="686567">
                <a:tc>
                  <a:txBody>
                    <a:bodyPr/>
                    <a:lstStyle/>
                    <a:p>
                      <a:pPr marL="0" marR="0">
                        <a:lnSpc>
                          <a:spcPct val="107000"/>
                        </a:lnSpc>
                        <a:spcBef>
                          <a:spcPts val="0"/>
                        </a:spcBef>
                        <a:spcAft>
                          <a:spcPts val="0"/>
                        </a:spcAft>
                      </a:pPr>
                      <a:r>
                        <a:rPr lang="en-NZ" sz="16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dirty="0">
                          <a:effectLst/>
                        </a:rPr>
                        <a:t>Budget for changes in personnel (recruitment costs) and identify incentives for project managers and other staff to commit to the duration of the project.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600" dirty="0">
                          <a:effectLst/>
                        </a:rPr>
                        <a:t>CI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2503286"/>
                  </a:ext>
                </a:extLst>
              </a:tr>
            </a:tbl>
          </a:graphicData>
        </a:graphic>
      </p:graphicFrame>
    </p:spTree>
    <p:extLst>
      <p:ext uri="{BB962C8B-B14F-4D97-AF65-F5344CB8AC3E}">
        <p14:creationId xmlns:p14="http://schemas.microsoft.com/office/powerpoint/2010/main" val="101016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0BF6FDF-3BFB-4495-B779-AB58442BA4A6}"/>
              </a:ext>
            </a:extLst>
          </p:cNvPr>
          <p:cNvGraphicFramePr>
            <a:graphicFrameLocks noGrp="1"/>
          </p:cNvGraphicFramePr>
          <p:nvPr>
            <p:extLst>
              <p:ext uri="{D42A27DB-BD31-4B8C-83A1-F6EECF244321}">
                <p14:modId xmlns:p14="http://schemas.microsoft.com/office/powerpoint/2010/main" val="3035125443"/>
              </p:ext>
            </p:extLst>
          </p:nvPr>
        </p:nvGraphicFramePr>
        <p:xfrm>
          <a:off x="542924" y="684915"/>
          <a:ext cx="10934701" cy="5492601"/>
        </p:xfrm>
        <a:graphic>
          <a:graphicData uri="http://schemas.openxmlformats.org/drawingml/2006/table">
            <a:tbl>
              <a:tblPr firstRow="1" firstCol="1" bandRow="1">
                <a:tableStyleId>{5C22544A-7EE6-4342-B048-85BDC9FD1C3A}</a:tableStyleId>
              </a:tblPr>
              <a:tblGrid>
                <a:gridCol w="899691">
                  <a:extLst>
                    <a:ext uri="{9D8B030D-6E8A-4147-A177-3AD203B41FA5}">
                      <a16:colId xmlns:a16="http://schemas.microsoft.com/office/drawing/2014/main" xmlns="" val="2238098165"/>
                    </a:ext>
                  </a:extLst>
                </a:gridCol>
                <a:gridCol w="7261199">
                  <a:extLst>
                    <a:ext uri="{9D8B030D-6E8A-4147-A177-3AD203B41FA5}">
                      <a16:colId xmlns:a16="http://schemas.microsoft.com/office/drawing/2014/main" xmlns="" val="1076294648"/>
                    </a:ext>
                  </a:extLst>
                </a:gridCol>
                <a:gridCol w="2773811">
                  <a:extLst>
                    <a:ext uri="{9D8B030D-6E8A-4147-A177-3AD203B41FA5}">
                      <a16:colId xmlns:a16="http://schemas.microsoft.com/office/drawing/2014/main" xmlns="" val="288106037"/>
                    </a:ext>
                  </a:extLst>
                </a:gridCol>
              </a:tblGrid>
              <a:tr h="302148">
                <a:tc gridSpan="3">
                  <a:txBody>
                    <a:bodyPr/>
                    <a:lstStyle/>
                    <a:p>
                      <a:pPr marL="0" marR="0">
                        <a:lnSpc>
                          <a:spcPct val="107000"/>
                        </a:lnSpc>
                        <a:spcBef>
                          <a:spcPts val="0"/>
                        </a:spcBef>
                        <a:spcAft>
                          <a:spcPts val="0"/>
                        </a:spcAft>
                      </a:pPr>
                      <a:r>
                        <a:rPr lang="en-NZ" sz="2000" u="sng" dirty="0">
                          <a:effectLst/>
                        </a:rPr>
                        <a:t>Community to Cabinet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992116074"/>
                  </a:ext>
                </a:extLst>
              </a:tr>
              <a:tr h="1410085">
                <a:tc>
                  <a:txBody>
                    <a:bodyPr/>
                    <a:lstStyle/>
                    <a:p>
                      <a:pPr marL="0" marR="0">
                        <a:lnSpc>
                          <a:spcPct val="107000"/>
                        </a:lnSpc>
                        <a:spcBef>
                          <a:spcPts val="0"/>
                        </a:spcBef>
                        <a:spcAft>
                          <a:spcPts val="0"/>
                        </a:spcAft>
                      </a:pPr>
                      <a:r>
                        <a:rPr lang="en-NZ" sz="18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NZ" sz="1800" dirty="0">
                          <a:effectLst/>
                        </a:rPr>
                        <a:t>A suitably appointed, high level joint steering committee is foundational to successfully coordinating and guiding R2R activities and providing the mechanism for inter-sectoral/cross agency coordination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07000"/>
                        </a:lnSpc>
                        <a:spcBef>
                          <a:spcPts val="0"/>
                        </a:spcBef>
                        <a:spcAft>
                          <a:spcPts val="0"/>
                        </a:spcAft>
                      </a:pPr>
                      <a:r>
                        <a:rPr lang="en-NZ" sz="1800" dirty="0">
                          <a:effectLst/>
                        </a:rPr>
                        <a:t>Palau</a:t>
                      </a:r>
                      <a:endParaRPr lang="en-GB" sz="1600" dirty="0">
                        <a:effectLst/>
                      </a:endParaRPr>
                    </a:p>
                    <a:p>
                      <a:pPr marL="228600" marR="0">
                        <a:lnSpc>
                          <a:spcPct val="107000"/>
                        </a:lnSpc>
                        <a:spcBef>
                          <a:spcPts val="0"/>
                        </a:spcBef>
                        <a:spcAft>
                          <a:spcPts val="0"/>
                        </a:spcAft>
                      </a:pPr>
                      <a:r>
                        <a:rPr lang="en-NZ" sz="1800" dirty="0">
                          <a:effectLst/>
                        </a:rPr>
                        <a:t>Tuvalu</a:t>
                      </a:r>
                      <a:endParaRPr lang="en-GB" sz="1600" dirty="0">
                        <a:effectLst/>
                      </a:endParaRPr>
                    </a:p>
                    <a:p>
                      <a:pPr marL="228600" marR="0">
                        <a:lnSpc>
                          <a:spcPct val="107000"/>
                        </a:lnSpc>
                        <a:spcBef>
                          <a:spcPts val="0"/>
                        </a:spcBef>
                        <a:spcAft>
                          <a:spcPts val="0"/>
                        </a:spcAft>
                      </a:pPr>
                      <a:r>
                        <a:rPr lang="en-NZ" sz="1800" dirty="0">
                          <a:effectLst/>
                        </a:rPr>
                        <a:t>Kiribati</a:t>
                      </a:r>
                      <a:endParaRPr lang="en-GB" sz="1600" dirty="0">
                        <a:effectLst/>
                      </a:endParaRPr>
                    </a:p>
                    <a:p>
                      <a:pPr marL="228600" marR="0">
                        <a:lnSpc>
                          <a:spcPct val="107000"/>
                        </a:lnSpc>
                        <a:spcBef>
                          <a:spcPts val="0"/>
                        </a:spcBef>
                        <a:spcAft>
                          <a:spcPts val="0"/>
                        </a:spcAft>
                      </a:pPr>
                      <a:r>
                        <a:rPr lang="en-NZ" sz="1800" dirty="0">
                          <a:effectLst/>
                        </a:rPr>
                        <a:t>CI</a:t>
                      </a:r>
                      <a:endParaRPr lang="en-GB" sz="1600" dirty="0">
                        <a:effectLst/>
                      </a:endParaRPr>
                    </a:p>
                    <a:p>
                      <a:pPr marL="228600" marR="0">
                        <a:lnSpc>
                          <a:spcPct val="107000"/>
                        </a:lnSpc>
                        <a:spcBef>
                          <a:spcPts val="0"/>
                        </a:spcBef>
                        <a:spcAft>
                          <a:spcPts val="0"/>
                        </a:spcAft>
                      </a:pPr>
                      <a:r>
                        <a:rPr lang="en-NZ" sz="18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0915583"/>
                  </a:ext>
                </a:extLst>
              </a:tr>
              <a:tr h="933877">
                <a:tc>
                  <a:txBody>
                    <a:body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dirty="0">
                          <a:effectLst/>
                        </a:rPr>
                        <a:t>Invest in stakeholder assessment and identifying potentially valuable partnership opportunities that may otherwise be overlooked. (e.g. significant expertise and capacity is held in highly active NGOs or the private sector)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dirty="0">
                          <a:effectLst/>
                        </a:rPr>
                        <a:t>Palau </a:t>
                      </a:r>
                      <a:endParaRPr lang="en-GB" sz="1600" dirty="0">
                        <a:effectLst/>
                      </a:endParaRPr>
                    </a:p>
                    <a:p>
                      <a:pPr marL="228600" marR="0">
                        <a:lnSpc>
                          <a:spcPct val="107000"/>
                        </a:lnSpc>
                        <a:spcBef>
                          <a:spcPts val="0"/>
                        </a:spcBef>
                        <a:spcAft>
                          <a:spcPts val="0"/>
                        </a:spcAft>
                      </a:pPr>
                      <a:r>
                        <a:rPr lang="en-NZ"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extLst>
                  <a:ext uri="{0D108BD9-81ED-4DB2-BD59-A6C34878D82A}">
                    <a16:rowId xmlns:a16="http://schemas.microsoft.com/office/drawing/2014/main" xmlns="" val="3334373175"/>
                  </a:ext>
                </a:extLst>
              </a:tr>
              <a:tr h="1511444">
                <a:tc>
                  <a:txBody>
                    <a:body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dirty="0">
                          <a:effectLst/>
                        </a:rPr>
                        <a:t>Invest in building stakeholder understanding (at all levels) of activities and processes through targeted stakeholder-specific activities and allocate appropriate resources for this. This is particularly necessary for new processes, scientific concepts or concepts that may be seen as going against generally accepted norms and requires targeting stakeholder-specific activities (e.g. converting to dry litter piggeries in Tuvalu).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228600" marR="0">
                        <a:lnSpc>
                          <a:spcPct val="107000"/>
                        </a:lnSpc>
                        <a:spcBef>
                          <a:spcPts val="0"/>
                        </a:spcBef>
                        <a:spcAft>
                          <a:spcPts val="0"/>
                        </a:spcAft>
                      </a:pPr>
                      <a:r>
                        <a:rPr lang="en-NZ" sz="1600" dirty="0">
                          <a:effectLst/>
                        </a:rPr>
                        <a:t>Vanuatu </a:t>
                      </a:r>
                      <a:endParaRPr lang="en-GB" sz="1600" dirty="0">
                        <a:effectLst/>
                      </a:endParaRPr>
                    </a:p>
                    <a:p>
                      <a:pPr marL="228600" marR="0">
                        <a:lnSpc>
                          <a:spcPct val="107000"/>
                        </a:lnSpc>
                        <a:spcBef>
                          <a:spcPts val="0"/>
                        </a:spcBef>
                        <a:spcAft>
                          <a:spcPts val="0"/>
                        </a:spcAft>
                      </a:pPr>
                      <a:r>
                        <a:rPr lang="en-NZ" sz="1600" dirty="0">
                          <a:effectLst/>
                        </a:rPr>
                        <a:t>Tuvalu</a:t>
                      </a:r>
                      <a:endParaRPr lang="en-GB" sz="1600" dirty="0">
                        <a:effectLst/>
                      </a:endParaRPr>
                    </a:p>
                    <a:p>
                      <a:pPr marL="228600" marR="0">
                        <a:lnSpc>
                          <a:spcPct val="107000"/>
                        </a:lnSpc>
                        <a:spcBef>
                          <a:spcPts val="0"/>
                        </a:spcBef>
                        <a:spcAft>
                          <a:spcPts val="0"/>
                        </a:spcAft>
                      </a:pPr>
                      <a:r>
                        <a:rPr lang="en-NZ" sz="1600" dirty="0">
                          <a:effectLst/>
                        </a:rPr>
                        <a:t>Palau</a:t>
                      </a:r>
                      <a:endParaRPr lang="en-GB" sz="1600" dirty="0">
                        <a:effectLst/>
                      </a:endParaRPr>
                    </a:p>
                    <a:p>
                      <a:pPr marL="228600" marR="0">
                        <a:lnSpc>
                          <a:spcPct val="107000"/>
                        </a:lnSpc>
                        <a:spcBef>
                          <a:spcPts val="0"/>
                        </a:spcBef>
                        <a:spcAft>
                          <a:spcPts val="0"/>
                        </a:spcAft>
                      </a:pPr>
                      <a:r>
                        <a:rPr lang="en-NZ" sz="1600" dirty="0">
                          <a:effectLst/>
                        </a:rPr>
                        <a:t>FSM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extLst>
                  <a:ext uri="{0D108BD9-81ED-4DB2-BD59-A6C34878D82A}">
                    <a16:rowId xmlns:a16="http://schemas.microsoft.com/office/drawing/2014/main" xmlns="" val="2442299771"/>
                  </a:ext>
                </a:extLst>
              </a:tr>
              <a:tr h="1253532">
                <a:tc>
                  <a:txBody>
                    <a:bodyPr/>
                    <a:lstStyle/>
                    <a:p>
                      <a:pPr marL="0" marR="0">
                        <a:lnSpc>
                          <a:spcPct val="107000"/>
                        </a:lnSpc>
                        <a:spcBef>
                          <a:spcPts val="0"/>
                        </a:spcBef>
                        <a:spcAft>
                          <a:spcPts val="0"/>
                        </a:spcAft>
                      </a:pPr>
                      <a:r>
                        <a:rPr lang="en-NZ"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0" marR="0">
                        <a:lnSpc>
                          <a:spcPct val="107000"/>
                        </a:lnSpc>
                        <a:spcBef>
                          <a:spcPts val="0"/>
                        </a:spcBef>
                        <a:spcAft>
                          <a:spcPts val="0"/>
                        </a:spcAft>
                      </a:pPr>
                      <a:r>
                        <a:rPr lang="en-NZ" sz="1600" dirty="0">
                          <a:effectLst/>
                        </a:rPr>
                        <a:t>Engagement of communities and other stakeholders can be facilitated by “champions” who have established credibility and trust. (How this is established varies by country – </a:t>
                      </a:r>
                      <a:r>
                        <a:rPr lang="en-NZ" sz="1600" dirty="0" err="1">
                          <a:effectLst/>
                        </a:rPr>
                        <a:t>e.g</a:t>
                      </a:r>
                      <a:r>
                        <a:rPr lang="en-NZ" sz="1600" dirty="0">
                          <a:effectLst/>
                        </a:rPr>
                        <a:t> use of the local dialect/language, display of cultural understanding, scientific expertise, a well-respected leader, or an NGO with a positive track record).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tc>
                  <a:txBody>
                    <a:bodyPr/>
                    <a:lstStyle/>
                    <a:p>
                      <a:pPr marL="228600" marR="0">
                        <a:lnSpc>
                          <a:spcPct val="107000"/>
                        </a:lnSpc>
                        <a:spcBef>
                          <a:spcPts val="0"/>
                        </a:spcBef>
                        <a:spcAft>
                          <a:spcPts val="0"/>
                        </a:spcAft>
                      </a:pPr>
                      <a:r>
                        <a:rPr lang="en-NZ" sz="1600" dirty="0">
                          <a:effectLst/>
                        </a:rPr>
                        <a:t>Vanuatu</a:t>
                      </a:r>
                      <a:endParaRPr lang="en-GB" sz="1600" dirty="0">
                        <a:effectLst/>
                      </a:endParaRPr>
                    </a:p>
                    <a:p>
                      <a:pPr marL="228600" marR="0">
                        <a:lnSpc>
                          <a:spcPct val="107000"/>
                        </a:lnSpc>
                        <a:spcBef>
                          <a:spcPts val="0"/>
                        </a:spcBef>
                        <a:spcAft>
                          <a:spcPts val="0"/>
                        </a:spcAft>
                      </a:pPr>
                      <a:r>
                        <a:rPr lang="en-NZ" sz="1600" dirty="0">
                          <a:effectLst/>
                        </a:rPr>
                        <a:t>Palau</a:t>
                      </a:r>
                      <a:endParaRPr lang="en-GB" sz="1600" dirty="0">
                        <a:effectLst/>
                      </a:endParaRPr>
                    </a:p>
                    <a:p>
                      <a:pPr marL="228600" marR="0">
                        <a:lnSpc>
                          <a:spcPct val="107000"/>
                        </a:lnSpc>
                        <a:spcBef>
                          <a:spcPts val="0"/>
                        </a:spcBef>
                        <a:spcAft>
                          <a:spcPts val="0"/>
                        </a:spcAft>
                      </a:pPr>
                      <a:r>
                        <a:rPr lang="en-NZ" sz="1600" dirty="0">
                          <a:effectLst/>
                        </a:rPr>
                        <a:t>CI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92" marR="53392" marT="0" marB="0"/>
                </a:tc>
                <a:extLst>
                  <a:ext uri="{0D108BD9-81ED-4DB2-BD59-A6C34878D82A}">
                    <a16:rowId xmlns:a16="http://schemas.microsoft.com/office/drawing/2014/main" xmlns="" val="1451065114"/>
                  </a:ext>
                </a:extLst>
              </a:tr>
            </a:tbl>
          </a:graphicData>
        </a:graphic>
      </p:graphicFrame>
    </p:spTree>
    <p:extLst>
      <p:ext uri="{BB962C8B-B14F-4D97-AF65-F5344CB8AC3E}">
        <p14:creationId xmlns:p14="http://schemas.microsoft.com/office/powerpoint/2010/main" val="2902091092"/>
      </p:ext>
    </p:extLst>
  </p:cSld>
  <p:clrMapOvr>
    <a:masterClrMapping/>
  </p:clrMapOvr>
</p:sld>
</file>

<file path=ppt/theme/theme1.xml><?xml version="1.0" encoding="utf-8"?>
<a:theme xmlns:a="http://schemas.openxmlformats.org/drawingml/2006/main" name="R2R-StatusReport-PPT-template_RSC_4">
  <a:themeElements>
    <a:clrScheme name="Custom 1">
      <a:dk1>
        <a:srgbClr val="302C24"/>
      </a:dk1>
      <a:lt1>
        <a:sysClr val="window" lastClr="FFFFFF"/>
      </a:lt1>
      <a:dk2>
        <a:srgbClr val="AC6416"/>
      </a:dk2>
      <a:lt2>
        <a:srgbClr val="E8E4DB"/>
      </a:lt2>
      <a:accent1>
        <a:srgbClr val="9A6B3B"/>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2R-StatusReport-PPT-template_NEW 20180712_Fata [Read-Only]" id="{F82621A9-9295-45DD-810C-F9CAEA02BC39}" vid="{011A5CF3-0C38-4D36-90A5-F259F99D1E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995</Words>
  <Application>Microsoft Macintosh PowerPoint</Application>
  <PresentationFormat>Custom</PresentationFormat>
  <Paragraphs>131</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R2R-StatusReport-PPT-template_RSC_4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lessons learned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Fononga Mangisi- Mafileo</dc:creator>
  <cp:lastModifiedBy>Emma Newland</cp:lastModifiedBy>
  <cp:revision>62</cp:revision>
  <dcterms:created xsi:type="dcterms:W3CDTF">2021-02-14T10:11:01Z</dcterms:created>
  <dcterms:modified xsi:type="dcterms:W3CDTF">2021-02-15T19:37:31Z</dcterms:modified>
</cp:coreProperties>
</file>