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3"/>
  </p:notesMasterIdLst>
  <p:sldIdLst>
    <p:sldId id="280" r:id="rId2"/>
    <p:sldId id="257" r:id="rId3"/>
    <p:sldId id="258" r:id="rId4"/>
    <p:sldId id="260" r:id="rId5"/>
    <p:sldId id="281" r:id="rId6"/>
    <p:sldId id="282" r:id="rId7"/>
    <p:sldId id="283" r:id="rId8"/>
    <p:sldId id="285" r:id="rId9"/>
    <p:sldId id="286" r:id="rId10"/>
    <p:sldId id="288" r:id="rId11"/>
    <p:sldId id="289" r:id="rId12"/>
    <p:sldId id="290" r:id="rId13"/>
    <p:sldId id="291" r:id="rId14"/>
    <p:sldId id="292" r:id="rId15"/>
    <p:sldId id="293" r:id="rId16"/>
    <p:sldId id="294" r:id="rId17"/>
    <p:sldId id="295" r:id="rId18"/>
    <p:sldId id="296" r:id="rId19"/>
    <p:sldId id="297" r:id="rId20"/>
    <p:sldId id="300" r:id="rId21"/>
    <p:sldId id="30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3794"/>
  </p:normalViewPr>
  <p:slideViewPr>
    <p:cSldViewPr snapToGrid="0" snapToObjects="1">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FA348-6381-5C40-84B5-46906D9AA1DF}" type="datetimeFigureOut">
              <a:rPr lang="en-US" smtClean="0"/>
              <a:t>2/13/2021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74D19-560B-2E47-A87A-CC1B5D1217BD}" type="slidenum">
              <a:rPr lang="en-US" smtClean="0"/>
              <a:t>‹#›</a:t>
            </a:fld>
            <a:endParaRPr lang="en-US"/>
          </a:p>
        </p:txBody>
      </p:sp>
    </p:spTree>
    <p:extLst>
      <p:ext uri="{BB962C8B-B14F-4D97-AF65-F5344CB8AC3E}">
        <p14:creationId xmlns:p14="http://schemas.microsoft.com/office/powerpoint/2010/main" val="169777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74D19-560B-2E47-A87A-CC1B5D1217BD}" type="slidenum">
              <a:rPr lang="en-US" smtClean="0"/>
              <a:t>7</a:t>
            </a:fld>
            <a:endParaRPr lang="en-US"/>
          </a:p>
        </p:txBody>
      </p:sp>
    </p:spTree>
    <p:extLst>
      <p:ext uri="{BB962C8B-B14F-4D97-AF65-F5344CB8AC3E}">
        <p14:creationId xmlns:p14="http://schemas.microsoft.com/office/powerpoint/2010/main" val="1825333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ED45B7C-135F-DB4E-9C31-E4489D7D4F7B}"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DA1A3-1B90-784E-A030-88B5844A4F33}"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815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ED45B7C-135F-DB4E-9C31-E4489D7D4F7B}"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131425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GB"/>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ED45B7C-135F-DB4E-9C31-E4489D7D4F7B}"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DA1A3-1B90-784E-A030-88B5844A4F3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10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ED45B7C-135F-DB4E-9C31-E4489D7D4F7B}"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363023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GB"/>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ED45B7C-135F-DB4E-9C31-E4489D7D4F7B}" type="datetimeFigureOut">
              <a:rPr lang="en-US" smtClean="0"/>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DA1A3-1B90-784E-A030-88B5844A4F33}"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202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ED45B7C-135F-DB4E-9C31-E4489D7D4F7B}"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353689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GB"/>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ED45B7C-135F-DB4E-9C31-E4489D7D4F7B}" type="datetimeFigureOut">
              <a:rPr lang="en-US" smtClean="0"/>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21174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ED45B7C-135F-DB4E-9C31-E4489D7D4F7B}" type="datetimeFigureOut">
              <a:rPr lang="en-US" smtClean="0"/>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21874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45B7C-135F-DB4E-9C31-E4489D7D4F7B}" type="datetimeFigureOut">
              <a:rPr lang="en-US" smtClean="0"/>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231143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GB"/>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ED45B7C-135F-DB4E-9C31-E4489D7D4F7B}"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DA1A3-1B90-784E-A030-88B5844A4F33}" type="slidenum">
              <a:rPr lang="en-US" smtClean="0"/>
              <a:t>‹#›</a:t>
            </a:fld>
            <a:endParaRPr lang="en-US"/>
          </a:p>
        </p:txBody>
      </p:sp>
    </p:spTree>
    <p:extLst>
      <p:ext uri="{BB962C8B-B14F-4D97-AF65-F5344CB8AC3E}">
        <p14:creationId xmlns:p14="http://schemas.microsoft.com/office/powerpoint/2010/main" val="49017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FED45B7C-135F-DB4E-9C31-E4489D7D4F7B}" type="datetimeFigureOut">
              <a:rPr lang="en-US" smtClean="0"/>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DA1A3-1B90-784E-A030-88B5844A4F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44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D45B7C-135F-DB4E-9C31-E4489D7D4F7B}" type="datetimeFigureOut">
              <a:rPr lang="en-US" smtClean="0"/>
              <a:t>2/13/2021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8DA1A3-1B90-784E-A030-88B5844A4F33}"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19022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D2B8835-7856-465C-B930-824DE3CD6F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2C234A68-F542-4B5C-B2A2-07380E365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E1ECCB5-DAF1-4350-96A6-DACF14D07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978" y="484632"/>
            <a:ext cx="4012684" cy="58856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4E74576-B95E-4FCC-8D01-B20562AA8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150596"/>
            <a:ext cx="7038171"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3B8DC-9660-F942-BB79-C0364BDDF8FA}"/>
              </a:ext>
            </a:extLst>
          </p:cNvPr>
          <p:cNvSpPr>
            <a:spLocks noGrp="1"/>
          </p:cNvSpPr>
          <p:nvPr>
            <p:ph type="title"/>
          </p:nvPr>
        </p:nvSpPr>
        <p:spPr>
          <a:xfrm>
            <a:off x="5441455" y="4391025"/>
            <a:ext cx="5928956" cy="1738808"/>
          </a:xfrm>
        </p:spPr>
        <p:txBody>
          <a:bodyPr>
            <a:normAutofit/>
          </a:bodyPr>
          <a:lstStyle/>
          <a:p>
            <a:r>
              <a:rPr lang="en-US">
                <a:solidFill>
                  <a:srgbClr val="FFFFFF"/>
                </a:solidFill>
              </a:rPr>
              <a:t>     GEF Ridge to Reef (R2R)</a:t>
            </a:r>
          </a:p>
        </p:txBody>
      </p:sp>
      <p:sp>
        <p:nvSpPr>
          <p:cNvPr id="3" name="Content Placeholder 2">
            <a:extLst>
              <a:ext uri="{FF2B5EF4-FFF2-40B4-BE49-F238E27FC236}">
                <a16:creationId xmlns:a16="http://schemas.microsoft.com/office/drawing/2014/main" id="{29965394-055C-684D-8F2D-CCEBFF83BD0E}"/>
              </a:ext>
            </a:extLst>
          </p:cNvPr>
          <p:cNvSpPr>
            <a:spLocks noGrp="1"/>
          </p:cNvSpPr>
          <p:nvPr>
            <p:ph idx="1"/>
          </p:nvPr>
        </p:nvSpPr>
        <p:spPr>
          <a:xfrm>
            <a:off x="818357" y="804997"/>
            <a:ext cx="3310909" cy="5324835"/>
          </a:xfrm>
        </p:spPr>
        <p:txBody>
          <a:bodyPr anchor="ctr">
            <a:normAutofit fontScale="92500" lnSpcReduction="20000"/>
          </a:bodyPr>
          <a:lstStyle/>
          <a:p>
            <a:pPr marL="0" indent="0">
              <a:buNone/>
            </a:pPr>
            <a:endParaRPr lang="en-AU" sz="1500" dirty="0">
              <a:solidFill>
                <a:schemeClr val="tx1">
                  <a:lumMod val="95000"/>
                  <a:lumOff val="5000"/>
                </a:schemeClr>
              </a:solidFill>
            </a:endParaRPr>
          </a:p>
          <a:p>
            <a:pPr marL="0" indent="0">
              <a:buNone/>
            </a:pPr>
            <a:endParaRPr lang="en-AU" sz="1500" dirty="0">
              <a:solidFill>
                <a:schemeClr val="tx1">
                  <a:lumMod val="95000"/>
                  <a:lumOff val="5000"/>
                </a:schemeClr>
              </a:solidFill>
            </a:endParaRPr>
          </a:p>
          <a:p>
            <a:pPr marL="0" indent="0">
              <a:buNone/>
            </a:pPr>
            <a:r>
              <a:rPr lang="en-AU" sz="2400" b="1" dirty="0">
                <a:solidFill>
                  <a:schemeClr val="tx1">
                    <a:lumMod val="95000"/>
                    <a:lumOff val="5000"/>
                  </a:schemeClr>
                </a:solidFill>
              </a:rPr>
              <a:t>Consultancy to identify national human capacity needs and develop a guide to participatory capacity development for the GEF Pacific Ridge to Reef in the Pacific Region </a:t>
            </a:r>
          </a:p>
          <a:p>
            <a:pPr marL="0" indent="0">
              <a:buNone/>
            </a:pPr>
            <a:endParaRPr lang="en-AU" sz="1800" b="1" dirty="0">
              <a:solidFill>
                <a:schemeClr val="tx1">
                  <a:lumMod val="95000"/>
                  <a:lumOff val="5000"/>
                </a:schemeClr>
              </a:solidFill>
            </a:endParaRPr>
          </a:p>
          <a:p>
            <a:pPr marL="0" indent="0">
              <a:buNone/>
            </a:pPr>
            <a:endParaRPr lang="en-AU" sz="1800" dirty="0">
              <a:solidFill>
                <a:schemeClr val="tx1">
                  <a:lumMod val="95000"/>
                  <a:lumOff val="5000"/>
                </a:schemeClr>
              </a:solidFill>
            </a:endParaRPr>
          </a:p>
          <a:p>
            <a:pPr marL="0" indent="0">
              <a:buNone/>
            </a:pPr>
            <a:endParaRPr lang="en-AU" sz="1800" dirty="0">
              <a:solidFill>
                <a:schemeClr val="tx1">
                  <a:lumMod val="95000"/>
                  <a:lumOff val="5000"/>
                </a:schemeClr>
              </a:solidFill>
            </a:endParaRPr>
          </a:p>
          <a:p>
            <a:pPr marL="0" indent="0">
              <a:buNone/>
            </a:pPr>
            <a:endParaRPr lang="en-AU" sz="1800" dirty="0">
              <a:solidFill>
                <a:schemeClr val="tx1">
                  <a:lumMod val="95000"/>
                  <a:lumOff val="5000"/>
                </a:schemeClr>
              </a:solidFill>
            </a:endParaRPr>
          </a:p>
          <a:p>
            <a:pPr marL="0" indent="0">
              <a:buNone/>
            </a:pPr>
            <a:endParaRPr lang="en-AU" sz="1800" dirty="0">
              <a:solidFill>
                <a:schemeClr val="tx1">
                  <a:lumMod val="95000"/>
                  <a:lumOff val="5000"/>
                </a:schemeClr>
              </a:solidFill>
            </a:endParaRPr>
          </a:p>
          <a:p>
            <a:pPr marL="0" indent="0">
              <a:buNone/>
            </a:pPr>
            <a:r>
              <a:rPr lang="en-AU" sz="1800" i="1" dirty="0">
                <a:solidFill>
                  <a:schemeClr val="tx1">
                    <a:lumMod val="95000"/>
                    <a:lumOff val="5000"/>
                  </a:schemeClr>
                </a:solidFill>
                <a:latin typeface="+mj-lt"/>
              </a:rPr>
              <a:t>                Consultants: </a:t>
            </a:r>
            <a:r>
              <a:rPr lang="en-AU" sz="1800" i="1" dirty="0" err="1">
                <a:solidFill>
                  <a:schemeClr val="tx1">
                    <a:lumMod val="95000"/>
                    <a:lumOff val="5000"/>
                  </a:schemeClr>
                </a:solidFill>
                <a:latin typeface="+mj-lt"/>
              </a:rPr>
              <a:t>tkmpacificwomen</a:t>
            </a:r>
            <a:endParaRPr lang="en-AU" sz="1800" i="1" dirty="0">
              <a:solidFill>
                <a:schemeClr val="tx1">
                  <a:lumMod val="95000"/>
                  <a:lumOff val="5000"/>
                </a:schemeClr>
              </a:solidFill>
              <a:latin typeface="+mj-lt"/>
            </a:endParaRPr>
          </a:p>
          <a:p>
            <a:pPr marL="0" indent="0">
              <a:buNone/>
            </a:pPr>
            <a:r>
              <a:rPr lang="en-AU" sz="1800" i="1" dirty="0">
                <a:solidFill>
                  <a:schemeClr val="tx1">
                    <a:lumMod val="95000"/>
                    <a:lumOff val="5000"/>
                  </a:schemeClr>
                </a:solidFill>
                <a:latin typeface="+mj-lt"/>
              </a:rPr>
              <a:t>                 Dr Tess Martin &amp; </a:t>
            </a:r>
            <a:r>
              <a:rPr lang="en-AU" sz="1800" i="1" dirty="0" err="1">
                <a:solidFill>
                  <a:schemeClr val="tx1">
                    <a:lumMod val="95000"/>
                    <a:lumOff val="5000"/>
                  </a:schemeClr>
                </a:solidFill>
                <a:latin typeface="+mj-lt"/>
              </a:rPr>
              <a:t>Syann</a:t>
            </a:r>
            <a:r>
              <a:rPr lang="en-AU" sz="1800" i="1" dirty="0">
                <a:solidFill>
                  <a:schemeClr val="tx1">
                    <a:lumMod val="95000"/>
                    <a:lumOff val="5000"/>
                  </a:schemeClr>
                </a:solidFill>
                <a:latin typeface="+mj-lt"/>
              </a:rPr>
              <a:t> Williams</a:t>
            </a:r>
          </a:p>
          <a:p>
            <a:pPr marL="0" indent="0">
              <a:buNone/>
            </a:pPr>
            <a:endParaRPr lang="en-AU" sz="1500" i="1" dirty="0">
              <a:solidFill>
                <a:schemeClr val="tx1">
                  <a:lumMod val="95000"/>
                  <a:lumOff val="5000"/>
                </a:schemeClr>
              </a:solidFill>
              <a:latin typeface="+mj-lt"/>
            </a:endParaRPr>
          </a:p>
          <a:p>
            <a:endParaRPr lang="en-US" sz="1500" dirty="0">
              <a:solidFill>
                <a:schemeClr val="tx1">
                  <a:lumMod val="95000"/>
                  <a:lumOff val="5000"/>
                </a:schemeClr>
              </a:solidFill>
            </a:endParaRPr>
          </a:p>
        </p:txBody>
      </p:sp>
      <p:pic>
        <p:nvPicPr>
          <p:cNvPr id="9" name="Graphic 1" descr="Tropical scene outline">
            <a:extLst>
              <a:ext uri="{FF2B5EF4-FFF2-40B4-BE49-F238E27FC236}">
                <a16:creationId xmlns:a16="http://schemas.microsoft.com/office/drawing/2014/main" id="{A6D8E038-DBE6-9B47-B5C2-092688660014}"/>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18640" y="1394408"/>
            <a:ext cx="1755488" cy="1379041"/>
          </a:xfrm>
          <a:prstGeom prst="rect">
            <a:avLst/>
          </a:prstGeom>
        </p:spPr>
      </p:pic>
      <p:pic>
        <p:nvPicPr>
          <p:cNvPr id="5" name="Picture 4">
            <a:extLst>
              <a:ext uri="{FF2B5EF4-FFF2-40B4-BE49-F238E27FC236}">
                <a16:creationId xmlns:a16="http://schemas.microsoft.com/office/drawing/2014/main" id="{E2D49753-AB8D-9740-93BB-1F25D8C05516}"/>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053570" y="1770549"/>
            <a:ext cx="2239623" cy="1088178"/>
          </a:xfrm>
          <a:prstGeom prst="rect">
            <a:avLst/>
          </a:prstGeom>
        </p:spPr>
      </p:pic>
      <p:pic>
        <p:nvPicPr>
          <p:cNvPr id="4" name="Picture 3">
            <a:extLst>
              <a:ext uri="{FF2B5EF4-FFF2-40B4-BE49-F238E27FC236}">
                <a16:creationId xmlns:a16="http://schemas.microsoft.com/office/drawing/2014/main" id="{B4E4EBD0-F4B9-B644-8B28-9BDB594AB097}"/>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9452844" y="1525327"/>
            <a:ext cx="2239623" cy="1578623"/>
          </a:xfrm>
          <a:prstGeom prst="rect">
            <a:avLst/>
          </a:prstGeom>
        </p:spPr>
      </p:pic>
      <p:cxnSp>
        <p:nvCxnSpPr>
          <p:cNvPr id="22" name="Straight Connector 21">
            <a:extLst>
              <a:ext uri="{FF2B5EF4-FFF2-40B4-BE49-F238E27FC236}">
                <a16:creationId xmlns:a16="http://schemas.microsoft.com/office/drawing/2014/main" id="{CE766FA7-A62E-4DF3-B372-48BCD704C6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179326" y="480322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06220B8-B591-3F4C-B772-A38A014BEE13}"/>
              </a:ext>
            </a:extLst>
          </p:cNvPr>
          <p:cNvSpPr txBox="1"/>
          <p:nvPr/>
        </p:nvSpPr>
        <p:spPr>
          <a:xfrm>
            <a:off x="4975394" y="2674795"/>
            <a:ext cx="1759251" cy="369332"/>
          </a:xfrm>
          <a:prstGeom prst="rect">
            <a:avLst/>
          </a:prstGeom>
          <a:noFill/>
        </p:spPr>
        <p:txBody>
          <a:bodyPr wrap="square" rtlCol="0">
            <a:spAutoFit/>
          </a:bodyPr>
          <a:lstStyle/>
          <a:p>
            <a:r>
              <a:rPr lang="en-US" dirty="0" err="1">
                <a:solidFill>
                  <a:schemeClr val="accent5"/>
                </a:solidFill>
              </a:rPr>
              <a:t>tkmpacificwomen</a:t>
            </a:r>
            <a:endParaRPr lang="en-US" dirty="0">
              <a:solidFill>
                <a:schemeClr val="accent5"/>
              </a:solidFill>
            </a:endParaRPr>
          </a:p>
        </p:txBody>
      </p:sp>
    </p:spTree>
    <p:extLst>
      <p:ext uri="{BB962C8B-B14F-4D97-AF65-F5344CB8AC3E}">
        <p14:creationId xmlns:p14="http://schemas.microsoft.com/office/powerpoint/2010/main" val="183405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5400" dirty="0"/>
              <a:t>Analysis: Governance</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endParaRPr lang="en-US" sz="1600" dirty="0">
              <a:latin typeface="+mj-lt"/>
            </a:endParaRPr>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
        <p:nvSpPr>
          <p:cNvPr id="5" name="Rectangle 4">
            <a:extLst>
              <a:ext uri="{FF2B5EF4-FFF2-40B4-BE49-F238E27FC236}">
                <a16:creationId xmlns:a16="http://schemas.microsoft.com/office/drawing/2014/main" id="{0FA3EC48-BB95-AA45-BA9B-FB9A456B6336}"/>
              </a:ext>
            </a:extLst>
          </p:cNvPr>
          <p:cNvSpPr/>
          <p:nvPr/>
        </p:nvSpPr>
        <p:spPr>
          <a:xfrm>
            <a:off x="732337" y="2062997"/>
            <a:ext cx="10172730" cy="2554545"/>
          </a:xfrm>
          <a:prstGeom prst="rect">
            <a:avLst/>
          </a:prstGeom>
        </p:spPr>
        <p:txBody>
          <a:bodyPr wrap="square">
            <a:spAutoFit/>
          </a:bodyPr>
          <a:lstStyle/>
          <a:p>
            <a:endParaRPr lang="en-US" sz="2000" dirty="0">
              <a:latin typeface="+mj-lt"/>
            </a:endParaRPr>
          </a:p>
          <a:p>
            <a:endParaRPr lang="en-US" sz="2000" dirty="0">
              <a:latin typeface="+mj-lt"/>
            </a:endParaRPr>
          </a:p>
          <a:p>
            <a:r>
              <a:rPr lang="en-US" sz="2000" dirty="0">
                <a:latin typeface="+mj-lt"/>
              </a:rPr>
              <a:t>Dealing with </a:t>
            </a:r>
            <a:r>
              <a:rPr lang="en-US" sz="2000" b="1" dirty="0">
                <a:latin typeface="+mj-lt"/>
              </a:rPr>
              <a:t>policy and legal frameworks </a:t>
            </a:r>
            <a:r>
              <a:rPr lang="en-US" sz="2000" dirty="0">
                <a:latin typeface="+mj-lt"/>
              </a:rPr>
              <a:t>and decision-making requires considerable expertise from both national and wider international perspectives.</a:t>
            </a:r>
          </a:p>
          <a:p>
            <a:endParaRPr lang="en-US" sz="2000" dirty="0">
              <a:latin typeface="+mj-lt"/>
            </a:endParaRPr>
          </a:p>
          <a:p>
            <a:r>
              <a:rPr lang="en-US" sz="2000" dirty="0">
                <a:latin typeface="+mj-lt"/>
              </a:rPr>
              <a:t>The capacity of the project manager can be indirectly supported by engaging personnel or consultants specifically to deal with ongoing issues and who have expertise in policy development, legal drafting, advocacy, coordination, community engagement and communication.</a:t>
            </a:r>
            <a:endParaRPr lang="en-AU" sz="2000" dirty="0">
              <a:latin typeface="+mj-lt"/>
            </a:endParaRPr>
          </a:p>
        </p:txBody>
      </p:sp>
    </p:spTree>
    <p:extLst>
      <p:ext uri="{BB962C8B-B14F-4D97-AF65-F5344CB8AC3E}">
        <p14:creationId xmlns:p14="http://schemas.microsoft.com/office/powerpoint/2010/main" val="212765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pPr algn="ctr"/>
            <a:r>
              <a:rPr lang="en-US" dirty="0"/>
              <a:t>Project Management: Personnel Support</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1825943"/>
            <a:ext cx="10154245" cy="4295789"/>
          </a:xfrm>
        </p:spPr>
        <p:txBody>
          <a:bodyPr anchor="t">
            <a:normAutofit fontScale="70000" lnSpcReduction="20000"/>
          </a:bodyPr>
          <a:lstStyle/>
          <a:p>
            <a:endParaRPr lang="en-US" sz="1600" dirty="0">
              <a:latin typeface="+mj-lt"/>
            </a:endParaRPr>
          </a:p>
          <a:p>
            <a:pPr marL="0" lvl="0" indent="0">
              <a:buNone/>
            </a:pPr>
            <a:r>
              <a:rPr lang="en-US" sz="2900" dirty="0"/>
              <a:t>Personnel support needs fell into three main categories:</a:t>
            </a:r>
            <a:endParaRPr lang="en-AU" sz="2900" dirty="0"/>
          </a:p>
          <a:p>
            <a:pPr lvl="1"/>
            <a:r>
              <a:rPr lang="en-US" sz="2900" b="1" dirty="0"/>
              <a:t>Administrative</a:t>
            </a:r>
            <a:r>
              <a:rPr lang="en-US" sz="2900" dirty="0"/>
              <a:t> (report writing, data input, accounting, TOR drafting, basic management skills). </a:t>
            </a:r>
            <a:endParaRPr lang="en-AU" sz="2900" dirty="0"/>
          </a:p>
          <a:p>
            <a:pPr lvl="1"/>
            <a:r>
              <a:rPr lang="en-US" sz="2900" b="1" dirty="0"/>
              <a:t>Field activities</a:t>
            </a:r>
            <a:r>
              <a:rPr lang="en-US" sz="2900" dirty="0"/>
              <a:t> (data collection, monitoring and caring for project sites). </a:t>
            </a:r>
            <a:endParaRPr lang="en-AU" sz="2900" dirty="0"/>
          </a:p>
          <a:p>
            <a:pPr lvl="1"/>
            <a:r>
              <a:rPr lang="en-US" sz="2900" b="1" dirty="0"/>
              <a:t>Scientific/technical</a:t>
            </a:r>
            <a:r>
              <a:rPr lang="en-US" sz="2900" dirty="0"/>
              <a:t> human expertise (policy and legal advice/drafting; technical writing; monitoring and evaluation; analyzing scientific data; DLP design and construction; GIS mapping; site demarcation, technical coordination, domestic piggery waste management; public information material development; document ICM planning process; land dispute resolution with specialist traditional knowledge, surveys, and feasibility studies). </a:t>
            </a:r>
          </a:p>
          <a:p>
            <a:pPr lvl="1"/>
            <a:endParaRPr lang="en-US" sz="2900" dirty="0"/>
          </a:p>
          <a:p>
            <a:pPr marL="457200" lvl="1" indent="0">
              <a:buNone/>
            </a:pPr>
            <a:endParaRPr lang="en-US" sz="2900" dirty="0"/>
          </a:p>
          <a:p>
            <a:pPr lvl="1"/>
            <a:r>
              <a:rPr lang="en-US" sz="2900" i="1" dirty="0"/>
              <a:t>Lack of access to international expert staff in many cases equated to lack of access to scientific, technical or professional expertise and increased the need for skilled local staff.</a:t>
            </a:r>
            <a:endParaRPr lang="en-AU" sz="2900" i="1" dirty="0"/>
          </a:p>
          <a:p>
            <a:pPr lvl="1"/>
            <a:r>
              <a:rPr lang="en-US" sz="2900" i="1" dirty="0"/>
              <a:t>Limited pools of available local staff with basic professional or specific technical skills required for R2R projects led to variable standards, delays and frustration. </a:t>
            </a:r>
            <a:endParaRPr lang="en-AU" sz="2900" i="1" dirty="0"/>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1960513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dirty="0"/>
              <a:t>Project Management: Training</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4" y="1958839"/>
            <a:ext cx="10154245" cy="4162893"/>
          </a:xfrm>
        </p:spPr>
        <p:txBody>
          <a:bodyPr anchor="t">
            <a:normAutofit fontScale="47500" lnSpcReduction="20000"/>
          </a:bodyPr>
          <a:lstStyle/>
          <a:p>
            <a:pPr marL="0" lvl="0" indent="0">
              <a:buNone/>
            </a:pPr>
            <a:endParaRPr lang="en-AU" sz="4000" dirty="0"/>
          </a:p>
          <a:p>
            <a:pPr lvl="1"/>
            <a:r>
              <a:rPr lang="en-US" sz="4000" i="1" dirty="0"/>
              <a:t>Basic project management skills</a:t>
            </a:r>
            <a:r>
              <a:rPr lang="en-US" sz="4000" dirty="0"/>
              <a:t> for R2R staff (budgeting, reporting, communications, planning, time management, adaptive management, and monitoring &amp; evaluation).</a:t>
            </a:r>
          </a:p>
          <a:p>
            <a:pPr lvl="1"/>
            <a:endParaRPr lang="en-AU" sz="4000" dirty="0"/>
          </a:p>
          <a:p>
            <a:pPr lvl="1"/>
            <a:r>
              <a:rPr lang="en-US" sz="4000" i="1" dirty="0"/>
              <a:t>Technical training and hands-on activities</a:t>
            </a:r>
            <a:r>
              <a:rPr lang="en-US" sz="4000" dirty="0"/>
              <a:t> were requested for Compliance Officers in drainage management, sediment and erosion control, monitoring coastal erosion, consultative community planning, implementing monitoring protocols, developing mini-communication campaigns, water data analysis and technical report writing.</a:t>
            </a:r>
          </a:p>
          <a:p>
            <a:pPr lvl="1"/>
            <a:endParaRPr lang="en-AU" sz="4000" dirty="0"/>
          </a:p>
          <a:p>
            <a:pPr lvl="1"/>
            <a:r>
              <a:rPr lang="en-US" sz="4000" i="1" dirty="0"/>
              <a:t>GPS and GIS operation, maintenance and equipment training </a:t>
            </a:r>
            <a:r>
              <a:rPr lang="en-US" sz="4000" dirty="0"/>
              <a:t>were requested for government staff operators.</a:t>
            </a:r>
          </a:p>
          <a:p>
            <a:pPr lvl="1"/>
            <a:endParaRPr lang="en-AU" sz="4000" dirty="0"/>
          </a:p>
          <a:p>
            <a:pPr lvl="1"/>
            <a:r>
              <a:rPr lang="en-US" sz="4000" i="1" dirty="0"/>
              <a:t>Workshops on science-based approaches </a:t>
            </a:r>
            <a:r>
              <a:rPr lang="en-US" sz="4000" dirty="0"/>
              <a:t>were requested for government officials and village elders on mangrove science (mangrove importance, age, ecological systems and sustainable use) to underpin informed policy and project decision-making, particularly during project inception phases. </a:t>
            </a:r>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41749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dirty="0"/>
              <a:t>Project Management: Coordination </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pPr marL="0" indent="0">
              <a:buNone/>
            </a:pPr>
            <a:r>
              <a:rPr lang="en-US" sz="1800" dirty="0"/>
              <a:t>The human capacity needs to enhance coordination between R2R personnel and multi-sectoral or cross-agency stakeholders. </a:t>
            </a:r>
          </a:p>
          <a:p>
            <a:pPr lvl="1"/>
            <a:r>
              <a:rPr lang="en-US" sz="1800" dirty="0"/>
              <a:t>Strong stakeholder coordination is needed to build cross-sectoral and cross agency collaboration and partnerships. In some cases, meetings were held to the point of meeting fatigue but without producing coordinated agreements or outcomes. </a:t>
            </a:r>
            <a:endParaRPr lang="en-AU" sz="1800" dirty="0"/>
          </a:p>
          <a:p>
            <a:pPr lvl="1"/>
            <a:r>
              <a:rPr lang="en-US" sz="1800" dirty="0"/>
              <a:t>Where there is mutually compatible data or project objectives, greater coordination and collaboration between national IW and STAR projects could mutually enhance the human capacity of personnel through the sharing of data and project experience.</a:t>
            </a:r>
          </a:p>
          <a:p>
            <a:pPr marL="0" indent="0">
              <a:buNone/>
            </a:pPr>
            <a:r>
              <a:rPr lang="en-US" sz="1800" i="1" dirty="0"/>
              <a:t>Where the project manager possesses high level soft skills, it may be possible to build their coordination capacity through training or guidance from an external source. Alternatively, in complex or many-faceted projects, it may be worthwhile to engage a coordinator or facilitator to address under-functioning cooperation</a:t>
            </a:r>
            <a:r>
              <a:rPr lang="en-US" sz="1800" dirty="0"/>
              <a:t>. </a:t>
            </a:r>
            <a:endParaRPr lang="en-AU" sz="18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213472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4000" dirty="0"/>
              <a:t>Project Management: Information Management </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r>
              <a:rPr lang="en-US" sz="2000" b="1" dirty="0"/>
              <a:t>Information Management: </a:t>
            </a:r>
            <a:r>
              <a:rPr lang="en-US" sz="2000" dirty="0"/>
              <a:t>Systems to collate, share and promote project-related scientific, technical and policy information (e.g. data, science-based results, lessons learnt) were identified as underpinning human capacity efficiency and effectiveness in project management.</a:t>
            </a:r>
          </a:p>
          <a:p>
            <a:endParaRPr lang="en-US" sz="2000" dirty="0"/>
          </a:p>
          <a:p>
            <a:pPr marL="0" indent="0">
              <a:buNone/>
            </a:pPr>
            <a:r>
              <a:rPr lang="en-US" sz="2000" i="1" dirty="0"/>
              <a:t>In some PICs, project-related information was available yet kept within institutional silos while in others, information management hubs were available yet not used. </a:t>
            </a:r>
          </a:p>
          <a:p>
            <a:pPr marL="0" indent="0">
              <a:buNone/>
            </a:pPr>
            <a:r>
              <a:rPr lang="en-US" sz="2000" i="1" dirty="0"/>
              <a:t>When project management staff require assistance to explain scientific and technical project data into a form that can be fully comprehended by stakeholders, engagement of a technical expert could provide personnel support.</a:t>
            </a:r>
            <a:endParaRPr lang="en-AU" sz="2000" i="1"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2509046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dirty="0"/>
              <a:t>Project Management: Logistics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1958839"/>
            <a:ext cx="9324511" cy="3912492"/>
          </a:xfrm>
        </p:spPr>
        <p:txBody>
          <a:bodyPr anchor="t">
            <a:noAutofit/>
          </a:bodyPr>
          <a:lstStyle/>
          <a:p>
            <a:pPr marL="0" indent="0">
              <a:buNone/>
            </a:pPr>
            <a:r>
              <a:rPr lang="en-US" sz="1800" dirty="0"/>
              <a:t>The coordination and deployment of resources to support human capacity efficacy in project implementation, includes transport, communication, procurement, equipment, external factors, and funding (</a:t>
            </a:r>
            <a:r>
              <a:rPr lang="en-US" sz="1800" dirty="0" err="1"/>
              <a:t>e.g</a:t>
            </a:r>
            <a:r>
              <a:rPr lang="en-US" sz="1800" dirty="0"/>
              <a:t>: a project personnel may be excellent facilitator yet cannot fully engage with stakeholders due to logistic challenges with communication or transport). </a:t>
            </a:r>
          </a:p>
          <a:p>
            <a:pPr lvl="1"/>
            <a:r>
              <a:rPr lang="en-US" sz="1800" i="1" dirty="0"/>
              <a:t>Government permissions to commence projects</a:t>
            </a:r>
            <a:r>
              <a:rPr lang="en-US" sz="1800" dirty="0"/>
              <a:t> ,</a:t>
            </a:r>
          </a:p>
          <a:p>
            <a:pPr lvl="1"/>
            <a:r>
              <a:rPr lang="en-US" sz="1800" dirty="0"/>
              <a:t>Slow or expensive </a:t>
            </a:r>
            <a:r>
              <a:rPr lang="en-US" sz="1800" i="1" dirty="0"/>
              <a:t>access to basic project supplies</a:t>
            </a:r>
            <a:r>
              <a:rPr lang="en-US" sz="1800" dirty="0"/>
              <a:t> </a:t>
            </a:r>
          </a:p>
          <a:p>
            <a:pPr lvl="1"/>
            <a:r>
              <a:rPr lang="en-US" sz="1800" dirty="0"/>
              <a:t>Slow</a:t>
            </a:r>
            <a:r>
              <a:rPr lang="en-US" sz="1800" i="1" dirty="0"/>
              <a:t> procurement and financial processes</a:t>
            </a:r>
            <a:r>
              <a:rPr lang="en-US" sz="1800" dirty="0"/>
              <a:t> or slow </a:t>
            </a:r>
            <a:r>
              <a:rPr lang="en-US" sz="1800" i="1" dirty="0"/>
              <a:t>review of draft documents</a:t>
            </a:r>
            <a:endParaRPr lang="en-AU" sz="1800" dirty="0"/>
          </a:p>
          <a:p>
            <a:pPr lvl="1"/>
            <a:r>
              <a:rPr lang="en-US" sz="1800" i="1" dirty="0"/>
              <a:t>Access to transport</a:t>
            </a:r>
            <a:r>
              <a:rPr lang="en-US" sz="1800" dirty="0"/>
              <a:t> </a:t>
            </a:r>
          </a:p>
          <a:p>
            <a:pPr lvl="1"/>
            <a:r>
              <a:rPr lang="en-US" sz="1800" i="1" dirty="0"/>
              <a:t>Technical equipment</a:t>
            </a:r>
            <a:r>
              <a:rPr lang="en-US" sz="1800" dirty="0"/>
              <a:t> requests</a:t>
            </a:r>
          </a:p>
          <a:p>
            <a:pPr lvl="1"/>
            <a:r>
              <a:rPr lang="en-US" sz="1800" i="1" dirty="0"/>
              <a:t>Additional funding</a:t>
            </a:r>
            <a:r>
              <a:rPr lang="en-US" sz="1800" dirty="0"/>
              <a:t> requests </a:t>
            </a:r>
          </a:p>
          <a:p>
            <a:pPr marL="0" indent="0">
              <a:buNone/>
            </a:pPr>
            <a:r>
              <a:rPr lang="en-US" sz="1600" dirty="0"/>
              <a:t>. </a:t>
            </a:r>
            <a:endParaRPr lang="en-AU"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168568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5400" dirty="0"/>
              <a:t>Enforcement</a:t>
            </a:r>
            <a:endParaRPr lang="en-US" sz="4800" dirty="0"/>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pPr marL="0" indent="0">
              <a:buNone/>
            </a:pPr>
            <a:r>
              <a:rPr lang="en-US" sz="2000" dirty="0"/>
              <a:t>Sustained stakeholder engagement and community acceptance of project initiatives that directly or indirectly affect human capacity to fulfil and sustain project objectives. This may include stakeholder inclusivity and community acceptance of introduced scientific/technical practices and compatibility with local or traditional practices</a:t>
            </a:r>
            <a:endParaRPr lang="en-AU" sz="20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514698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876724" y="1769719"/>
            <a:ext cx="6828358" cy="634156"/>
          </a:xfrm>
        </p:spPr>
        <p:txBody>
          <a:bodyPr>
            <a:noAutofit/>
          </a:bodyPr>
          <a:lstStyle/>
          <a:p>
            <a:br>
              <a:rPr lang="en-US" sz="4800" dirty="0"/>
            </a:br>
            <a:br>
              <a:rPr lang="en-US" sz="4800" dirty="0"/>
            </a:br>
            <a:r>
              <a:rPr lang="en-US" sz="4800" dirty="0"/>
              <a:t>Enforcement:</a:t>
            </a:r>
            <a:r>
              <a:rPr lang="en-US" sz="4800" b="1" dirty="0"/>
              <a:t> </a:t>
            </a:r>
            <a:br>
              <a:rPr lang="en-US" sz="4800" b="1" dirty="0"/>
            </a:br>
            <a:r>
              <a:rPr lang="en-US" sz="4800" b="1" dirty="0"/>
              <a:t> </a:t>
            </a:r>
            <a:br>
              <a:rPr lang="en-US" sz="4800" b="1" dirty="0"/>
            </a:br>
            <a:endParaRPr lang="en-US" sz="3600" dirty="0"/>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696369" y="3387821"/>
            <a:ext cx="10744821" cy="3912492"/>
          </a:xfrm>
        </p:spPr>
        <p:txBody>
          <a:bodyPr anchor="t">
            <a:noAutofit/>
          </a:bodyPr>
          <a:lstStyle/>
          <a:p>
            <a:r>
              <a:rPr lang="en-US" sz="1800" dirty="0"/>
              <a:t>A significant consideration in sustaining community willingness and participation in the project cycle was the ability of stakeholders to fully understand what was being proposed and in particular in ways that were superior to traditional methods. Where field demonstrations received too little visibility of positive outcomes to foster community acceptance of science-based methods, ‘mind shifts’ away from traditional farming practices did not occur. Where project management was skilled in community engagement, stakeholders were kept engaged while new methodologies or project designs were sought. </a:t>
            </a:r>
          </a:p>
          <a:p>
            <a:pPr marL="0" indent="0">
              <a:buNone/>
            </a:pPr>
            <a:r>
              <a:rPr lang="en-US" sz="1800" i="1" dirty="0"/>
              <a:t>To support their human capacity to fulfil project objectives, project managers need strong social engagement and methods and understanding of lessons learnt from other R2R projects, both nationally and regionally</a:t>
            </a:r>
            <a:r>
              <a:rPr lang="en-AU" sz="1800" i="1" dirty="0"/>
              <a:t> </a:t>
            </a:r>
          </a:p>
          <a:p>
            <a:pPr marL="0" lvl="0" indent="0">
              <a:buNone/>
            </a:pPr>
            <a:endParaRPr lang="en-US" sz="18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41774" y="636217"/>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
        <p:nvSpPr>
          <p:cNvPr id="5" name="TextBox 4">
            <a:extLst>
              <a:ext uri="{FF2B5EF4-FFF2-40B4-BE49-F238E27FC236}">
                <a16:creationId xmlns:a16="http://schemas.microsoft.com/office/drawing/2014/main" id="{3A376685-35F2-474A-97E6-1CAEDCDDD039}"/>
              </a:ext>
            </a:extLst>
          </p:cNvPr>
          <p:cNvSpPr txBox="1"/>
          <p:nvPr/>
        </p:nvSpPr>
        <p:spPr>
          <a:xfrm>
            <a:off x="876724" y="2403875"/>
            <a:ext cx="10438553" cy="830997"/>
          </a:xfrm>
          <a:prstGeom prst="rect">
            <a:avLst/>
          </a:prstGeom>
          <a:noFill/>
        </p:spPr>
        <p:txBody>
          <a:bodyPr wrap="square" rtlCol="0">
            <a:spAutoFit/>
          </a:bodyPr>
          <a:lstStyle/>
          <a:p>
            <a:r>
              <a:rPr lang="en-US" sz="2400" b="1" dirty="0">
                <a:latin typeface="+mj-lt"/>
              </a:rPr>
              <a:t>Capacity and willingness to support the application of the full cycle of the technological/methodological continuum</a:t>
            </a:r>
          </a:p>
        </p:txBody>
      </p:sp>
    </p:spTree>
    <p:extLst>
      <p:ext uri="{BB962C8B-B14F-4D97-AF65-F5344CB8AC3E}">
        <p14:creationId xmlns:p14="http://schemas.microsoft.com/office/powerpoint/2010/main" val="8347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802005" y="1764203"/>
            <a:ext cx="10584590" cy="591805"/>
          </a:xfrm>
        </p:spPr>
        <p:txBody>
          <a:bodyPr>
            <a:noAutofit/>
          </a:bodyPr>
          <a:lstStyle/>
          <a:p>
            <a:r>
              <a:rPr lang="en-US" sz="4800" dirty="0"/>
              <a:t>Enforcement:</a:t>
            </a:r>
            <a:r>
              <a:rPr lang="en-US" sz="4800" b="1" dirty="0"/>
              <a:t> </a:t>
            </a:r>
            <a:r>
              <a:rPr lang="en-US" sz="3200" b="1" dirty="0"/>
              <a:t>Participatory and gender sensitiveness</a:t>
            </a:r>
            <a:r>
              <a:rPr lang="en-US" sz="3200" dirty="0"/>
              <a:t> </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57221" y="2632087"/>
            <a:ext cx="10229374" cy="3359280"/>
          </a:xfrm>
        </p:spPr>
        <p:txBody>
          <a:bodyPr anchor="t">
            <a:noAutofit/>
          </a:bodyPr>
          <a:lstStyle/>
          <a:p>
            <a:pPr lvl="1"/>
            <a:r>
              <a:rPr lang="en-US" sz="1800" dirty="0"/>
              <a:t>Participatory and gender sensitivity </a:t>
            </a:r>
            <a:r>
              <a:rPr lang="en-US" sz="1800" i="1" dirty="0"/>
              <a:t>is integral to R2R project design</a:t>
            </a:r>
            <a:r>
              <a:rPr lang="en-US" sz="1800" dirty="0"/>
              <a:t> and both men and women participated in consultations and projects. </a:t>
            </a:r>
            <a:r>
              <a:rPr lang="en-US" sz="1800" i="1" dirty="0"/>
              <a:t>Gender indicators</a:t>
            </a:r>
            <a:r>
              <a:rPr lang="en-US" sz="1800" dirty="0"/>
              <a:t> were routinely met, yet </a:t>
            </a:r>
            <a:r>
              <a:rPr lang="en-US" sz="1800" i="1" dirty="0"/>
              <a:t>gender impacts</a:t>
            </a:r>
            <a:r>
              <a:rPr lang="en-US" sz="1800" dirty="0"/>
              <a:t> are not monitored or evaluated.</a:t>
            </a:r>
            <a:endParaRPr lang="en-AU" sz="1800" dirty="0"/>
          </a:p>
          <a:p>
            <a:pPr lvl="1"/>
            <a:r>
              <a:rPr lang="en-US" sz="1800" dirty="0"/>
              <a:t>Not much additional project time was spent </a:t>
            </a:r>
            <a:r>
              <a:rPr lang="en-US" sz="1800" i="1" dirty="0"/>
              <a:t>actively addressing gender </a:t>
            </a:r>
            <a:r>
              <a:rPr lang="en-US" sz="1800" dirty="0"/>
              <a:t>matters due to sparse understanding of the concept of gender in interventions.</a:t>
            </a:r>
            <a:endParaRPr lang="en-AU" sz="1800" dirty="0"/>
          </a:p>
          <a:p>
            <a:pPr lvl="1"/>
            <a:r>
              <a:rPr lang="en-US" sz="1800" dirty="0"/>
              <a:t>Several countries raised </a:t>
            </a:r>
            <a:r>
              <a:rPr lang="en-US" sz="1800" i="1" dirty="0"/>
              <a:t>specific gender concerns</a:t>
            </a:r>
            <a:r>
              <a:rPr lang="en-US" sz="1800" dirty="0"/>
              <a:t> but did not know how to deal with them (For instance, of women prevented by their husbands from participating; Government gender mainstreaming programs in theory with little evidence in practice). </a:t>
            </a:r>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423229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dirty="0"/>
              <a:t>PRELIMINARY FINDINGS &amp; ANALYSIS: Summary</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r>
              <a:rPr lang="en-US" sz="1900" b="1" dirty="0"/>
              <a:t>The major human capacity needs were found to be in technical personnel support</a:t>
            </a:r>
            <a:r>
              <a:rPr lang="en-US" sz="1900" dirty="0"/>
              <a:t>. Due to the wide array of scientific and technical initiatives in R2R projects, the need for technical personnel was found in policy development, advocacy, and technical writing; stakeholder coordination and community engagement; monitoring and evaluation; scientific data analysis; DLP design, construction and piggery waste management; GIS mapping, site demarcation, public information material development; document ICM planning process; traditional land dispute resolution; and to conduct land use studies, cultural studies, terrestrial studies, marine surveys, social &amp; economic surveys, and feasibility studies.</a:t>
            </a:r>
          </a:p>
          <a:p>
            <a:endParaRPr lang="en-AU" sz="1900" dirty="0"/>
          </a:p>
          <a:p>
            <a:r>
              <a:rPr lang="en-US" sz="1900" b="1" dirty="0"/>
              <a:t>The need for non-technical personnel support in administration</a:t>
            </a:r>
            <a:r>
              <a:rPr lang="en-US" sz="1900" dirty="0"/>
              <a:t> (report writing, data input, accounting, TOR drafting, basic management skills) </a:t>
            </a:r>
            <a:r>
              <a:rPr lang="en-US" sz="1900" b="1" dirty="0"/>
              <a:t>and field activities</a:t>
            </a:r>
            <a:r>
              <a:rPr lang="en-US" sz="1900" dirty="0"/>
              <a:t> (data collection, monitoring and caring for project sites) was also found. </a:t>
            </a:r>
            <a:endParaRPr lang="en-AU" sz="1900" dirty="0"/>
          </a:p>
          <a:p>
            <a:pPr marL="0" indent="0">
              <a:buNone/>
            </a:pPr>
            <a:endParaRPr lang="en-AU"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311855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FD42B-6242-ED4E-A1E6-3753BF2BE9EB}"/>
              </a:ext>
            </a:extLst>
          </p:cNvPr>
          <p:cNvSpPr>
            <a:spLocks noGrp="1"/>
          </p:cNvSpPr>
          <p:nvPr>
            <p:ph type="title"/>
          </p:nvPr>
        </p:nvSpPr>
        <p:spPr>
          <a:xfrm>
            <a:off x="1123356" y="1188637"/>
            <a:ext cx="9984615" cy="1597228"/>
          </a:xfrm>
        </p:spPr>
        <p:txBody>
          <a:bodyPr>
            <a:normAutofit/>
          </a:bodyPr>
          <a:lstStyle/>
          <a:p>
            <a:r>
              <a:rPr lang="en-US" sz="6000" dirty="0"/>
              <a:t>Objectives</a:t>
            </a:r>
          </a:p>
        </p:txBody>
      </p:sp>
      <p:sp>
        <p:nvSpPr>
          <p:cNvPr id="3" name="Content Placeholder 2">
            <a:extLst>
              <a:ext uri="{FF2B5EF4-FFF2-40B4-BE49-F238E27FC236}">
                <a16:creationId xmlns:a16="http://schemas.microsoft.com/office/drawing/2014/main" id="{3B30B487-0B76-5646-84C7-66338360A755}"/>
              </a:ext>
            </a:extLst>
          </p:cNvPr>
          <p:cNvSpPr>
            <a:spLocks noGrp="1"/>
          </p:cNvSpPr>
          <p:nvPr>
            <p:ph idx="1"/>
          </p:nvPr>
        </p:nvSpPr>
        <p:spPr>
          <a:xfrm>
            <a:off x="3791204" y="2460875"/>
            <a:ext cx="7535333" cy="3660857"/>
          </a:xfrm>
        </p:spPr>
        <p:txBody>
          <a:bodyPr anchor="t">
            <a:normAutofit/>
          </a:bodyPr>
          <a:lstStyle/>
          <a:p>
            <a:pPr lvl="0"/>
            <a:r>
              <a:rPr lang="en-US" sz="2600" dirty="0">
                <a:latin typeface="+mj-lt"/>
              </a:rPr>
              <a:t>Improved comprehensive understanding of various national and regional human capacity needs, for R2R (Integrated Coastal Management/ Integrated Water Resources Management) implementation of national and local government units for R2R implementation; </a:t>
            </a:r>
            <a:endParaRPr lang="en-AU" sz="2600" dirty="0">
              <a:latin typeface="+mj-lt"/>
            </a:endParaRPr>
          </a:p>
          <a:p>
            <a:pPr marL="0" indent="0">
              <a:buNone/>
            </a:pPr>
            <a:endParaRPr lang="en-AU" sz="2600" dirty="0">
              <a:latin typeface="+mj-lt"/>
            </a:endParaRPr>
          </a:p>
          <a:p>
            <a:pPr lvl="0"/>
            <a:r>
              <a:rPr lang="en-US" sz="2600" dirty="0">
                <a:latin typeface="+mj-lt"/>
              </a:rPr>
              <a:t>Develop a simple Guide to Participatory Capacity Development for Ridge to Reef in the Pacific Region. </a:t>
            </a:r>
            <a:endParaRPr lang="en-AU" sz="2600" dirty="0">
              <a:latin typeface="+mj-lt"/>
            </a:endParaRPr>
          </a:p>
          <a:p>
            <a:endParaRPr lang="en-US" sz="1400" dirty="0"/>
          </a:p>
        </p:txBody>
      </p:sp>
      <p:pic>
        <p:nvPicPr>
          <p:cNvPr id="5" name="Picture 4">
            <a:extLst>
              <a:ext uri="{FF2B5EF4-FFF2-40B4-BE49-F238E27FC236}">
                <a16:creationId xmlns:a16="http://schemas.microsoft.com/office/drawing/2014/main" id="{F68641C7-122B-6D44-9CF8-164AC33FA6D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042400" y="561795"/>
            <a:ext cx="2502704" cy="1063806"/>
          </a:xfrm>
          <a:prstGeom prst="rect">
            <a:avLst/>
          </a:prstGeom>
        </p:spPr>
      </p:pic>
      <p:pic>
        <p:nvPicPr>
          <p:cNvPr id="4" name="Picture 3">
            <a:extLst>
              <a:ext uri="{FF2B5EF4-FFF2-40B4-BE49-F238E27FC236}">
                <a16:creationId xmlns:a16="http://schemas.microsoft.com/office/drawing/2014/main" id="{B450EFAD-AA1C-D641-99C6-DE0E0261764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spTree>
    <p:extLst>
      <p:ext uri="{BB962C8B-B14F-4D97-AF65-F5344CB8AC3E}">
        <p14:creationId xmlns:p14="http://schemas.microsoft.com/office/powerpoint/2010/main" val="1161096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4800" dirty="0"/>
              <a:t>PRELIMINARY RECOMMENDATIONS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693010" y="1958839"/>
            <a:ext cx="10766653" cy="4580506"/>
          </a:xfrm>
        </p:spPr>
        <p:txBody>
          <a:bodyPr anchor="t">
            <a:noAutofit/>
          </a:bodyPr>
          <a:lstStyle/>
          <a:p>
            <a:pPr marL="342900" lvl="0" indent="-342900">
              <a:buFont typeface="+mj-lt"/>
              <a:buAutoNum type="arabicPeriod"/>
            </a:pPr>
            <a:r>
              <a:rPr lang="en-US" sz="1800" dirty="0"/>
              <a:t>Conduct an audit of outstanding personnel needs for technical and non-technical assistance and work with R2R staff to find appropriate personnel support.</a:t>
            </a:r>
            <a:endParaRPr lang="en-AU" sz="1800" dirty="0"/>
          </a:p>
          <a:p>
            <a:pPr marL="342900" lvl="0" indent="-342900">
              <a:buFont typeface="+mj-lt"/>
              <a:buAutoNum type="arabicPeriod"/>
            </a:pPr>
            <a:r>
              <a:rPr lang="en-US" sz="1800" dirty="0"/>
              <a:t>Conduct a training needs mapping of technical and non-technical skills and use participatory methods to consider the most appropriate methods to deliver that training (workshops, on-line courses, webinar induction sessions).</a:t>
            </a:r>
            <a:endParaRPr lang="en-AU" sz="1800" dirty="0"/>
          </a:p>
          <a:p>
            <a:pPr marL="342900" lvl="0" indent="-342900">
              <a:buFont typeface="+mj-lt"/>
              <a:buAutoNum type="arabicPeriod"/>
            </a:pPr>
            <a:r>
              <a:rPr lang="en-US" sz="1800" dirty="0"/>
              <a:t>Strengthen stakeholder coordination skills of project managers through training, direction and/or advice.</a:t>
            </a:r>
            <a:endParaRPr lang="en-AU" sz="1800" dirty="0"/>
          </a:p>
          <a:p>
            <a:pPr marL="342900" lvl="0" indent="-342900">
              <a:buFont typeface="+mj-lt"/>
              <a:buAutoNum type="arabicPeriod"/>
            </a:pPr>
            <a:r>
              <a:rPr lang="en-US" sz="1800" dirty="0"/>
              <a:t>Examine and strengthen information management systems and procedures for project data collection, collation, storage and sharing.</a:t>
            </a:r>
            <a:endParaRPr lang="en-AU" sz="1800" dirty="0"/>
          </a:p>
          <a:p>
            <a:pPr marL="342900" lvl="0" indent="-342900">
              <a:buFont typeface="+mj-lt"/>
              <a:buAutoNum type="arabicPeriod"/>
            </a:pPr>
            <a:r>
              <a:rPr lang="en-US" sz="1800" dirty="0"/>
              <a:t>Provide gender training and guidance to project managers to increase their understanding and capacity to address gender concerns in project implementation in a culturally appropriate manner.</a:t>
            </a:r>
            <a:endParaRPr lang="en-AU" sz="1800" dirty="0"/>
          </a:p>
          <a:p>
            <a:pPr marL="342900" lvl="0" indent="-342900">
              <a:buFont typeface="+mj-lt"/>
              <a:buAutoNum type="arabicPeriod"/>
            </a:pPr>
            <a:r>
              <a:rPr lang="en-US" sz="1800" dirty="0"/>
              <a:t>Offer hand-on workshops with stakeholders on scientific or technical aspects of project implementation to assist ‘mind shifts’ and sustained engagement throughout and beyond the project cycle. </a:t>
            </a:r>
            <a:endParaRPr lang="en-AU" sz="1800" dirty="0"/>
          </a:p>
          <a:p>
            <a:pPr marL="342900" lvl="0" indent="-342900">
              <a:buFont typeface="+mj-lt"/>
              <a:buAutoNum type="arabicPeriod"/>
            </a:pPr>
            <a:r>
              <a:rPr lang="en-US" sz="1800" dirty="0"/>
              <a:t>Develop a Guide to Participatory Capacity Development for Ridge to Reef in the Pacific Region which incorporates the findings and recommendations of this Human Capacity Needs Assessment</a:t>
            </a:r>
            <a:endParaRPr lang="en-AU" sz="18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Tree>
    <p:extLst>
      <p:ext uri="{BB962C8B-B14F-4D97-AF65-F5344CB8AC3E}">
        <p14:creationId xmlns:p14="http://schemas.microsoft.com/office/powerpoint/2010/main" val="2551951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732337" y="2513941"/>
            <a:ext cx="10584590" cy="591805"/>
          </a:xfrm>
        </p:spPr>
        <p:txBody>
          <a:bodyPr>
            <a:noAutofit/>
          </a:bodyPr>
          <a:lstStyle/>
          <a:p>
            <a:pPr algn="ctr"/>
            <a:br>
              <a:rPr lang="en-US" sz="4800" b="1" dirty="0"/>
            </a:br>
            <a:br>
              <a:rPr lang="en-US" sz="4800" b="1" dirty="0"/>
            </a:br>
            <a:br>
              <a:rPr lang="en-US" sz="4800" b="1" dirty="0"/>
            </a:br>
            <a:r>
              <a:rPr lang="en-US" sz="2400" b="1" dirty="0"/>
              <a:t>Next </a:t>
            </a:r>
            <a:r>
              <a:rPr lang="en-US" sz="2400" b="1" dirty="0" err="1"/>
              <a:t>StepS</a:t>
            </a:r>
            <a:r>
              <a:rPr lang="en-US" sz="2400" b="1" dirty="0"/>
              <a:t>:  </a:t>
            </a:r>
            <a:br>
              <a:rPr lang="en-US" sz="2400" b="1" dirty="0"/>
            </a:br>
            <a:br>
              <a:rPr lang="en-US" sz="2400" b="1" dirty="0"/>
            </a:br>
            <a:r>
              <a:rPr lang="en-US" sz="2400" b="1" dirty="0"/>
              <a:t>VALIDATION OF FINDINGS</a:t>
            </a:r>
            <a:br>
              <a:rPr lang="en-US" sz="2400" b="1" dirty="0"/>
            </a:br>
            <a:br>
              <a:rPr lang="en-US" sz="2400" b="1" dirty="0"/>
            </a:br>
            <a:r>
              <a:rPr lang="en-US" sz="2400" b="1"/>
              <a:t>Develop A </a:t>
            </a:r>
            <a:r>
              <a:rPr lang="en-US" sz="2400" b="1" dirty="0"/>
              <a:t>guide for participatory capacity development</a:t>
            </a:r>
            <a:br>
              <a:rPr lang="en-US" sz="4800" b="1" dirty="0"/>
            </a:br>
            <a:br>
              <a:rPr lang="en-US" sz="4800" b="1" dirty="0"/>
            </a:br>
            <a:br>
              <a:rPr lang="en-US" sz="4800" b="1" dirty="0"/>
            </a:br>
            <a:r>
              <a:rPr lang="en-US" sz="4800" b="1" dirty="0"/>
              <a:t>THANK YOU  </a:t>
            </a:r>
            <a:br>
              <a:rPr lang="en-US" sz="4800" b="1" dirty="0"/>
            </a:br>
            <a:r>
              <a:rPr lang="en-US" sz="4800" b="1" dirty="0"/>
              <a:t>VINAKA </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217765" y="4037290"/>
            <a:ext cx="10766653" cy="3583721"/>
          </a:xfrm>
        </p:spPr>
        <p:txBody>
          <a:bodyPr anchor="t">
            <a:noAutofit/>
          </a:bodyPr>
          <a:lstStyle/>
          <a:p>
            <a:pPr marL="0" lvl="0" indent="0">
              <a:buNone/>
            </a:pPr>
            <a:endParaRPr lang="en-AU" sz="1800" dirty="0"/>
          </a:p>
          <a:p>
            <a:pPr marL="0" lvl="0" indent="0">
              <a:buNone/>
            </a:pPr>
            <a:endParaRPr lang="en-AU" sz="1800" b="1" dirty="0">
              <a:solidFill>
                <a:schemeClr val="accent1"/>
              </a:solidFill>
            </a:endParaRPr>
          </a:p>
          <a:p>
            <a:pPr marL="0" lvl="0" indent="0">
              <a:buNone/>
            </a:pPr>
            <a:endParaRPr lang="en-AU" sz="1800" b="1" dirty="0">
              <a:solidFill>
                <a:schemeClr val="accent1"/>
              </a:solidFill>
            </a:endParaRPr>
          </a:p>
          <a:p>
            <a:pPr marL="0" lvl="0" indent="0">
              <a:buNone/>
            </a:pPr>
            <a:r>
              <a:rPr lang="en-AU" sz="1800" b="1" dirty="0" err="1">
                <a:solidFill>
                  <a:schemeClr val="accent5"/>
                </a:solidFill>
              </a:rPr>
              <a:t>tkmpacificwomen</a:t>
            </a:r>
            <a:endParaRPr lang="en-AU" sz="1800" b="1" dirty="0">
              <a:solidFill>
                <a:schemeClr val="accent5"/>
              </a:solidFill>
            </a:endParaRPr>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pic>
        <p:nvPicPr>
          <p:cNvPr id="11" name="Graphic 1" descr="Tropical scene outline">
            <a:extLst>
              <a:ext uri="{FF2B5EF4-FFF2-40B4-BE49-F238E27FC236}">
                <a16:creationId xmlns:a16="http://schemas.microsoft.com/office/drawing/2014/main" id="{8FBD5718-C43A-F140-92C1-18CB01478D76}"/>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1772" y="4732836"/>
            <a:ext cx="737228" cy="704215"/>
          </a:xfrm>
          <a:prstGeom prst="rect">
            <a:avLst/>
          </a:prstGeom>
        </p:spPr>
      </p:pic>
    </p:spTree>
    <p:extLst>
      <p:ext uri="{BB962C8B-B14F-4D97-AF65-F5344CB8AC3E}">
        <p14:creationId xmlns:p14="http://schemas.microsoft.com/office/powerpoint/2010/main" val="399644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44699-8CB2-1242-84C4-7B0F8CD600AD}"/>
              </a:ext>
            </a:extLst>
          </p:cNvPr>
          <p:cNvSpPr>
            <a:spLocks noGrp="1"/>
          </p:cNvSpPr>
          <p:nvPr>
            <p:ph type="title"/>
          </p:nvPr>
        </p:nvSpPr>
        <p:spPr>
          <a:xfrm>
            <a:off x="1123356" y="1188637"/>
            <a:ext cx="9984615" cy="1060334"/>
          </a:xfrm>
        </p:spPr>
        <p:txBody>
          <a:bodyPr>
            <a:normAutofit/>
          </a:bodyPr>
          <a:lstStyle/>
          <a:p>
            <a:r>
              <a:rPr lang="en-US" sz="6000" dirty="0"/>
              <a:t>Methodology</a:t>
            </a:r>
          </a:p>
        </p:txBody>
      </p:sp>
      <p:sp>
        <p:nvSpPr>
          <p:cNvPr id="3" name="Content Placeholder 2">
            <a:extLst>
              <a:ext uri="{FF2B5EF4-FFF2-40B4-BE49-F238E27FC236}">
                <a16:creationId xmlns:a16="http://schemas.microsoft.com/office/drawing/2014/main" id="{FDFAEFE8-1992-D240-9C06-46A417BFE815}"/>
              </a:ext>
            </a:extLst>
          </p:cNvPr>
          <p:cNvSpPr>
            <a:spLocks noGrp="1"/>
          </p:cNvSpPr>
          <p:nvPr>
            <p:ph idx="1"/>
          </p:nvPr>
        </p:nvSpPr>
        <p:spPr>
          <a:xfrm>
            <a:off x="1591733" y="2358396"/>
            <a:ext cx="8091763" cy="3763336"/>
          </a:xfrm>
        </p:spPr>
        <p:txBody>
          <a:bodyPr anchor="t">
            <a:noAutofit/>
          </a:bodyPr>
          <a:lstStyle/>
          <a:p>
            <a:r>
              <a:rPr lang="en-US" dirty="0">
                <a:latin typeface="+mj-lt"/>
              </a:rPr>
              <a:t>Document review</a:t>
            </a:r>
          </a:p>
          <a:p>
            <a:r>
              <a:rPr lang="en-US" dirty="0">
                <a:latin typeface="+mj-lt"/>
              </a:rPr>
              <a:t>Surveys </a:t>
            </a:r>
          </a:p>
          <a:p>
            <a:r>
              <a:rPr lang="en-US" dirty="0">
                <a:latin typeface="+mj-lt"/>
              </a:rPr>
              <a:t>Interviews</a:t>
            </a:r>
          </a:p>
          <a:p>
            <a:pPr marL="0" indent="0">
              <a:buNone/>
            </a:pPr>
            <a:endParaRPr lang="en-US" dirty="0">
              <a:latin typeface="+mj-lt"/>
            </a:endParaRPr>
          </a:p>
          <a:p>
            <a:pPr marL="0" indent="0">
              <a:buNone/>
            </a:pPr>
            <a:r>
              <a:rPr lang="en-US" b="1" dirty="0">
                <a:latin typeface="+mj-lt"/>
              </a:rPr>
              <a:t>Participants (14 PICs)</a:t>
            </a:r>
          </a:p>
          <a:p>
            <a:r>
              <a:rPr lang="en-US" dirty="0">
                <a:latin typeface="+mj-lt"/>
              </a:rPr>
              <a:t>R2R managers of IW R2R and STAR R2R  projects</a:t>
            </a:r>
          </a:p>
          <a:p>
            <a:r>
              <a:rPr lang="en-US" dirty="0">
                <a:latin typeface="+mj-lt"/>
              </a:rPr>
              <a:t>11 IW and 7 STAR projects contributed</a:t>
            </a:r>
          </a:p>
        </p:txBody>
      </p:sp>
      <p:pic>
        <p:nvPicPr>
          <p:cNvPr id="5" name="Picture 4">
            <a:extLst>
              <a:ext uri="{FF2B5EF4-FFF2-40B4-BE49-F238E27FC236}">
                <a16:creationId xmlns:a16="http://schemas.microsoft.com/office/drawing/2014/main" id="{61CAA484-6AAD-834C-BF6A-9253EFB4062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39F6E5C2-8F48-B94D-AC6D-0898CA155E3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866010" y="638635"/>
            <a:ext cx="2402827" cy="1096486"/>
          </a:xfrm>
          <a:prstGeom prst="rect">
            <a:avLst/>
          </a:prstGeom>
        </p:spPr>
      </p:pic>
    </p:spTree>
    <p:extLst>
      <p:ext uri="{BB962C8B-B14F-4D97-AF65-F5344CB8AC3E}">
        <p14:creationId xmlns:p14="http://schemas.microsoft.com/office/powerpoint/2010/main" val="225483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1123356" y="1188637"/>
            <a:ext cx="9984615" cy="1096486"/>
          </a:xfrm>
        </p:spPr>
        <p:txBody>
          <a:bodyPr>
            <a:normAutofit fontScale="90000"/>
          </a:bodyPr>
          <a:lstStyle/>
          <a:p>
            <a:br>
              <a:rPr lang="en-US" sz="5100" dirty="0"/>
            </a:br>
            <a:r>
              <a:rPr lang="en-US" sz="5100" dirty="0"/>
              <a:t>Human Capacity Needs: Approach</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6" y="2418019"/>
            <a:ext cx="8560140" cy="3480132"/>
          </a:xfrm>
        </p:spPr>
        <p:txBody>
          <a:bodyPr anchor="t">
            <a:normAutofit/>
          </a:bodyPr>
          <a:lstStyle/>
          <a:p>
            <a:pPr marL="0" indent="0">
              <a:buNone/>
            </a:pPr>
            <a:endParaRPr lang="en-US" sz="1600" dirty="0"/>
          </a:p>
          <a:p>
            <a:r>
              <a:rPr lang="en-US" sz="2400" dirty="0">
                <a:latin typeface="+mj-lt"/>
              </a:rPr>
              <a:t>Human Capacity Needs in this assessment refer to outstanding human needs or gaps in capacity identified by R2R Project Managers which hindered or inhibited the achievement of project outcomes.</a:t>
            </a:r>
          </a:p>
          <a:p>
            <a:r>
              <a:rPr lang="en-US" sz="2400" dirty="0">
                <a:latin typeface="+mj-lt"/>
              </a:rPr>
              <a:t>Needs also include those that had impacted the progress, achievement and quality of outcomes already achieved</a:t>
            </a:r>
            <a:r>
              <a:rPr lang="en-AU" sz="2400" dirty="0">
                <a:latin typeface="+mj-lt"/>
              </a:rPr>
              <a:t>.</a:t>
            </a:r>
            <a:endParaRPr lang="en-AU" sz="2400" dirty="0">
              <a:effectLst/>
              <a:latin typeface="+mj-lt"/>
            </a:endParaRPr>
          </a:p>
          <a:p>
            <a:endParaRPr lang="en-AU" sz="1600" dirty="0"/>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96163" y="683956"/>
            <a:ext cx="2402827" cy="1096486"/>
          </a:xfrm>
          <a:prstGeom prst="rect">
            <a:avLst/>
          </a:prstGeom>
        </p:spPr>
      </p:pic>
    </p:spTree>
    <p:extLst>
      <p:ext uri="{BB962C8B-B14F-4D97-AF65-F5344CB8AC3E}">
        <p14:creationId xmlns:p14="http://schemas.microsoft.com/office/powerpoint/2010/main" val="103329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1123356" y="683956"/>
            <a:ext cx="9984615" cy="1597228"/>
          </a:xfrm>
        </p:spPr>
        <p:txBody>
          <a:bodyPr>
            <a:normAutofit/>
          </a:bodyPr>
          <a:lstStyle/>
          <a:p>
            <a:br>
              <a:rPr lang="en-US" sz="5100" dirty="0"/>
            </a:br>
            <a:r>
              <a:rPr lang="en-US" sz="5100" dirty="0"/>
              <a:t>Survey Questions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6" y="2281184"/>
            <a:ext cx="8560140" cy="3840548"/>
          </a:xfrm>
        </p:spPr>
        <p:txBody>
          <a:bodyPr anchor="t">
            <a:normAutofit/>
          </a:bodyPr>
          <a:lstStyle/>
          <a:p>
            <a:endParaRPr lang="en-US" sz="1600" dirty="0"/>
          </a:p>
          <a:p>
            <a:pPr marL="0" lvl="0" indent="0">
              <a:buNone/>
            </a:pPr>
            <a:r>
              <a:rPr lang="en-US" sz="2400" dirty="0">
                <a:latin typeface="+mj-lt"/>
              </a:rPr>
              <a:t>Q1.   </a:t>
            </a:r>
            <a:r>
              <a:rPr lang="en-US" sz="2400" b="1" dirty="0">
                <a:latin typeface="+mj-lt"/>
              </a:rPr>
              <a:t>What are the outstanding project outcomes for your country’s R2R projects?</a:t>
            </a:r>
          </a:p>
          <a:p>
            <a:pPr marL="0" lvl="0" indent="0">
              <a:buNone/>
            </a:pPr>
            <a:endParaRPr lang="en-AU" sz="2400" b="1" dirty="0">
              <a:latin typeface="+mj-lt"/>
            </a:endParaRPr>
          </a:p>
          <a:p>
            <a:pPr marL="0" lvl="0" indent="0">
              <a:buNone/>
            </a:pPr>
            <a:r>
              <a:rPr lang="en-US" dirty="0">
                <a:latin typeface="+mj-lt"/>
              </a:rPr>
              <a:t>Q2.   </a:t>
            </a:r>
            <a:r>
              <a:rPr lang="en-US" b="1" dirty="0">
                <a:latin typeface="+mj-lt"/>
              </a:rPr>
              <a:t>What support is needed for the successful achievement of those R2R project outcomes?</a:t>
            </a:r>
          </a:p>
          <a:p>
            <a:pPr marL="0" lvl="0" indent="0">
              <a:buNone/>
            </a:pPr>
            <a:endParaRPr lang="en-AU" sz="2400" dirty="0">
              <a:latin typeface="+mj-lt"/>
            </a:endParaRPr>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96163" y="683956"/>
            <a:ext cx="2402827" cy="1096486"/>
          </a:xfrm>
          <a:prstGeom prst="rect">
            <a:avLst/>
          </a:prstGeom>
        </p:spPr>
      </p:pic>
    </p:spTree>
    <p:extLst>
      <p:ext uri="{BB962C8B-B14F-4D97-AF65-F5344CB8AC3E}">
        <p14:creationId xmlns:p14="http://schemas.microsoft.com/office/powerpoint/2010/main" val="352637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1123356" y="1188637"/>
            <a:ext cx="9984615" cy="591805"/>
          </a:xfrm>
        </p:spPr>
        <p:txBody>
          <a:bodyPr>
            <a:normAutofit fontScale="90000"/>
          </a:bodyPr>
          <a:lstStyle/>
          <a:p>
            <a:br>
              <a:rPr lang="en-US" sz="5100" dirty="0"/>
            </a:br>
            <a:r>
              <a:rPr lang="en-US" sz="6000" dirty="0"/>
              <a:t>Survey: PRELIMINARY Findings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082800"/>
            <a:ext cx="9324511" cy="4038932"/>
          </a:xfrm>
        </p:spPr>
        <p:txBody>
          <a:bodyPr anchor="t">
            <a:normAutofit/>
          </a:bodyPr>
          <a:lstStyle/>
          <a:p>
            <a:r>
              <a:rPr lang="en-US" sz="1800" i="1" dirty="0">
                <a:latin typeface="+mj-lt"/>
              </a:rPr>
              <a:t>18 responses: 12 countries</a:t>
            </a:r>
          </a:p>
          <a:p>
            <a:pPr marL="0" indent="0">
              <a:buNone/>
            </a:pPr>
            <a:endParaRPr lang="en-US" sz="1800" dirty="0">
              <a:latin typeface="+mj-lt"/>
            </a:endParaRPr>
          </a:p>
          <a:p>
            <a:r>
              <a:rPr lang="en-US" sz="1800" dirty="0">
                <a:latin typeface="+mj-lt"/>
              </a:rPr>
              <a:t>80% of the responses indicated that </a:t>
            </a:r>
            <a:r>
              <a:rPr lang="en-US" sz="1800" b="1" dirty="0">
                <a:latin typeface="+mj-lt"/>
              </a:rPr>
              <a:t>skills gaps </a:t>
            </a:r>
            <a:r>
              <a:rPr lang="en-US" sz="1800" dirty="0">
                <a:latin typeface="+mj-lt"/>
              </a:rPr>
              <a:t>were a substantial issue in not achieving outcomes.</a:t>
            </a:r>
            <a:r>
              <a:rPr lang="en-AU" sz="1800" dirty="0">
                <a:latin typeface="+mj-lt"/>
              </a:rPr>
              <a:t> </a:t>
            </a:r>
          </a:p>
          <a:p>
            <a:pPr marL="0" indent="0">
              <a:buNone/>
            </a:pPr>
            <a:endParaRPr lang="en-AU" sz="1800" dirty="0">
              <a:latin typeface="+mj-lt"/>
            </a:endParaRPr>
          </a:p>
          <a:p>
            <a:r>
              <a:rPr lang="en-US" sz="1800" dirty="0">
                <a:latin typeface="+mj-lt"/>
              </a:rPr>
              <a:t>A significant proportion of skills gaps arose from COVID-19 related impediments to accessing technical support personnel (expert consultants or adequately skilled local staff). </a:t>
            </a:r>
          </a:p>
          <a:p>
            <a:endParaRPr lang="en-US" sz="1800" dirty="0">
              <a:latin typeface="+mj-lt"/>
            </a:endParaRPr>
          </a:p>
          <a:p>
            <a:r>
              <a:rPr lang="en-US" sz="1800" dirty="0">
                <a:latin typeface="+mj-lt"/>
              </a:rPr>
              <a:t>Project Management staff indicated that they required further training in skills for activities that were within their overall project responsibility yet beyond their personal skill set, or additional on-line support from the RPCU or expert consultants</a:t>
            </a:r>
            <a:r>
              <a:rPr lang="en-AU" sz="1800" dirty="0"/>
              <a:t>.</a:t>
            </a:r>
            <a:endParaRPr lang="en-US" sz="1800" dirty="0"/>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96163" y="683956"/>
            <a:ext cx="2402827" cy="1096486"/>
          </a:xfrm>
          <a:prstGeom prst="rect">
            <a:avLst/>
          </a:prstGeom>
        </p:spPr>
      </p:pic>
    </p:spTree>
    <p:extLst>
      <p:ext uri="{BB962C8B-B14F-4D97-AF65-F5344CB8AC3E}">
        <p14:creationId xmlns:p14="http://schemas.microsoft.com/office/powerpoint/2010/main" val="35316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D303EF1-8F81-394F-8D2B-E78617CD0D9E}"/>
              </a:ext>
            </a:extLst>
          </p:cNvPr>
          <p:cNvSpPr>
            <a:spLocks noGrp="1"/>
          </p:cNvSpPr>
          <p:nvPr>
            <p:ph type="title"/>
          </p:nvPr>
        </p:nvSpPr>
        <p:spPr>
          <a:xfrm>
            <a:off x="836500" y="1196344"/>
            <a:ext cx="10515600" cy="1325563"/>
          </a:xfrm>
        </p:spPr>
        <p:txBody>
          <a:bodyPr>
            <a:normAutofit/>
          </a:bodyPr>
          <a:lstStyle/>
          <a:p>
            <a:r>
              <a:rPr lang="en-US" sz="6000" dirty="0"/>
              <a:t>Interviews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082800"/>
            <a:ext cx="9324511" cy="4038932"/>
          </a:xfrm>
        </p:spPr>
        <p:txBody>
          <a:bodyPr anchor="t">
            <a:normAutofit/>
          </a:bodyPr>
          <a:lstStyle/>
          <a:p>
            <a:endParaRPr lang="en-US" sz="1600" dirty="0"/>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096163" y="683956"/>
            <a:ext cx="2402827" cy="1096486"/>
          </a:xfrm>
          <a:prstGeom prst="rect">
            <a:avLst/>
          </a:prstGeom>
        </p:spPr>
      </p:pic>
      <p:sp>
        <p:nvSpPr>
          <p:cNvPr id="7" name="Rectangle 6">
            <a:extLst>
              <a:ext uri="{FF2B5EF4-FFF2-40B4-BE49-F238E27FC236}">
                <a16:creationId xmlns:a16="http://schemas.microsoft.com/office/drawing/2014/main" id="{E52451F4-334B-F147-B83C-33493FA95084}"/>
              </a:ext>
            </a:extLst>
          </p:cNvPr>
          <p:cNvSpPr/>
          <p:nvPr/>
        </p:nvSpPr>
        <p:spPr>
          <a:xfrm>
            <a:off x="836499" y="2274838"/>
            <a:ext cx="8595367" cy="3139321"/>
          </a:xfrm>
          <a:prstGeom prst="rect">
            <a:avLst/>
          </a:prstGeom>
        </p:spPr>
        <p:txBody>
          <a:bodyPr wrap="square">
            <a:spAutoFit/>
          </a:bodyPr>
          <a:lstStyle/>
          <a:p>
            <a:r>
              <a:rPr lang="en-US" sz="2200" i="1" dirty="0">
                <a:latin typeface="+mj-lt"/>
              </a:rPr>
              <a:t>15 participants from 12 countries</a:t>
            </a:r>
          </a:p>
          <a:p>
            <a:endParaRPr lang="en-US" sz="2200" dirty="0">
              <a:latin typeface="+mj-lt"/>
            </a:endParaRPr>
          </a:p>
          <a:p>
            <a:pPr marL="342900" indent="-342900">
              <a:buFont typeface="Arial" panose="020B0604020202020204" pitchFamily="34" charset="0"/>
              <a:buChar char="•"/>
            </a:pPr>
            <a:r>
              <a:rPr lang="en-US" sz="2200" dirty="0">
                <a:latin typeface="+mj-lt"/>
              </a:rPr>
              <a:t>Discuss the written survey responses in greater depth and human capacity needs. </a:t>
            </a:r>
          </a:p>
          <a:p>
            <a:endParaRPr lang="en-US" sz="2200" dirty="0">
              <a:latin typeface="+mj-lt"/>
            </a:endParaRPr>
          </a:p>
          <a:p>
            <a:r>
              <a:rPr lang="en-US" sz="2200" dirty="0">
                <a:latin typeface="+mj-lt"/>
              </a:rPr>
              <a:t>AND project approaches and interventions supporting:</a:t>
            </a:r>
          </a:p>
          <a:p>
            <a:endParaRPr lang="en-US" sz="2200" dirty="0">
              <a:latin typeface="+mj-lt"/>
            </a:endParaRPr>
          </a:p>
          <a:p>
            <a:pPr marL="342900" indent="-342900">
              <a:buFont typeface="Arial" panose="020B0604020202020204" pitchFamily="34" charset="0"/>
              <a:buChar char="•"/>
            </a:pPr>
            <a:r>
              <a:rPr lang="en-US" sz="2200" dirty="0">
                <a:latin typeface="+mj-lt"/>
              </a:rPr>
              <a:t>participatory and gender sensitiveness, and </a:t>
            </a:r>
            <a:endParaRPr lang="en-AU" sz="2200" dirty="0">
              <a:latin typeface="+mj-lt"/>
            </a:endParaRPr>
          </a:p>
          <a:p>
            <a:pPr marL="342900" indent="-342900">
              <a:buFont typeface="Arial" panose="020B0604020202020204" pitchFamily="34" charset="0"/>
              <a:buChar char="•"/>
            </a:pPr>
            <a:r>
              <a:rPr lang="en-US" sz="2200" dirty="0">
                <a:latin typeface="+mj-lt"/>
              </a:rPr>
              <a:t>capacity and willingness of the PICs to support the application of the full cycle of the R2R technological/methodological continuum.</a:t>
            </a:r>
            <a:endParaRPr lang="en-AU" sz="2200" dirty="0">
              <a:latin typeface="+mj-lt"/>
            </a:endParaRPr>
          </a:p>
        </p:txBody>
      </p:sp>
    </p:spTree>
    <p:extLst>
      <p:ext uri="{BB962C8B-B14F-4D97-AF65-F5344CB8AC3E}">
        <p14:creationId xmlns:p14="http://schemas.microsoft.com/office/powerpoint/2010/main" val="394804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4000" dirty="0"/>
              <a:t>PRELIMINARY Findings &amp; Analysis: Human Capacity Needs</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endParaRPr lang="en-US" sz="1600" dirty="0">
              <a:latin typeface="+mj-lt"/>
            </a:endParaRPr>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
        <p:nvSpPr>
          <p:cNvPr id="5" name="Rectangle 4">
            <a:extLst>
              <a:ext uri="{FF2B5EF4-FFF2-40B4-BE49-F238E27FC236}">
                <a16:creationId xmlns:a16="http://schemas.microsoft.com/office/drawing/2014/main" id="{B014059A-19C5-CB4E-AC02-AA80EA063342}"/>
              </a:ext>
            </a:extLst>
          </p:cNvPr>
          <p:cNvSpPr/>
          <p:nvPr/>
        </p:nvSpPr>
        <p:spPr>
          <a:xfrm>
            <a:off x="873904" y="2001448"/>
            <a:ext cx="10454931" cy="3785652"/>
          </a:xfrm>
          <a:prstGeom prst="rect">
            <a:avLst/>
          </a:prstGeom>
        </p:spPr>
        <p:txBody>
          <a:bodyPr wrap="square">
            <a:spAutoFit/>
          </a:bodyPr>
          <a:lstStyle/>
          <a:p>
            <a:r>
              <a:rPr lang="en-US" sz="2400" b="1" dirty="0">
                <a:latin typeface="+mj-lt"/>
              </a:rPr>
              <a:t>1. Governance (Indirect)</a:t>
            </a:r>
            <a:endParaRPr lang="en-US" sz="2400" dirty="0">
              <a:latin typeface="+mj-lt"/>
            </a:endParaRPr>
          </a:p>
          <a:p>
            <a:endParaRPr lang="en-US" sz="2400" b="1" dirty="0">
              <a:latin typeface="+mj-lt"/>
            </a:endParaRPr>
          </a:p>
          <a:p>
            <a:r>
              <a:rPr lang="en-US" sz="2400" b="1" dirty="0">
                <a:latin typeface="+mj-lt"/>
              </a:rPr>
              <a:t>2. Project Management (Direct)</a:t>
            </a:r>
            <a:endParaRPr lang="en-US" sz="2400" dirty="0">
              <a:latin typeface="+mj-lt"/>
            </a:endParaRPr>
          </a:p>
          <a:p>
            <a:pPr marL="800100" lvl="1" indent="-342900">
              <a:buFont typeface="Arial" panose="020B0604020202020204" pitchFamily="34" charset="0"/>
              <a:buChar char="•"/>
            </a:pPr>
            <a:r>
              <a:rPr lang="en-US" sz="2400" dirty="0">
                <a:latin typeface="+mj-lt"/>
              </a:rPr>
              <a:t>Personnel Assistance </a:t>
            </a:r>
          </a:p>
          <a:p>
            <a:pPr marL="800100" lvl="1" indent="-342900">
              <a:buFont typeface="Arial" panose="020B0604020202020204" pitchFamily="34" charset="0"/>
              <a:buChar char="•"/>
            </a:pPr>
            <a:r>
              <a:rPr lang="en-US" sz="2400" dirty="0">
                <a:latin typeface="+mj-lt"/>
              </a:rPr>
              <a:t>Training</a:t>
            </a:r>
          </a:p>
          <a:p>
            <a:pPr marL="800100" lvl="1" indent="-342900">
              <a:buFont typeface="Arial" panose="020B0604020202020204" pitchFamily="34" charset="0"/>
              <a:buChar char="•"/>
            </a:pPr>
            <a:r>
              <a:rPr lang="en-US" sz="2400" dirty="0">
                <a:latin typeface="+mj-lt"/>
              </a:rPr>
              <a:t>Coordination</a:t>
            </a:r>
          </a:p>
          <a:p>
            <a:pPr marL="800100" lvl="1" indent="-342900">
              <a:buFont typeface="Arial" panose="020B0604020202020204" pitchFamily="34" charset="0"/>
              <a:buChar char="•"/>
            </a:pPr>
            <a:r>
              <a:rPr lang="en-US" sz="2400" dirty="0">
                <a:latin typeface="+mj-lt"/>
              </a:rPr>
              <a:t>Information Management </a:t>
            </a:r>
          </a:p>
          <a:p>
            <a:pPr marL="800100" lvl="1" indent="-342900">
              <a:buFont typeface="Arial" panose="020B0604020202020204" pitchFamily="34" charset="0"/>
              <a:buChar char="•"/>
            </a:pPr>
            <a:r>
              <a:rPr lang="en-US" sz="2400" dirty="0">
                <a:latin typeface="+mj-lt"/>
              </a:rPr>
              <a:t>Logistics.</a:t>
            </a:r>
          </a:p>
          <a:p>
            <a:endParaRPr lang="en-AU" sz="2400" dirty="0">
              <a:latin typeface="+mj-lt"/>
            </a:endParaRPr>
          </a:p>
          <a:p>
            <a:r>
              <a:rPr lang="en-US" sz="2400" b="1" dirty="0">
                <a:latin typeface="+mj-lt"/>
              </a:rPr>
              <a:t>3. Enforcement (Indirect)</a:t>
            </a:r>
            <a:endParaRPr lang="en-US" sz="2400" dirty="0">
              <a:latin typeface="+mj-lt"/>
            </a:endParaRPr>
          </a:p>
        </p:txBody>
      </p:sp>
    </p:spTree>
    <p:extLst>
      <p:ext uri="{BB962C8B-B14F-4D97-AF65-F5344CB8AC3E}">
        <p14:creationId xmlns:p14="http://schemas.microsoft.com/office/powerpoint/2010/main" val="99636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3F77-2FE4-024A-8839-F29986C028AB}"/>
              </a:ext>
            </a:extLst>
          </p:cNvPr>
          <p:cNvSpPr>
            <a:spLocks noGrp="1"/>
          </p:cNvSpPr>
          <p:nvPr>
            <p:ph type="title"/>
          </p:nvPr>
        </p:nvSpPr>
        <p:spPr>
          <a:xfrm>
            <a:off x="693010" y="1409643"/>
            <a:ext cx="10584590" cy="591805"/>
          </a:xfrm>
        </p:spPr>
        <p:txBody>
          <a:bodyPr>
            <a:noAutofit/>
          </a:bodyPr>
          <a:lstStyle/>
          <a:p>
            <a:r>
              <a:rPr lang="en-US" sz="5400" dirty="0"/>
              <a:t>Governance</a:t>
            </a:r>
          </a:p>
        </p:txBody>
      </p:sp>
      <p:sp>
        <p:nvSpPr>
          <p:cNvPr id="3" name="Content Placeholder 2">
            <a:extLst>
              <a:ext uri="{FF2B5EF4-FFF2-40B4-BE49-F238E27FC236}">
                <a16:creationId xmlns:a16="http://schemas.microsoft.com/office/drawing/2014/main" id="{07FE9C65-D184-FB46-8582-D3981C264AB2}"/>
              </a:ext>
            </a:extLst>
          </p:cNvPr>
          <p:cNvSpPr>
            <a:spLocks noGrp="1"/>
          </p:cNvSpPr>
          <p:nvPr>
            <p:ph idx="1"/>
          </p:nvPr>
        </p:nvSpPr>
        <p:spPr>
          <a:xfrm>
            <a:off x="1123355" y="2209240"/>
            <a:ext cx="9324511" cy="3912492"/>
          </a:xfrm>
        </p:spPr>
        <p:txBody>
          <a:bodyPr anchor="t">
            <a:normAutofit/>
          </a:bodyPr>
          <a:lstStyle/>
          <a:p>
            <a:endParaRPr lang="en-US" sz="1600" dirty="0">
              <a:latin typeface="+mj-lt"/>
            </a:endParaRPr>
          </a:p>
          <a:p>
            <a:endParaRPr lang="en-US" sz="1600" dirty="0"/>
          </a:p>
        </p:txBody>
      </p:sp>
      <p:pic>
        <p:nvPicPr>
          <p:cNvPr id="4" name="Picture 3">
            <a:extLst>
              <a:ext uri="{FF2B5EF4-FFF2-40B4-BE49-F238E27FC236}">
                <a16:creationId xmlns:a16="http://schemas.microsoft.com/office/drawing/2014/main" id="{24791FBD-1CC4-F64A-B045-80D75F17361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32337" y="490379"/>
            <a:ext cx="1196340" cy="845185"/>
          </a:xfrm>
          <a:prstGeom prst="rect">
            <a:avLst/>
          </a:prstGeom>
        </p:spPr>
      </p:pic>
      <p:pic>
        <p:nvPicPr>
          <p:cNvPr id="9" name="Picture 8">
            <a:extLst>
              <a:ext uri="{FF2B5EF4-FFF2-40B4-BE49-F238E27FC236}">
                <a16:creationId xmlns:a16="http://schemas.microsoft.com/office/drawing/2014/main" id="{B2FB9DD6-B792-E14F-BE76-383D88588DF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056836" y="485911"/>
            <a:ext cx="2402827" cy="1096486"/>
          </a:xfrm>
          <a:prstGeom prst="rect">
            <a:avLst/>
          </a:prstGeom>
        </p:spPr>
      </p:pic>
      <p:sp>
        <p:nvSpPr>
          <p:cNvPr id="6" name="Rectangle 5">
            <a:extLst>
              <a:ext uri="{FF2B5EF4-FFF2-40B4-BE49-F238E27FC236}">
                <a16:creationId xmlns:a16="http://schemas.microsoft.com/office/drawing/2014/main" id="{C98029BE-25E1-3241-9F3D-90E82A903274}"/>
              </a:ext>
            </a:extLst>
          </p:cNvPr>
          <p:cNvSpPr/>
          <p:nvPr/>
        </p:nvSpPr>
        <p:spPr>
          <a:xfrm>
            <a:off x="732337" y="2094136"/>
            <a:ext cx="10268730" cy="3477875"/>
          </a:xfrm>
          <a:prstGeom prst="rect">
            <a:avLst/>
          </a:prstGeom>
        </p:spPr>
        <p:txBody>
          <a:bodyPr wrap="square">
            <a:spAutoFit/>
          </a:bodyPr>
          <a:lstStyle/>
          <a:p>
            <a:r>
              <a:rPr lang="en-US" sz="2000" dirty="0"/>
              <a:t>Framework structures or issues that shape the project environment.( </a:t>
            </a:r>
            <a:r>
              <a:rPr lang="en-US" sz="2000" dirty="0" err="1"/>
              <a:t>Eg</a:t>
            </a:r>
            <a:r>
              <a:rPr lang="en-US" sz="2000" dirty="0"/>
              <a:t>: national legal structures, national policy, and R2R </a:t>
            </a:r>
            <a:r>
              <a:rPr lang="en-US" sz="2000" dirty="0" err="1"/>
              <a:t>programme</a:t>
            </a:r>
            <a:r>
              <a:rPr lang="en-US" sz="2000" dirty="0"/>
              <a:t>/project design)</a:t>
            </a:r>
            <a:r>
              <a:rPr lang="en-AU" sz="2000" dirty="0"/>
              <a:t>.</a:t>
            </a:r>
            <a:endParaRPr lang="en-US" sz="2000" b="1" dirty="0"/>
          </a:p>
          <a:p>
            <a:endParaRPr lang="en-US" sz="2000" b="1" dirty="0"/>
          </a:p>
          <a:p>
            <a:r>
              <a:rPr lang="en-US" sz="2000" b="1" dirty="0"/>
              <a:t>Policy frameworks and legal frameworks:</a:t>
            </a:r>
          </a:p>
          <a:p>
            <a:pPr marL="800100" lvl="1" indent="-342900">
              <a:buFont typeface="Arial" panose="020B0604020202020204" pitchFamily="34" charset="0"/>
              <a:buChar char="•"/>
            </a:pPr>
            <a:r>
              <a:rPr lang="en-US" sz="2000" dirty="0"/>
              <a:t>Policy   development that did not </a:t>
            </a:r>
            <a:r>
              <a:rPr lang="en-US" sz="2000" i="1" dirty="0"/>
              <a:t>align with existing national policy</a:t>
            </a:r>
            <a:r>
              <a:rPr lang="en-US" sz="2000" dirty="0"/>
              <a:t> or conflicted with </a:t>
            </a:r>
            <a:r>
              <a:rPr lang="en-US" sz="2000" i="1" dirty="0"/>
              <a:t>traditional land ownership</a:t>
            </a:r>
            <a:r>
              <a:rPr lang="en-US" sz="2000" dirty="0"/>
              <a:t> </a:t>
            </a:r>
          </a:p>
          <a:p>
            <a:pPr marL="800100" lvl="1" indent="-342900">
              <a:buFont typeface="Arial" panose="020B0604020202020204" pitchFamily="34" charset="0"/>
              <a:buChar char="•"/>
            </a:pPr>
            <a:r>
              <a:rPr lang="en-US" sz="2000" dirty="0"/>
              <a:t>Policy development required </a:t>
            </a:r>
            <a:r>
              <a:rPr lang="en-US" sz="2000" i="1" dirty="0"/>
              <a:t>wider stakeholder engagement</a:t>
            </a:r>
            <a:r>
              <a:rPr lang="en-US" sz="2000" dirty="0"/>
              <a:t> with communities and technical stakeholders and therefore additional funding to fully inform policy.</a:t>
            </a:r>
          </a:p>
          <a:p>
            <a:r>
              <a:rPr lang="en-US" sz="2000" b="1" dirty="0"/>
              <a:t>Decision-making:</a:t>
            </a:r>
          </a:p>
          <a:p>
            <a:pPr marL="800100" lvl="1" indent="-342900">
              <a:buFont typeface="Arial" panose="020B0604020202020204" pitchFamily="34" charset="0"/>
              <a:buChar char="•"/>
            </a:pPr>
            <a:r>
              <a:rPr lang="en-US" sz="2000" dirty="0"/>
              <a:t>Insufficient </a:t>
            </a:r>
            <a:r>
              <a:rPr lang="en-US" sz="2000" i="1" dirty="0"/>
              <a:t>scientific or technical knowledge of decision-makers</a:t>
            </a:r>
            <a:r>
              <a:rPr lang="en-US" sz="2000" dirty="0"/>
              <a:t> diminished recognition of the importance of project methods, technical requirements, or specific objectives</a:t>
            </a:r>
          </a:p>
        </p:txBody>
      </p:sp>
    </p:spTree>
    <p:extLst>
      <p:ext uri="{BB962C8B-B14F-4D97-AF65-F5344CB8AC3E}">
        <p14:creationId xmlns:p14="http://schemas.microsoft.com/office/powerpoint/2010/main" val="3685099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1859</Words>
  <Application>Microsoft Office PowerPoint</Application>
  <PresentationFormat>Widescreen</PresentationFormat>
  <Paragraphs>141</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Tw Cen MT</vt:lpstr>
      <vt:lpstr>Tw Cen MT Condensed</vt:lpstr>
      <vt:lpstr>Wingdings 3</vt:lpstr>
      <vt:lpstr>Integral</vt:lpstr>
      <vt:lpstr>     GEF Ridge to Reef (R2R)</vt:lpstr>
      <vt:lpstr>Objectives</vt:lpstr>
      <vt:lpstr>Methodology</vt:lpstr>
      <vt:lpstr> Human Capacity Needs: Approach</vt:lpstr>
      <vt:lpstr> Survey Questions</vt:lpstr>
      <vt:lpstr> Survey: PRELIMINARY Findings</vt:lpstr>
      <vt:lpstr>Interviews</vt:lpstr>
      <vt:lpstr>PRELIMINARY Findings &amp; Analysis: Human Capacity Needs</vt:lpstr>
      <vt:lpstr>Governance</vt:lpstr>
      <vt:lpstr>Analysis: Governance</vt:lpstr>
      <vt:lpstr>Project Management: Personnel Support</vt:lpstr>
      <vt:lpstr>Project Management: Training</vt:lpstr>
      <vt:lpstr>Project Management: Coordination </vt:lpstr>
      <vt:lpstr>Project Management: Information Management </vt:lpstr>
      <vt:lpstr>Project Management: Logistics</vt:lpstr>
      <vt:lpstr>Enforcement</vt:lpstr>
      <vt:lpstr>  Enforcement:    </vt:lpstr>
      <vt:lpstr>Enforcement: Participatory and gender sensitiveness </vt:lpstr>
      <vt:lpstr>PRELIMINARY FINDINGS &amp; ANALYSIS: Summary</vt:lpstr>
      <vt:lpstr>PRELIMINARY RECOMMENDATIONS</vt:lpstr>
      <vt:lpstr>   Next StepS:    VALIDATION OF FINDINGS  Develop A guide for participatory capacity development   THANK YOU   VINAKA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GEF Ridge to Reef (R2R)</dc:title>
  <dc:creator>tess martin</dc:creator>
  <cp:lastModifiedBy>Samasoni Sauni</cp:lastModifiedBy>
  <cp:revision>5</cp:revision>
  <dcterms:created xsi:type="dcterms:W3CDTF">2021-02-06T01:45:54Z</dcterms:created>
  <dcterms:modified xsi:type="dcterms:W3CDTF">2021-02-13T11:23:28Z</dcterms:modified>
</cp:coreProperties>
</file>