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266" r:id="rId3"/>
    <p:sldId id="293" r:id="rId4"/>
    <p:sldId id="309" r:id="rId5"/>
    <p:sldId id="298" r:id="rId6"/>
    <p:sldId id="294" r:id="rId7"/>
    <p:sldId id="308" r:id="rId8"/>
    <p:sldId id="306" r:id="rId9"/>
    <p:sldId id="310" r:id="rId10"/>
    <p:sldId id="311" r:id="rId11"/>
    <p:sldId id="312" r:id="rId12"/>
    <p:sldId id="316" r:id="rId13"/>
    <p:sldId id="302" r:id="rId14"/>
    <p:sldId id="315" r:id="rId15"/>
    <p:sldId id="317" r:id="rId16"/>
    <p:sldId id="318" r:id="rId17"/>
    <p:sldId id="319" r:id="rId18"/>
    <p:sldId id="320" r:id="rId19"/>
    <p:sldId id="321" r:id="rId20"/>
    <p:sldId id="322" r:id="rId21"/>
    <p:sldId id="323" r:id="rId22"/>
    <p:sldId id="324"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88602"/>
  </p:normalViewPr>
  <p:slideViewPr>
    <p:cSldViewPr snapToGrid="0">
      <p:cViewPr varScale="1">
        <p:scale>
          <a:sx n="96" d="100"/>
          <a:sy n="96" d="100"/>
        </p:scale>
        <p:origin x="137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E528D-989F-B84B-9B77-90CBFF111E6F}" type="datetimeFigureOut">
              <a:rPr lang="en-US" smtClean="0"/>
              <a:t>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0A866-12F3-2840-846B-F71FD9CCD172}" type="slidenum">
              <a:rPr lang="en-US" smtClean="0"/>
              <a:t>‹#›</a:t>
            </a:fld>
            <a:endParaRPr lang="en-US"/>
          </a:p>
        </p:txBody>
      </p:sp>
    </p:spTree>
    <p:extLst>
      <p:ext uri="{BB962C8B-B14F-4D97-AF65-F5344CB8AC3E}">
        <p14:creationId xmlns:p14="http://schemas.microsoft.com/office/powerpoint/2010/main" val="249155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Beer, S.   1984.  The viable system model:  its provenance, development, methodology, and pathology.  Journal of the Operational Research Society, 35, 7-16.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Jackson. 2003.  Systems Thinking: Creative Holism for Managers. John Wiley and Sons, Ltd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 </a:t>
            </a:r>
            <a:r>
              <a:rPr lang="en-US" sz="1200" i="1" kern="1200" dirty="0">
                <a:solidFill>
                  <a:schemeClr val="tx1"/>
                </a:solidFill>
                <a:effectLst/>
                <a:latin typeface="+mn-lt"/>
                <a:ea typeface="+mn-ea"/>
                <a:cs typeface="+mn-cs"/>
              </a:rPr>
              <a:t>Ecosystems and Human Well-being: Synthesis. </a:t>
            </a:r>
            <a:r>
              <a:rPr lang="en-US" sz="1200" kern="1200" dirty="0">
                <a:solidFill>
                  <a:schemeClr val="tx1"/>
                </a:solidFill>
                <a:effectLst/>
                <a:latin typeface="+mn-lt"/>
                <a:ea typeface="+mn-ea"/>
                <a:cs typeface="+mn-cs"/>
              </a:rPr>
              <a:t>Washington, DC: Island Press, 2005.</a:t>
            </a:r>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Anderson, J.  2000.  Four considerations for decentralized forest management:  Subsidiarity, empowerment, pluralism, and social capital.  In Decentralization and Devolution of Forest Management in Asia and the Pacific.  Bangkok:  RECOFTC, Thailand.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Engel A and B Korf. 2005. Negotiation and mediation techniques for natural resource management. Rome, Italy. 2005.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Mayer, et. al 2012.  Ten lessons learned in landscape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0" kern="1200" dirty="0">
                <a:solidFill>
                  <a:schemeClr val="tx1"/>
                </a:solidFill>
                <a:effectLst/>
                <a:latin typeface="+mn-lt"/>
                <a:ea typeface="+mn-ea"/>
                <a:cs typeface="+mn-cs"/>
              </a:rPr>
              <a:t>Huntley, B.J. and Redford, K.H. (2014). ‘Mainstreaming biodiversity in Practice: a STAP advisory document’. Global Environment Facility, Washington, DC.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USAID. 2016. (https://</a:t>
            </a:r>
            <a:r>
              <a:rPr lang="en-GB" dirty="0" err="1"/>
              <a:t>usaidlearninglab.org</a:t>
            </a:r>
            <a:r>
              <a:rPr lang="en-GB" dirty="0"/>
              <a:t>/lab-notes/what-thing-called-theory-change)</a:t>
            </a:r>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USAID. 2017.  Theory of Change of the USAID Protect Wildlife Project. Manila, Philippines.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C0A866-12F3-2840-846B-F71FD9CCD172}" type="slidenum">
              <a:rPr lang="en-US" smtClean="0"/>
              <a:t>8</a:t>
            </a:fld>
            <a:endParaRPr lang="en-US"/>
          </a:p>
        </p:txBody>
      </p:sp>
    </p:spTree>
    <p:extLst>
      <p:ext uri="{BB962C8B-B14F-4D97-AF65-F5344CB8AC3E}">
        <p14:creationId xmlns:p14="http://schemas.microsoft.com/office/powerpoint/2010/main" val="221492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0A866-12F3-2840-846B-F71FD9CCD172}" type="slidenum">
              <a:rPr lang="en-US" smtClean="0"/>
              <a:t>15</a:t>
            </a:fld>
            <a:endParaRPr lang="en-US"/>
          </a:p>
        </p:txBody>
      </p:sp>
    </p:spTree>
    <p:extLst>
      <p:ext uri="{BB962C8B-B14F-4D97-AF65-F5344CB8AC3E}">
        <p14:creationId xmlns:p14="http://schemas.microsoft.com/office/powerpoint/2010/main" val="203261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0A866-12F3-2840-846B-F71FD9CCD172}" type="slidenum">
              <a:rPr lang="en-US" smtClean="0"/>
              <a:t>17</a:t>
            </a:fld>
            <a:endParaRPr lang="en-US"/>
          </a:p>
        </p:txBody>
      </p:sp>
    </p:spTree>
    <p:extLst>
      <p:ext uri="{BB962C8B-B14F-4D97-AF65-F5344CB8AC3E}">
        <p14:creationId xmlns:p14="http://schemas.microsoft.com/office/powerpoint/2010/main" val="357643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0A866-12F3-2840-846B-F71FD9CCD172}" type="slidenum">
              <a:rPr lang="en-US" smtClean="0"/>
              <a:t>20</a:t>
            </a:fld>
            <a:endParaRPr lang="en-US"/>
          </a:p>
        </p:txBody>
      </p:sp>
    </p:spTree>
    <p:extLst>
      <p:ext uri="{BB962C8B-B14F-4D97-AF65-F5344CB8AC3E}">
        <p14:creationId xmlns:p14="http://schemas.microsoft.com/office/powerpoint/2010/main" val="288118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5685-FA20-425F-8BD6-A31C616909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55557F38-8EFC-4F33-A988-F80E0DA00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4F47CD2-7DE3-44C5-864C-680EF70764AA}"/>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4AA1199F-CE90-411E-B3FD-2123285B89A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8261A9D-47E0-4550-B5B0-60E16EC0747A}"/>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308561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83E2-CFB5-4277-833D-D555CBEDCF86}"/>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7BE22A2-490D-4AFF-96D7-CF5AA97D4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07FA7F0-912A-4469-AF70-25DB9DD0F99D}"/>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81703C8F-6B02-4630-844C-F0E6D9CEBCC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C0C60F6-39C1-49ED-B571-87CD3ADDC734}"/>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118555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B4D6B-EC3A-4981-9295-72B7A29431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7A8A9CAC-A11B-4C91-B570-16C56D5608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4A89630-6B59-428C-B21A-4AE1BFBD469F}"/>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DB220F28-D4B7-440C-B0F4-7139E65E5EA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1A507BA-5191-4402-90AB-DD01509C9896}"/>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67163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D75A-F26F-4209-8CF7-8BC4DD1C9F4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E13B351-08FA-475E-86A0-4C7F5C757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0B9A021-4993-4910-AD72-A96037A550F6}"/>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5C071A3A-59FC-4365-8AAF-A6FB4F4F7A3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D884B59-A536-483D-B4C5-4815E320891F}"/>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21451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7FF4-B4F7-4E1A-AB12-B9AED5BE4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2892510-3A6B-4940-8E77-9B59F7708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FF10-9EAD-4669-8D1A-A5116743F907}"/>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8DEA518D-AD51-4E56-B627-09F4FECB53B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73F8EC1-FF7B-44B1-8244-24BAD6D500D2}"/>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301387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D3E5-6477-4E45-A092-6917DED7E08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361DA49-361C-469B-B9B1-702BD146DB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4BF3EAC1-B2E1-4008-8FE0-FE369B749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E69E8DBC-F801-45CE-A71C-0CF01DC7E930}"/>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6" name="Footer Placeholder 5">
            <a:extLst>
              <a:ext uri="{FF2B5EF4-FFF2-40B4-BE49-F238E27FC236}">
                <a16:creationId xmlns:a16="http://schemas.microsoft.com/office/drawing/2014/main" id="{B46451A8-B867-4AFE-AD72-A2BAF22E8C99}"/>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F09EAA5-0DA2-4307-95AF-6AA5783D71F6}"/>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203460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9E26-8910-4064-942C-145CD04248FF}"/>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9062875-7C49-4718-B5F3-2E4874B14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9B624-3F37-4433-B9AE-EBBD66F8D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2C48B9A1-0AF8-442B-BAFC-5E14113CC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1E0CE-6448-4CF4-8C95-90E578C5B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82F82ECA-EACE-4F52-A791-487C4FF0293E}"/>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8" name="Footer Placeholder 7">
            <a:extLst>
              <a:ext uri="{FF2B5EF4-FFF2-40B4-BE49-F238E27FC236}">
                <a16:creationId xmlns:a16="http://schemas.microsoft.com/office/drawing/2014/main" id="{BF5A4FB4-04BF-463C-8E8F-3A795334FC0E}"/>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1D45D068-AC0A-488A-BE39-B0ED276FE58C}"/>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269581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54D2-1DA8-44DE-A4C8-A2F618671650}"/>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BA2C5B59-30DA-4317-B326-C05E968E2DB9}"/>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4" name="Footer Placeholder 3">
            <a:extLst>
              <a:ext uri="{FF2B5EF4-FFF2-40B4-BE49-F238E27FC236}">
                <a16:creationId xmlns:a16="http://schemas.microsoft.com/office/drawing/2014/main" id="{2357AF3E-20AD-4703-9218-7B4E91272FB5}"/>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EDD57FE9-00B3-473F-AC10-AAD000E594B0}"/>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199603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7718D-EFE0-4291-BA60-056810F0D7E2}"/>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3" name="Footer Placeholder 2">
            <a:extLst>
              <a:ext uri="{FF2B5EF4-FFF2-40B4-BE49-F238E27FC236}">
                <a16:creationId xmlns:a16="http://schemas.microsoft.com/office/drawing/2014/main" id="{FD684712-22CB-447D-BC33-9B5DD6474AFB}"/>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072EF6FE-0A95-4206-9806-7DBFA7A9A7CD}"/>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13291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C8D6-B074-4314-B48A-E642A7506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4571E374-89C6-44CD-A346-856079B10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3D3BCA2-009F-4A06-A3E9-4660A9CEE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6BE87-CB3A-40C0-A39A-3DF53F272350}"/>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6" name="Footer Placeholder 5">
            <a:extLst>
              <a:ext uri="{FF2B5EF4-FFF2-40B4-BE49-F238E27FC236}">
                <a16:creationId xmlns:a16="http://schemas.microsoft.com/office/drawing/2014/main" id="{86C431E6-36F4-4A6F-B558-9FC8C9C3283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A257F0D4-97AA-4F36-A7A6-EDB645D4C1D6}"/>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417444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C311-DB24-4C59-A34F-DC8BC0B3A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658C81EC-06C9-4F32-8EEF-946DF8A7C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EAA08044-C1B7-4FFE-B1CC-BCB6AD594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279A3-3FE3-41B3-945B-FEC9CF8221F8}"/>
              </a:ext>
            </a:extLst>
          </p:cNvPr>
          <p:cNvSpPr>
            <a:spLocks noGrp="1"/>
          </p:cNvSpPr>
          <p:nvPr>
            <p:ph type="dt" sz="half" idx="10"/>
          </p:nvPr>
        </p:nvSpPr>
        <p:spPr/>
        <p:txBody>
          <a:bodyPr/>
          <a:lstStyle/>
          <a:p>
            <a:fld id="{9FE22C01-A719-487C-8BC2-A5D9E84657D7}" type="datetimeFigureOut">
              <a:rPr lang="en-PH" smtClean="0"/>
              <a:t>2/9/21</a:t>
            </a:fld>
            <a:endParaRPr lang="en-PH"/>
          </a:p>
        </p:txBody>
      </p:sp>
      <p:sp>
        <p:nvSpPr>
          <p:cNvPr id="6" name="Footer Placeholder 5">
            <a:extLst>
              <a:ext uri="{FF2B5EF4-FFF2-40B4-BE49-F238E27FC236}">
                <a16:creationId xmlns:a16="http://schemas.microsoft.com/office/drawing/2014/main" id="{0F0BE673-72E7-47DC-A693-496FD184D599}"/>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F755389-6A4B-43F2-865A-E7FD095A31A8}"/>
              </a:ext>
            </a:extLst>
          </p:cNvPr>
          <p:cNvSpPr>
            <a:spLocks noGrp="1"/>
          </p:cNvSpPr>
          <p:nvPr>
            <p:ph type="sldNum" sz="quarter" idx="12"/>
          </p:nvPr>
        </p:nvSpPr>
        <p:spPr/>
        <p:txBody>
          <a:bodyPr/>
          <a:lstStyle/>
          <a:p>
            <a:fld id="{BDF24DBC-64BC-47C7-998B-627025309A65}" type="slidenum">
              <a:rPr lang="en-PH" smtClean="0"/>
              <a:t>‹#›</a:t>
            </a:fld>
            <a:endParaRPr lang="en-PH"/>
          </a:p>
        </p:txBody>
      </p:sp>
    </p:spTree>
    <p:extLst>
      <p:ext uri="{BB962C8B-B14F-4D97-AF65-F5344CB8AC3E}">
        <p14:creationId xmlns:p14="http://schemas.microsoft.com/office/powerpoint/2010/main" val="13307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7E826-E658-4082-89E0-CA47EEDB4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DBDDEC3-DAD7-4723-B269-FB31CD20F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9DABD4C-504A-4E08-B5DA-D0A05404E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22C01-A719-487C-8BC2-A5D9E84657D7}" type="datetimeFigureOut">
              <a:rPr lang="en-PH" smtClean="0"/>
              <a:t>2/9/21</a:t>
            </a:fld>
            <a:endParaRPr lang="en-PH"/>
          </a:p>
        </p:txBody>
      </p:sp>
      <p:sp>
        <p:nvSpPr>
          <p:cNvPr id="5" name="Footer Placeholder 4">
            <a:extLst>
              <a:ext uri="{FF2B5EF4-FFF2-40B4-BE49-F238E27FC236}">
                <a16:creationId xmlns:a16="http://schemas.microsoft.com/office/drawing/2014/main" id="{2896D956-994A-4433-92B3-BEC5230D7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759316BE-6CBA-4509-830E-D7C1911BD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4DBC-64BC-47C7-998B-627025309A65}" type="slidenum">
              <a:rPr lang="en-PH" smtClean="0"/>
              <a:t>‹#›</a:t>
            </a:fld>
            <a:endParaRPr lang="en-PH"/>
          </a:p>
        </p:txBody>
      </p:sp>
    </p:spTree>
    <p:extLst>
      <p:ext uri="{BB962C8B-B14F-4D97-AF65-F5344CB8AC3E}">
        <p14:creationId xmlns:p14="http://schemas.microsoft.com/office/powerpoint/2010/main" val="313971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579C-8996-4471-9243-0C2D1BA4ABC1}"/>
              </a:ext>
            </a:extLst>
          </p:cNvPr>
          <p:cNvSpPr>
            <a:spLocks noGrp="1"/>
          </p:cNvSpPr>
          <p:nvPr>
            <p:ph type="ctrTitle"/>
          </p:nvPr>
        </p:nvSpPr>
        <p:spPr>
          <a:xfrm>
            <a:off x="739739" y="1908314"/>
            <a:ext cx="11116638" cy="2252870"/>
          </a:xfrm>
        </p:spPr>
        <p:txBody>
          <a:bodyPr>
            <a:noAutofit/>
          </a:bodyPr>
          <a:lstStyle/>
          <a:p>
            <a:pPr algn="ctr">
              <a:lnSpc>
                <a:spcPct val="107000"/>
              </a:lnSpc>
              <a:spcAft>
                <a:spcPts val="800"/>
              </a:spcAft>
            </a:pPr>
            <a:r>
              <a:rPr lang="en-US" sz="3600" b="1" dirty="0">
                <a:effectLst/>
                <a:latin typeface="Gill Sans MT" panose="020B0502020104020203" pitchFamily="34" charset="0"/>
                <a:ea typeface="Calibri" panose="020F0502020204030204" pitchFamily="34" charset="0"/>
                <a:cs typeface="Times New Roman" panose="02020603050405020304" pitchFamily="18" charset="0"/>
              </a:rPr>
              <a:t>UPDATE:  Consultancy’s Preliminary Findings, Conclusions, and Implications for R2R Mainstreaming  (Report No. </a:t>
            </a:r>
            <a:r>
              <a:rPr lang="en-US" sz="3600" b="1">
                <a:effectLst/>
                <a:latin typeface="Gill Sans MT" panose="020B0502020104020203" pitchFamily="34" charset="0"/>
                <a:ea typeface="Calibri" panose="020F0502020204030204" pitchFamily="34" charset="0"/>
                <a:cs typeface="Times New Roman" panose="02020603050405020304" pitchFamily="18" charset="0"/>
              </a:rPr>
              <a:t>1)</a:t>
            </a:r>
            <a:br>
              <a:rPr lang="en-US" sz="3600" b="1" dirty="0">
                <a:effectLst/>
                <a:latin typeface="Gill Sans MT" panose="020B0502020104020203" pitchFamily="34" charset="0"/>
                <a:ea typeface="Calibri" panose="020F0502020204030204" pitchFamily="34" charset="0"/>
                <a:cs typeface="Times New Roman" panose="02020603050405020304" pitchFamily="18" charset="0"/>
              </a:rPr>
            </a:br>
            <a:r>
              <a:rPr lang="en-GB" sz="2000" dirty="0"/>
              <a:t> </a:t>
            </a:r>
            <a:endParaRPr lang="en-PH" sz="2000" dirty="0"/>
          </a:p>
        </p:txBody>
      </p:sp>
      <p:sp>
        <p:nvSpPr>
          <p:cNvPr id="3" name="Subtitle 2">
            <a:extLst>
              <a:ext uri="{FF2B5EF4-FFF2-40B4-BE49-F238E27FC236}">
                <a16:creationId xmlns:a16="http://schemas.microsoft.com/office/drawing/2014/main" id="{BA1907ED-90D8-43B7-993A-CE6D04AC6591}"/>
              </a:ext>
            </a:extLst>
          </p:cNvPr>
          <p:cNvSpPr>
            <a:spLocks noGrp="1"/>
          </p:cNvSpPr>
          <p:nvPr>
            <p:ph type="subTitle" idx="1"/>
          </p:nvPr>
        </p:nvSpPr>
        <p:spPr>
          <a:xfrm>
            <a:off x="3904180" y="4593701"/>
            <a:ext cx="4130212" cy="1617741"/>
          </a:xfrm>
        </p:spPr>
        <p:txBody>
          <a:bodyPr>
            <a:normAutofit fontScale="77500" lnSpcReduction="20000"/>
          </a:bodyPr>
          <a:lstStyle/>
          <a:p>
            <a:r>
              <a:rPr lang="en-PH" b="1" dirty="0">
                <a:latin typeface="Gill Sans MT" panose="020B0502020104020203" pitchFamily="34" charset="0"/>
              </a:rPr>
              <a:t>Consultancy Team:</a:t>
            </a:r>
          </a:p>
          <a:p>
            <a:r>
              <a:rPr lang="en-PH" dirty="0">
                <a:latin typeface="Gill Sans MT" panose="020B0502020104020203" pitchFamily="34" charset="0"/>
              </a:rPr>
              <a:t>Ernie S. Guiang</a:t>
            </a:r>
          </a:p>
          <a:p>
            <a:r>
              <a:rPr lang="en-PH" dirty="0">
                <a:latin typeface="Gill Sans MT" panose="020B0502020104020203" pitchFamily="34" charset="0"/>
              </a:rPr>
              <a:t>Ms. Ma. Susan Lucero,</a:t>
            </a:r>
          </a:p>
          <a:p>
            <a:r>
              <a:rPr lang="en-PH" dirty="0">
                <a:latin typeface="Gill Sans MT" panose="020B0502020104020203" pitchFamily="34" charset="0"/>
              </a:rPr>
              <a:t>Ms. Trina G. </a:t>
            </a:r>
            <a:r>
              <a:rPr lang="en-PH" dirty="0" err="1">
                <a:latin typeface="Gill Sans MT" panose="020B0502020104020203" pitchFamily="34" charset="0"/>
              </a:rPr>
              <a:t>Isorena</a:t>
            </a:r>
            <a:endParaRPr lang="en-PH" dirty="0">
              <a:latin typeface="Gill Sans MT" panose="020B0502020104020203" pitchFamily="34" charset="0"/>
            </a:endParaRPr>
          </a:p>
          <a:p>
            <a:r>
              <a:rPr lang="en-PH" dirty="0">
                <a:latin typeface="Gill Sans MT" panose="020B0502020104020203" pitchFamily="34" charset="0"/>
              </a:rPr>
              <a:t>Ms. Lea </a:t>
            </a:r>
            <a:r>
              <a:rPr lang="en-PH" dirty="0" err="1">
                <a:latin typeface="Gill Sans MT" panose="020B0502020104020203" pitchFamily="34" charset="0"/>
              </a:rPr>
              <a:t>Astrera</a:t>
            </a:r>
            <a:endParaRPr lang="en-PH" dirty="0">
              <a:latin typeface="Gill Sans MT" panose="020B0502020104020203" pitchFamily="34" charset="0"/>
            </a:endParaRPr>
          </a:p>
          <a:p>
            <a:endParaRPr lang="en-PH" dirty="0">
              <a:latin typeface="Gill Sans MT" panose="020B0502020104020203" pitchFamily="34" charset="0"/>
            </a:endParaRPr>
          </a:p>
          <a:p>
            <a:endParaRPr lang="en-PH" dirty="0">
              <a:latin typeface="Gill Sans MT" panose="020B0502020104020203" pitchFamily="34" charset="0"/>
            </a:endParaRPr>
          </a:p>
        </p:txBody>
      </p:sp>
      <p:pic>
        <p:nvPicPr>
          <p:cNvPr id="4" name="Picture 3">
            <a:extLst>
              <a:ext uri="{FF2B5EF4-FFF2-40B4-BE49-F238E27FC236}">
                <a16:creationId xmlns:a16="http://schemas.microsoft.com/office/drawing/2014/main" id="{E22EB1D6-9960-416F-9D21-3DD62F7393FB}"/>
              </a:ext>
            </a:extLst>
          </p:cNvPr>
          <p:cNvPicPr>
            <a:picLocks noChangeAspect="1"/>
          </p:cNvPicPr>
          <p:nvPr/>
        </p:nvPicPr>
        <p:blipFill>
          <a:blip r:embed="rId2"/>
          <a:stretch>
            <a:fillRect/>
          </a:stretch>
        </p:blipFill>
        <p:spPr>
          <a:xfrm>
            <a:off x="3904180" y="102028"/>
            <a:ext cx="3610296" cy="1563556"/>
          </a:xfrm>
          <a:prstGeom prst="rect">
            <a:avLst/>
          </a:prstGeom>
        </p:spPr>
      </p:pic>
    </p:spTree>
    <p:extLst>
      <p:ext uri="{BB962C8B-B14F-4D97-AF65-F5344CB8AC3E}">
        <p14:creationId xmlns:p14="http://schemas.microsoft.com/office/powerpoint/2010/main" val="251474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8F44-E4E0-49C5-8076-CF7B72326788}"/>
              </a:ext>
            </a:extLst>
          </p:cNvPr>
          <p:cNvSpPr>
            <a:spLocks noGrp="1"/>
          </p:cNvSpPr>
          <p:nvPr>
            <p:ph type="title"/>
          </p:nvPr>
        </p:nvSpPr>
        <p:spPr>
          <a:xfrm>
            <a:off x="229822" y="0"/>
            <a:ext cx="11634651" cy="557561"/>
          </a:xfrm>
          <a:solidFill>
            <a:srgbClr val="FFC000"/>
          </a:solidFill>
        </p:spPr>
        <p:txBody>
          <a:bodyPr>
            <a:normAutofit/>
          </a:bodyPr>
          <a:lstStyle/>
          <a:p>
            <a:pPr algn="ctr"/>
            <a:r>
              <a:rPr lang="en-PH" sz="2800" dirty="0">
                <a:latin typeface="Gill Sans MT" panose="020B0502020104020203" pitchFamily="34" charset="0"/>
              </a:rPr>
              <a:t>Major Types of Land-Sea Forms, Ecosystems, EGS They Supply, Threats</a:t>
            </a:r>
          </a:p>
        </p:txBody>
      </p:sp>
      <p:graphicFrame>
        <p:nvGraphicFramePr>
          <p:cNvPr id="4" name="Content Placeholder 3"/>
          <p:cNvGraphicFramePr>
            <a:graphicFrameLocks/>
          </p:cNvGraphicFramePr>
          <p:nvPr>
            <p:extLst>
              <p:ext uri="{D42A27DB-BD31-4B8C-83A1-F6EECF244321}">
                <p14:modId xmlns:p14="http://schemas.microsoft.com/office/powerpoint/2010/main" val="3949012245"/>
              </p:ext>
            </p:extLst>
          </p:nvPr>
        </p:nvGraphicFramePr>
        <p:xfrm>
          <a:off x="251300" y="512250"/>
          <a:ext cx="11735756" cy="6219854"/>
        </p:xfrm>
        <a:graphic>
          <a:graphicData uri="http://schemas.openxmlformats.org/drawingml/2006/table">
            <a:tbl>
              <a:tblPr firstRow="1" bandRow="1">
                <a:tableStyleId>{5C22544A-7EE6-4342-B048-85BDC9FD1C3A}</a:tableStyleId>
              </a:tblPr>
              <a:tblGrid>
                <a:gridCol w="292710">
                  <a:extLst>
                    <a:ext uri="{9D8B030D-6E8A-4147-A177-3AD203B41FA5}">
                      <a16:colId xmlns:a16="http://schemas.microsoft.com/office/drawing/2014/main" val="3410844470"/>
                    </a:ext>
                  </a:extLst>
                </a:gridCol>
                <a:gridCol w="809938">
                  <a:extLst>
                    <a:ext uri="{9D8B030D-6E8A-4147-A177-3AD203B41FA5}">
                      <a16:colId xmlns:a16="http://schemas.microsoft.com/office/drawing/2014/main" val="2603710487"/>
                    </a:ext>
                  </a:extLst>
                </a:gridCol>
                <a:gridCol w="2466753">
                  <a:extLst>
                    <a:ext uri="{9D8B030D-6E8A-4147-A177-3AD203B41FA5}">
                      <a16:colId xmlns:a16="http://schemas.microsoft.com/office/drawing/2014/main" val="1016260467"/>
                    </a:ext>
                  </a:extLst>
                </a:gridCol>
                <a:gridCol w="3644970">
                  <a:extLst>
                    <a:ext uri="{9D8B030D-6E8A-4147-A177-3AD203B41FA5}">
                      <a16:colId xmlns:a16="http://schemas.microsoft.com/office/drawing/2014/main" val="1835073830"/>
                    </a:ext>
                  </a:extLst>
                </a:gridCol>
                <a:gridCol w="4521385">
                  <a:extLst>
                    <a:ext uri="{9D8B030D-6E8A-4147-A177-3AD203B41FA5}">
                      <a16:colId xmlns:a16="http://schemas.microsoft.com/office/drawing/2014/main" val="2938125580"/>
                    </a:ext>
                  </a:extLst>
                </a:gridCol>
              </a:tblGrid>
              <a:tr h="281158">
                <a:tc gridSpan="2">
                  <a:txBody>
                    <a:bodyPr/>
                    <a:lstStyle/>
                    <a:p>
                      <a:pPr algn="ctr"/>
                      <a:r>
                        <a:rPr lang="en-US" sz="1200" dirty="0"/>
                        <a:t>SUBREGIONS</a:t>
                      </a:r>
                    </a:p>
                  </a:txBody>
                  <a:tcPr/>
                </a:tc>
                <a:tc hMerge="1">
                  <a:txBody>
                    <a:bodyPr/>
                    <a:lstStyle/>
                    <a:p>
                      <a:endParaRPr lang="en-US"/>
                    </a:p>
                  </a:txBody>
                  <a:tcPr/>
                </a:tc>
                <a:tc>
                  <a:txBody>
                    <a:bodyPr/>
                    <a:lstStyle/>
                    <a:p>
                      <a:pPr algn="ctr"/>
                      <a:r>
                        <a:rPr lang="en-US" sz="1200" dirty="0"/>
                        <a:t>Major Ecosystems</a:t>
                      </a:r>
                    </a:p>
                  </a:txBody>
                  <a:tcPr/>
                </a:tc>
                <a:tc>
                  <a:txBody>
                    <a:bodyPr/>
                    <a:lstStyle/>
                    <a:p>
                      <a:pPr algn="ctr"/>
                      <a:r>
                        <a:rPr lang="en-US" sz="1200" dirty="0"/>
                        <a:t>Ecosystems Goods and Services</a:t>
                      </a:r>
                    </a:p>
                  </a:txBody>
                  <a:tcPr/>
                </a:tc>
                <a:tc>
                  <a:txBody>
                    <a:bodyPr/>
                    <a:lstStyle/>
                    <a:p>
                      <a:pPr algn="ctr"/>
                      <a:r>
                        <a:rPr lang="en-US" sz="1200" dirty="0"/>
                        <a:t>Major Threats</a:t>
                      </a:r>
                    </a:p>
                  </a:txBody>
                  <a:tcPr/>
                </a:tc>
                <a:extLst>
                  <a:ext uri="{0D108BD9-81ED-4DB2-BD59-A6C34878D82A}">
                    <a16:rowId xmlns:a16="http://schemas.microsoft.com/office/drawing/2014/main" val="1205984546"/>
                  </a:ext>
                </a:extLst>
              </a:tr>
              <a:tr h="1226114">
                <a:tc rowSpan="2">
                  <a:txBody>
                    <a:bodyPr/>
                    <a:lstStyle/>
                    <a:p>
                      <a:pPr algn="ctr"/>
                      <a:r>
                        <a:rPr lang="en-US" sz="1600" b="1" dirty="0"/>
                        <a:t>Micronesia</a:t>
                      </a:r>
                      <a:r>
                        <a:rPr lang="en-US" sz="1600" b="1" baseline="0" dirty="0"/>
                        <a:t> </a:t>
                      </a:r>
                      <a:endParaRPr lang="en-US" sz="1600" b="1" dirty="0"/>
                    </a:p>
                  </a:txBody>
                  <a:tcPr vert="vert270" anchor="ctr"/>
                </a:tc>
                <a:tc>
                  <a:txBody>
                    <a:bodyPr/>
                    <a:lstStyle/>
                    <a:p>
                      <a:pPr algn="ctr"/>
                      <a:r>
                        <a:rPr lang="en-US" sz="1400" b="1" dirty="0"/>
                        <a:t>Palau</a:t>
                      </a:r>
                    </a:p>
                    <a:p>
                      <a:pPr algn="ctr"/>
                      <a:endParaRPr lang="en-US" sz="1400" b="1" dirty="0"/>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Healthy &amp;</a:t>
                      </a:r>
                      <a:r>
                        <a:rPr lang="en-US" sz="1200"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extensive coral reef, seagrass beds and barrier reefs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Broadleaf forest makes up 4.1% of the islands;</a:t>
                      </a:r>
                      <a:r>
                        <a:rPr lang="en-US" sz="1200"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Home to the largest rainforests in the Micronesia region, mangrove forests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Abundant rainfall, supply the surface water from the streams and rivers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Healthy reefs, seas, and mangrove setting for tourism</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Food and livelihood from marine and forest ecosystems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Soil/Land -subsistence agriculture</a:t>
                      </a:r>
                    </a:p>
                  </a:txBody>
                  <a:tcPr marL="68580" marR="68580" marT="0" marB="0"/>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 sources</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and distribution system are </a:t>
                      </a: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under pressure from urbanization, development and climate change e.g. drought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Watershed degradation affecting water quality at the source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Coastal waters and Ground Water</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contamination due to leachate from nearby landfills and poorly maintained wastewater systems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Saltwater intrusion into fresh water lenses in</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platform islands</a:t>
                      </a:r>
                    </a:p>
                  </a:txBody>
                  <a:tcPr marL="68580" marR="68580" marT="0" marB="0"/>
                </a:tc>
                <a:extLst>
                  <a:ext uri="{0D108BD9-81ED-4DB2-BD59-A6C34878D82A}">
                    <a16:rowId xmlns:a16="http://schemas.microsoft.com/office/drawing/2014/main" val="1241392215"/>
                  </a:ext>
                </a:extLst>
              </a:tr>
              <a:tr h="793492">
                <a:tc vMerge="1">
                  <a:txBody>
                    <a:bodyPr/>
                    <a:lstStyle/>
                    <a:p>
                      <a:endParaRPr lang="en-US" dirty="0"/>
                    </a:p>
                  </a:txBody>
                  <a:tcPr/>
                </a:tc>
                <a:tc>
                  <a:txBody>
                    <a:bodyPr/>
                    <a:lstStyle/>
                    <a:p>
                      <a:pPr algn="ctr"/>
                      <a:r>
                        <a:rPr lang="en-US" sz="1400" b="1" dirty="0"/>
                        <a:t>FSM</a:t>
                      </a:r>
                    </a:p>
                    <a:p>
                      <a:pPr algn="ctr"/>
                      <a:endParaRPr lang="en-US" sz="1400" b="1" dirty="0"/>
                    </a:p>
                  </a:txBody>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Evergreen forests, cloud forests, mostly dry mixed broadleaf forests, mangrove forests</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savannas of the tropical dry forest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Water resources-</a:t>
                      </a:r>
                      <a:r>
                        <a:rPr lang="en-US" sz="1200"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60% surface water in small, intermittent streams and</a:t>
                      </a:r>
                      <a:r>
                        <a:rPr lang="en-US" sz="1200" baseline="0" dirty="0">
                          <a:effectLst/>
                          <a:latin typeface="Calibri" panose="020F0502020204030204" pitchFamily="34" charset="0"/>
                          <a:ea typeface="Calibri" panose="020F0502020204030204" pitchFamily="34" charset="0"/>
                          <a:cs typeface="Calibri" panose="020F0502020204030204" pitchFamily="34" charset="0"/>
                        </a:rPr>
                        <a:t> 40% groundwater; m</a:t>
                      </a:r>
                      <a:r>
                        <a:rPr lang="en-US" sz="1200" dirty="0">
                          <a:effectLst/>
                          <a:latin typeface="Calibri" panose="020F0502020204030204" pitchFamily="34" charset="0"/>
                          <a:ea typeface="Calibri" panose="020F0502020204030204" pitchFamily="34" charset="0"/>
                          <a:cs typeface="Calibri" panose="020F0502020204030204" pitchFamily="34" charset="0"/>
                        </a:rPr>
                        <a:t>any outer households use roof</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catchments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Fisheries - artisanal</a:t>
                      </a:r>
                      <a:r>
                        <a:rPr lang="en-US" sz="1200" baseline="0" dirty="0">
                          <a:effectLst/>
                          <a:latin typeface="Calibri" panose="020F0502020204030204" pitchFamily="34" charset="0"/>
                          <a:ea typeface="Calibri" panose="020F0502020204030204" pitchFamily="34" charset="0"/>
                          <a:cs typeface="Calibri" panose="020F0502020204030204" pitchFamily="34" charset="0"/>
                        </a:rPr>
                        <a:t> and commercial fishing</a:t>
                      </a:r>
                    </a:p>
                  </a:txBody>
                  <a:tcPr marL="68580" marR="68580" marT="0" marB="0"/>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Seasonal water scarcity due to availability issue and extreme weather events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saltwater intrusion from rising sea-levels damaging crops and freshwater supplies, </a:t>
                      </a:r>
                    </a:p>
                  </a:txBody>
                  <a:tcPr marL="68580" marR="68580" marT="0" marB="0"/>
                </a:tc>
                <a:extLst>
                  <a:ext uri="{0D108BD9-81ED-4DB2-BD59-A6C34878D82A}">
                    <a16:rowId xmlns:a16="http://schemas.microsoft.com/office/drawing/2014/main" val="3366562560"/>
                  </a:ext>
                </a:extLst>
              </a:tr>
              <a:tr h="887212">
                <a:tc rowSpan="2">
                  <a:txBody>
                    <a:bodyPr/>
                    <a:lstStyle/>
                    <a:p>
                      <a:pPr algn="ctr"/>
                      <a:r>
                        <a:rPr lang="en-US" sz="1600" b="1" dirty="0"/>
                        <a:t>Melanesia</a:t>
                      </a:r>
                    </a:p>
                  </a:txBody>
                  <a:tcPr vert="vert270" anchor="ctr"/>
                </a:tc>
                <a:tc>
                  <a:txBody>
                    <a:bodyPr/>
                    <a:lstStyle/>
                    <a:p>
                      <a:pPr algn="ctr"/>
                      <a:r>
                        <a:rPr lang="en-US" sz="1400" b="1" dirty="0"/>
                        <a:t>Fiji</a:t>
                      </a:r>
                    </a:p>
                    <a:p>
                      <a:pPr algn="ctr"/>
                      <a:endParaRPr lang="en-US" sz="1400" b="1" dirty="0"/>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Forest ecosystem (&gt;50%)</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Marine ecosystem is consists of estuaries, sea grass, macro-algal assemblages, lagoons, coral reefs</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 –</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reticulated and individual access</a:t>
                      </a:r>
                      <a:endPar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Land/soil</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for sugarcane production</a:t>
                      </a:r>
                      <a:endPar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mineral (gold)</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Recreation/tourism </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Deteriorating water quality because of catchment </a:t>
                      </a:r>
                      <a:r>
                        <a:rPr lang="en-US" sz="1200" kern="1200" baseline="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dev’t</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forestry, agriculture and growth of urban areas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Mismanaged land practices threatening the ability of catchments to drain resulting to flooding events.</a:t>
                      </a:r>
                    </a:p>
                  </a:txBody>
                  <a:tcPr/>
                </a:tc>
                <a:extLst>
                  <a:ext uri="{0D108BD9-81ED-4DB2-BD59-A6C34878D82A}">
                    <a16:rowId xmlns:a16="http://schemas.microsoft.com/office/drawing/2014/main" val="1889676061"/>
                  </a:ext>
                </a:extLst>
              </a:tr>
              <a:tr h="988912">
                <a:tc vMerge="1">
                  <a:txBody>
                    <a:bodyPr/>
                    <a:lstStyle/>
                    <a:p>
                      <a:endParaRPr lang="en-US" dirty="0"/>
                    </a:p>
                  </a:txBody>
                  <a:tcPr/>
                </a:tc>
                <a:tc>
                  <a:txBody>
                    <a:bodyPr/>
                    <a:lstStyle/>
                    <a:p>
                      <a:pPr algn="ctr"/>
                      <a:r>
                        <a:rPr lang="en-US" sz="1400" b="1" dirty="0"/>
                        <a:t>Vanuatu</a:t>
                      </a:r>
                    </a:p>
                    <a:p>
                      <a:pPr algn="ctr"/>
                      <a:endParaRPr lang="en-US" sz="14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Mangrove forests, freshwater swamp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lowland rainforests, seasonally dry forests and grasslands, and montane rainforests</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Tourism/Recreation – one of the stops of cruise ships, top tourist destination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 for households and tourism</a:t>
                      </a: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industry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Land/soil – 15% of land for agriculture</a:t>
                      </a: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Fisheries</a:t>
                      </a: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commercial and subsistence</a:t>
                      </a:r>
                      <a:endPar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Land ownership issues that impact on water management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Decline in GW levels in areas of high population density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Unchecked pollution from household sewage as well as industrial and commercial producers of waste affect coastal and marine waters</a:t>
                      </a:r>
                    </a:p>
                  </a:txBody>
                  <a:tcPr/>
                </a:tc>
                <a:extLst>
                  <a:ext uri="{0D108BD9-81ED-4DB2-BD59-A6C34878D82A}">
                    <a16:rowId xmlns:a16="http://schemas.microsoft.com/office/drawing/2014/main" val="3005093441"/>
                  </a:ext>
                </a:extLst>
              </a:tr>
              <a:tr h="1169861">
                <a:tc rowSpan="2">
                  <a:txBody>
                    <a:bodyPr/>
                    <a:lstStyle/>
                    <a:p>
                      <a:pPr algn="ctr"/>
                      <a:r>
                        <a:rPr lang="en-US" sz="1600" b="1" dirty="0"/>
                        <a:t>Polynesia</a:t>
                      </a:r>
                    </a:p>
                  </a:txBody>
                  <a:tcPr vert="vert270" anchor="ctr"/>
                </a:tc>
                <a:tc>
                  <a:txBody>
                    <a:bodyPr/>
                    <a:lstStyle/>
                    <a:p>
                      <a:pPr algn="ctr"/>
                      <a:r>
                        <a:rPr lang="en-US" sz="1400" b="1" dirty="0"/>
                        <a:t>Samoa</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Forest ecosystems – rainforest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wetland vegetation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agricultural ecosystem- taro, bananas, yams, cacao and coconuts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coastal and marine ecosystems -large and vulnerable reefs cover</a:t>
                      </a:r>
                    </a:p>
                  </a:txBody>
                  <a:tcPr/>
                </a:tc>
                <a:tc>
                  <a:txBody>
                    <a:bodyPr/>
                    <a:lstStyle/>
                    <a:p>
                      <a:pPr marL="171450" marR="0" lvl="0" indent="-171450" algn="l" defTabSz="914400" rtl="0" eaLnBrk="1" latinLnBrk="0" hangingPunct="1">
                        <a:lnSpc>
                          <a:spcPct val="107000"/>
                        </a:lnSpc>
                        <a:spcBef>
                          <a:spcPts val="0"/>
                        </a:spcBef>
                        <a:spcAft>
                          <a:spcPts val="0"/>
                        </a:spcAft>
                        <a:buFontTx/>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 for drinking and energy production</a:t>
                      </a:r>
                    </a:p>
                    <a:p>
                      <a:pPr marL="171450" marR="0" lvl="0" indent="-171450" algn="l" defTabSz="914400" rtl="0" eaLnBrk="1" latinLnBrk="0" hangingPunct="1">
                        <a:lnSpc>
                          <a:spcPct val="107000"/>
                        </a:lnSpc>
                        <a:spcBef>
                          <a:spcPts val="0"/>
                        </a:spcBef>
                        <a:spcAft>
                          <a:spcPts val="0"/>
                        </a:spcAft>
                        <a:buFontTx/>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Land and soil for agricultural sector – mainly coconut and banana for export and subsistence agriculture</a:t>
                      </a:r>
                    </a:p>
                    <a:p>
                      <a:pPr marL="171450" marR="0" lvl="0" indent="-171450" algn="l" defTabSz="914400" rtl="0" eaLnBrk="1" latinLnBrk="0" hangingPunct="1">
                        <a:lnSpc>
                          <a:spcPct val="107000"/>
                        </a:lnSpc>
                        <a:spcBef>
                          <a:spcPts val="0"/>
                        </a:spcBef>
                        <a:spcAft>
                          <a:spcPts val="0"/>
                        </a:spcAft>
                        <a:buFontTx/>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Fisheries for local use and for export</a:t>
                      </a:r>
                    </a:p>
                    <a:p>
                      <a:pPr marL="171450" marR="0" lvl="0" indent="-171450" algn="l" defTabSz="914400" rtl="0" eaLnBrk="1" latinLnBrk="0" hangingPunct="1">
                        <a:lnSpc>
                          <a:spcPct val="107000"/>
                        </a:lnSpc>
                        <a:spcBef>
                          <a:spcPts val="0"/>
                        </a:spcBef>
                        <a:spcAft>
                          <a:spcPts val="0"/>
                        </a:spcAft>
                        <a:buFontTx/>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Recreation one-tenth of the country’s GDP</a:t>
                      </a:r>
                    </a:p>
                  </a:txBody>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Land degradation in the catchments due</a:t>
                      </a: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to land use conversion to urban expansion</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Expansion</a:t>
                      </a: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of areas for cash crops reduce low flows and increases flash run-off, also is results in perceived increases in erosion, sediment loading and increase nutrient water courses.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Inadequate wastewater management and SWM</a:t>
                      </a:r>
                      <a:r>
                        <a:rPr lang="en-US" sz="11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r>
                        <a:rPr lang="en-US" sz="11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lower catchments</a:t>
                      </a:r>
                    </a:p>
                  </a:txBody>
                  <a:tcPr/>
                </a:tc>
                <a:extLst>
                  <a:ext uri="{0D108BD9-81ED-4DB2-BD59-A6C34878D82A}">
                    <a16:rowId xmlns:a16="http://schemas.microsoft.com/office/drawing/2014/main" val="2561089710"/>
                  </a:ext>
                </a:extLst>
              </a:tr>
              <a:tr h="873105">
                <a:tc vMerge="1">
                  <a:txBody>
                    <a:bodyPr/>
                    <a:lstStyle/>
                    <a:p>
                      <a:pPr algn="ctr"/>
                      <a:endParaRPr lang="en-US" b="1" dirty="0"/>
                    </a:p>
                  </a:txBody>
                  <a:tcPr/>
                </a:tc>
                <a:tc>
                  <a:txBody>
                    <a:bodyPr/>
                    <a:lstStyle/>
                    <a:p>
                      <a:pPr algn="ctr"/>
                      <a:r>
                        <a:rPr lang="en-US" sz="1400" b="1" dirty="0"/>
                        <a:t>Tuvalu</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Coastal ecosystems composed of low-lying islands, coral reef part of atoll formation</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Fisheries – both for domestic fishing and fishery access license accounts for </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Water from rainfall for households</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Periodic water scarcity due to drought, pollution of groundwater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Urbanization and pollution from households leaves untreated wastewater to seep to groundwater and coastal</a:t>
                      </a: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waters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kern="1200"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Decline in subsistence fisheries and soil productivity</a:t>
                      </a:r>
                      <a:endPar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6251642"/>
                  </a:ext>
                </a:extLst>
              </a:tr>
            </a:tbl>
          </a:graphicData>
        </a:graphic>
      </p:graphicFrame>
    </p:spTree>
    <p:extLst>
      <p:ext uri="{BB962C8B-B14F-4D97-AF65-F5344CB8AC3E}">
        <p14:creationId xmlns:p14="http://schemas.microsoft.com/office/powerpoint/2010/main" val="187618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E1C0-CE9C-DC49-B0A1-6BCD02998191}"/>
              </a:ext>
            </a:extLst>
          </p:cNvPr>
          <p:cNvSpPr>
            <a:spLocks noGrp="1"/>
          </p:cNvSpPr>
          <p:nvPr>
            <p:ph type="title"/>
          </p:nvPr>
        </p:nvSpPr>
        <p:spPr>
          <a:xfrm>
            <a:off x="384313" y="172279"/>
            <a:ext cx="11542644" cy="1113182"/>
          </a:xfrm>
          <a:solidFill>
            <a:srgbClr val="FFC000"/>
          </a:solidFill>
        </p:spPr>
        <p:txBody>
          <a:bodyPr>
            <a:noAutofit/>
          </a:bodyPr>
          <a:lstStyle/>
          <a:p>
            <a:pPr algn="ctr"/>
            <a:r>
              <a:rPr lang="en-US" sz="3200" b="1" dirty="0">
                <a:latin typeface="Gill Sans MT" panose="020B0502020104020203" pitchFamily="34" charset="77"/>
              </a:rPr>
              <a:t>Highlights on the Givens</a:t>
            </a:r>
            <a:r>
              <a:rPr lang="en-US" sz="3200" dirty="0">
                <a:latin typeface="Gill Sans MT" panose="020B0502020104020203" pitchFamily="34" charset="77"/>
              </a:rPr>
              <a:t>:  Bio-Geophysical and Climatic Features, Dominant Land-Sea Forms, Ecosystems, EGS, and Major Threats </a:t>
            </a:r>
          </a:p>
        </p:txBody>
      </p:sp>
      <p:sp>
        <p:nvSpPr>
          <p:cNvPr id="3" name="Content Placeholder 2">
            <a:extLst>
              <a:ext uri="{FF2B5EF4-FFF2-40B4-BE49-F238E27FC236}">
                <a16:creationId xmlns:a16="http://schemas.microsoft.com/office/drawing/2014/main" id="{51AEF8D3-DD3B-8A48-A655-0B533F6648D7}"/>
              </a:ext>
            </a:extLst>
          </p:cNvPr>
          <p:cNvSpPr>
            <a:spLocks noGrp="1"/>
          </p:cNvSpPr>
          <p:nvPr>
            <p:ph idx="1"/>
          </p:nvPr>
        </p:nvSpPr>
        <p:spPr>
          <a:xfrm>
            <a:off x="838199" y="1444487"/>
            <a:ext cx="10836965" cy="5241234"/>
          </a:xfrm>
        </p:spPr>
        <p:txBody>
          <a:bodyPr>
            <a:normAutofit fontScale="92500" lnSpcReduction="20000"/>
          </a:bodyPr>
          <a:lstStyle/>
          <a:p>
            <a:pPr marL="514350" indent="-514350">
              <a:buFont typeface="+mj-lt"/>
              <a:buAutoNum type="arabicPeriod"/>
            </a:pPr>
            <a:r>
              <a:rPr lang="en-US" b="1" dirty="0">
                <a:latin typeface="Gill Sans MT" panose="020B0502020104020203" pitchFamily="34" charset="77"/>
              </a:rPr>
              <a:t>Dominant land-sea forms for R2R mainstreaming </a:t>
            </a:r>
            <a:r>
              <a:rPr lang="en-US" dirty="0">
                <a:latin typeface="Gill Sans MT" panose="020B0502020104020203" pitchFamily="34" charset="77"/>
              </a:rPr>
              <a:t>– islands, watersheds/catchments, atoll; or political units with a combination of catchments, atoll, and islands</a:t>
            </a:r>
          </a:p>
          <a:p>
            <a:pPr marL="514350" indent="-514350">
              <a:buFont typeface="+mj-lt"/>
              <a:buAutoNum type="arabicPeriod"/>
            </a:pPr>
            <a:r>
              <a:rPr lang="en-US" b="1" dirty="0">
                <a:latin typeface="Gill Sans MT" panose="020B0502020104020203" pitchFamily="34" charset="77"/>
              </a:rPr>
              <a:t>Adequate Annual Rainfa</a:t>
            </a:r>
            <a:r>
              <a:rPr lang="en-US" dirty="0">
                <a:latin typeface="Gill Sans MT" panose="020B0502020104020203" pitchFamily="34" charset="77"/>
              </a:rPr>
              <a:t>ll – Relatively high with wet and dry seasons (ranging from 2,500-4,000 mm)</a:t>
            </a:r>
          </a:p>
          <a:p>
            <a:pPr marL="514350" indent="-514350">
              <a:buFont typeface="+mj-lt"/>
              <a:buAutoNum type="arabicPeriod"/>
            </a:pPr>
            <a:r>
              <a:rPr lang="en-US" dirty="0">
                <a:latin typeface="Gill Sans MT" panose="020B0502020104020203" pitchFamily="34" charset="77"/>
              </a:rPr>
              <a:t> </a:t>
            </a:r>
            <a:r>
              <a:rPr lang="en-US" b="1" dirty="0">
                <a:latin typeface="Gill Sans MT" panose="020B0502020104020203" pitchFamily="34" charset="77"/>
              </a:rPr>
              <a:t>Key Ecosystems </a:t>
            </a:r>
            <a:r>
              <a:rPr lang="en-US" dirty="0">
                <a:latin typeface="Gill Sans MT" panose="020B0502020104020203" pitchFamily="34" charset="77"/>
              </a:rPr>
              <a:t>– Forests (terrestrial, lowland, mangroves), coastal and marine, agriculture, wetlands/lagoons/freshwater swamps </a:t>
            </a:r>
          </a:p>
          <a:p>
            <a:pPr marL="514350" indent="-514350">
              <a:buFont typeface="+mj-lt"/>
              <a:buAutoNum type="arabicPeriod"/>
            </a:pPr>
            <a:r>
              <a:rPr lang="en-US" b="1" dirty="0">
                <a:latin typeface="Gill Sans MT" panose="020B0502020104020203" pitchFamily="34" charset="77"/>
              </a:rPr>
              <a:t>Main Ecosystems Goods and Services (EGS) </a:t>
            </a:r>
            <a:r>
              <a:rPr lang="en-US" dirty="0">
                <a:latin typeface="Gill Sans MT" panose="020B0502020104020203" pitchFamily="34" charset="77"/>
              </a:rPr>
              <a:t>– water, soil, fisheries, unique natural and cultural attractions for recreation, minerals, timber and non-timber</a:t>
            </a:r>
          </a:p>
          <a:p>
            <a:pPr marL="514350" indent="-514350">
              <a:buFont typeface="+mj-lt"/>
              <a:buAutoNum type="arabicPeriod"/>
            </a:pPr>
            <a:r>
              <a:rPr lang="en-US" b="1" dirty="0">
                <a:latin typeface="Gill Sans MT" panose="020B0502020104020203" pitchFamily="34" charset="77"/>
              </a:rPr>
              <a:t>Major threats to ecosystems and EGS </a:t>
            </a:r>
            <a:r>
              <a:rPr lang="en-US" dirty="0">
                <a:latin typeface="Gill Sans MT" panose="020B0502020104020203" pitchFamily="34" charset="77"/>
              </a:rPr>
              <a:t>– degradation and urban expansion in watersheds, mangroves and coastal areas; pollution from off- and on-site communities and urban centers; overfishing in nearshore areas serving subsistence fisher folks, agricultural expansion, declining soil productivity, floods and droughts due to climate change, tenure issues in land and water areas, salt water intrusions in urbanized areas</a:t>
            </a:r>
          </a:p>
        </p:txBody>
      </p:sp>
    </p:spTree>
    <p:extLst>
      <p:ext uri="{BB962C8B-B14F-4D97-AF65-F5344CB8AC3E}">
        <p14:creationId xmlns:p14="http://schemas.microsoft.com/office/powerpoint/2010/main" val="233138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6C7A-1388-4B1B-BB7F-8A018529E8B2}"/>
              </a:ext>
            </a:extLst>
          </p:cNvPr>
          <p:cNvSpPr>
            <a:spLocks noGrp="1"/>
          </p:cNvSpPr>
          <p:nvPr>
            <p:ph type="title"/>
          </p:nvPr>
        </p:nvSpPr>
        <p:spPr>
          <a:xfrm>
            <a:off x="171863" y="1770602"/>
            <a:ext cx="2770120" cy="2432407"/>
          </a:xfrm>
          <a:solidFill>
            <a:srgbClr val="FFFF00"/>
          </a:solidFill>
        </p:spPr>
        <p:txBody>
          <a:bodyPr>
            <a:normAutofit/>
          </a:bodyPr>
          <a:lstStyle/>
          <a:p>
            <a:r>
              <a:rPr lang="en-PH" sz="3600" dirty="0">
                <a:latin typeface="Gill Sans MT" panose="020B0502020104020203" pitchFamily="34" charset="0"/>
              </a:rPr>
              <a:t>Summary of Relevant R2R Policies and Frameworks</a:t>
            </a:r>
          </a:p>
        </p:txBody>
      </p:sp>
      <p:graphicFrame>
        <p:nvGraphicFramePr>
          <p:cNvPr id="3" name="Table 2"/>
          <p:cNvGraphicFramePr>
            <a:graphicFrameLocks noGrp="1"/>
          </p:cNvGraphicFramePr>
          <p:nvPr/>
        </p:nvGraphicFramePr>
        <p:xfrm>
          <a:off x="3067050" y="235398"/>
          <a:ext cx="8753476" cy="6478089"/>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val="819377278"/>
                    </a:ext>
                  </a:extLst>
                </a:gridCol>
                <a:gridCol w="2858285">
                  <a:extLst>
                    <a:ext uri="{9D8B030D-6E8A-4147-A177-3AD203B41FA5}">
                      <a16:colId xmlns:a16="http://schemas.microsoft.com/office/drawing/2014/main" val="303332315"/>
                    </a:ext>
                  </a:extLst>
                </a:gridCol>
                <a:gridCol w="590248">
                  <a:extLst>
                    <a:ext uri="{9D8B030D-6E8A-4147-A177-3AD203B41FA5}">
                      <a16:colId xmlns:a16="http://schemas.microsoft.com/office/drawing/2014/main" val="21011609"/>
                    </a:ext>
                  </a:extLst>
                </a:gridCol>
                <a:gridCol w="589366">
                  <a:extLst>
                    <a:ext uri="{9D8B030D-6E8A-4147-A177-3AD203B41FA5}">
                      <a16:colId xmlns:a16="http://schemas.microsoft.com/office/drawing/2014/main" val="3791661577"/>
                    </a:ext>
                  </a:extLst>
                </a:gridCol>
                <a:gridCol w="428727">
                  <a:extLst>
                    <a:ext uri="{9D8B030D-6E8A-4147-A177-3AD203B41FA5}">
                      <a16:colId xmlns:a16="http://schemas.microsoft.com/office/drawing/2014/main" val="2480077854"/>
                    </a:ext>
                  </a:extLst>
                </a:gridCol>
                <a:gridCol w="577847">
                  <a:extLst>
                    <a:ext uri="{9D8B030D-6E8A-4147-A177-3AD203B41FA5}">
                      <a16:colId xmlns:a16="http://schemas.microsoft.com/office/drawing/2014/main" val="2416961401"/>
                    </a:ext>
                  </a:extLst>
                </a:gridCol>
                <a:gridCol w="577847">
                  <a:extLst>
                    <a:ext uri="{9D8B030D-6E8A-4147-A177-3AD203B41FA5}">
                      <a16:colId xmlns:a16="http://schemas.microsoft.com/office/drawing/2014/main" val="3123164366"/>
                    </a:ext>
                  </a:extLst>
                </a:gridCol>
                <a:gridCol w="749906">
                  <a:extLst>
                    <a:ext uri="{9D8B030D-6E8A-4147-A177-3AD203B41FA5}">
                      <a16:colId xmlns:a16="http://schemas.microsoft.com/office/drawing/2014/main" val="3685386304"/>
                    </a:ext>
                  </a:extLst>
                </a:gridCol>
              </a:tblGrid>
              <a:tr h="351609">
                <a:tc rowSpan="2">
                  <a:txBody>
                    <a:bodyPr/>
                    <a:lstStyle/>
                    <a:p>
                      <a:r>
                        <a:rPr lang="en-US" sz="1600" dirty="0"/>
                        <a:t>GEF Focal</a:t>
                      </a:r>
                      <a:r>
                        <a:rPr lang="en-US" sz="1600" baseline="0" dirty="0"/>
                        <a:t> Areas</a:t>
                      </a:r>
                      <a:endParaRPr lang="en-US" sz="1600" dirty="0"/>
                    </a:p>
                  </a:txBody>
                  <a:tcPr/>
                </a:tc>
                <a:tc rowSpan="2">
                  <a:txBody>
                    <a:bodyPr/>
                    <a:lstStyle/>
                    <a:p>
                      <a:r>
                        <a:rPr lang="en-US" sz="1600" dirty="0"/>
                        <a:t>Sectoral and multi-sectoral policies and frameworks</a:t>
                      </a:r>
                    </a:p>
                  </a:txBody>
                  <a:tcPr/>
                </a:tc>
                <a:tc gridSpan="6">
                  <a:txBody>
                    <a:bodyPr/>
                    <a:lstStyle/>
                    <a:p>
                      <a:pPr algn="ctr"/>
                      <a:r>
                        <a:rPr lang="en-US" dirty="0"/>
                        <a:t>Six Case Study</a:t>
                      </a:r>
                      <a:r>
                        <a:rPr lang="en-US" baseline="0" dirty="0"/>
                        <a:t> Countries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71637744"/>
                  </a:ext>
                </a:extLst>
              </a:tr>
              <a:tr h="351609">
                <a:tc vMerge="1">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accent1"/>
                    </a:solidFill>
                  </a:tcPr>
                </a:tc>
                <a:tc vMerge="1">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PLW</a:t>
                      </a: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FSM</a:t>
                      </a: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FJI</a:t>
                      </a: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VUT</a:t>
                      </a: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TUV</a:t>
                      </a:r>
                    </a:p>
                  </a:txBody>
                  <a:tcPr>
                    <a:solidFill>
                      <a:schemeClr val="accent1"/>
                    </a:solidFill>
                  </a:tcPr>
                </a:tc>
                <a:tc>
                  <a:txBody>
                    <a:bodyPr/>
                    <a:lstStyle/>
                    <a:p>
                      <a:pPr marL="0" algn="ctr" defTabSz="914400" rtl="0" eaLnBrk="1" latinLnBrk="0" hangingPunct="1"/>
                      <a:r>
                        <a:rPr lang="en-US" sz="1600" b="1" kern="1200" dirty="0">
                          <a:solidFill>
                            <a:schemeClr val="lt1"/>
                          </a:solidFill>
                          <a:latin typeface="+mn-lt"/>
                          <a:ea typeface="+mn-ea"/>
                          <a:cs typeface="+mn-cs"/>
                        </a:rPr>
                        <a:t>WSM</a:t>
                      </a:r>
                    </a:p>
                  </a:txBody>
                  <a:tcPr>
                    <a:solidFill>
                      <a:schemeClr val="accent1"/>
                    </a:solidFill>
                  </a:tcPr>
                </a:tc>
                <a:extLst>
                  <a:ext uri="{0D108BD9-81ED-4DB2-BD59-A6C34878D82A}">
                    <a16:rowId xmlns:a16="http://schemas.microsoft.com/office/drawing/2014/main" val="808629292"/>
                  </a:ext>
                </a:extLst>
              </a:tr>
              <a:tr h="351609">
                <a:tc>
                  <a:txBody>
                    <a:bodyPr/>
                    <a:lstStyle/>
                    <a:p>
                      <a:pPr marL="0" indent="0">
                        <a:buFont typeface="+mj-lt"/>
                        <a:buNone/>
                      </a:pPr>
                      <a:r>
                        <a:rPr lang="en-US" sz="1800" dirty="0"/>
                        <a:t>Biodiversity</a:t>
                      </a:r>
                    </a:p>
                  </a:txBody>
                  <a:tcPr/>
                </a:tc>
                <a:tc>
                  <a:txBody>
                    <a:bodyPr/>
                    <a:lstStyle/>
                    <a:p>
                      <a:r>
                        <a:rPr lang="en-US" sz="1800" dirty="0"/>
                        <a:t>NBSAP</a:t>
                      </a:r>
                    </a:p>
                  </a:txBody>
                  <a:tcPr/>
                </a:tc>
                <a:tc>
                  <a:txBody>
                    <a:bodyPr/>
                    <a:lstStyle/>
                    <a:p>
                      <a:pPr algn="ctr"/>
                      <a:r>
                        <a:rPr lang="en-US" sz="1800" b="1" dirty="0">
                          <a:sym typeface="Wingdings 2" panose="05020102010507070707" pitchFamily="18" charset="2"/>
                        </a:rPr>
                        <a:t></a:t>
                      </a:r>
                      <a:endParaRPr lang="en-US"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074963222"/>
                  </a:ext>
                </a:extLst>
              </a:tr>
              <a:tr h="351609">
                <a:tc rowSpan="4">
                  <a:txBody>
                    <a:bodyPr/>
                    <a:lstStyle/>
                    <a:p>
                      <a:r>
                        <a:rPr lang="en-US" sz="1800" dirty="0"/>
                        <a:t>Climate change adaptation</a:t>
                      </a:r>
                    </a:p>
                  </a:txBody>
                  <a:tcPr/>
                </a:tc>
                <a:tc>
                  <a:txBody>
                    <a:bodyPr/>
                    <a:lstStyle/>
                    <a:p>
                      <a:r>
                        <a:rPr lang="en-US" sz="1800" dirty="0"/>
                        <a:t>Climate change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129496018"/>
                  </a:ext>
                </a:extLst>
              </a:tr>
              <a:tr h="351609">
                <a:tc vMerge="1">
                  <a:txBody>
                    <a:bodyPr/>
                    <a:lstStyle/>
                    <a:p>
                      <a:endParaRPr lang="en-US" dirty="0"/>
                    </a:p>
                  </a:txBody>
                  <a:tcPr/>
                </a:tc>
                <a:tc>
                  <a:txBody>
                    <a:bodyPr/>
                    <a:lstStyle/>
                    <a:p>
                      <a:r>
                        <a:rPr lang="en-US" sz="1800" dirty="0"/>
                        <a:t>Disaster Risk Reduction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257730028"/>
                  </a:ext>
                </a:extLst>
              </a:tr>
              <a:tr h="351609">
                <a:tc vMerge="1">
                  <a:txBody>
                    <a:bodyPr/>
                    <a:lstStyle/>
                    <a:p>
                      <a:endParaRPr lang="en-US" dirty="0"/>
                    </a:p>
                  </a:txBody>
                  <a:tcPr/>
                </a:tc>
                <a:tc>
                  <a:txBody>
                    <a:bodyPr/>
                    <a:lstStyle/>
                    <a:p>
                      <a:r>
                        <a:rPr lang="en-US" sz="1800" dirty="0"/>
                        <a:t>Waste water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179164314"/>
                  </a:ext>
                </a:extLst>
              </a:tr>
              <a:tr h="351609">
                <a:tc vMerge="1">
                  <a:txBody>
                    <a:bodyPr/>
                    <a:lstStyle/>
                    <a:p>
                      <a:endParaRPr lang="en-US" dirty="0"/>
                    </a:p>
                  </a:txBody>
                  <a:tcPr/>
                </a:tc>
                <a:tc>
                  <a:txBody>
                    <a:bodyPr/>
                    <a:lstStyle/>
                    <a:p>
                      <a:r>
                        <a:rPr lang="en-US" sz="1800" dirty="0"/>
                        <a:t>Solid</a:t>
                      </a:r>
                      <a:r>
                        <a:rPr lang="en-US" sz="1800" baseline="0" dirty="0"/>
                        <a:t> waste</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48536813"/>
                  </a:ext>
                </a:extLst>
              </a:tr>
              <a:tr h="35160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Climate change mitigation</a:t>
                      </a:r>
                    </a:p>
                  </a:txBody>
                  <a:tcPr/>
                </a:tc>
                <a:tc>
                  <a:txBody>
                    <a:bodyPr/>
                    <a:lstStyle/>
                    <a:p>
                      <a:r>
                        <a:rPr lang="en-US" sz="1800" dirty="0"/>
                        <a:t>Mangroves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443875014"/>
                  </a:ext>
                </a:extLst>
              </a:tr>
              <a:tr h="325752">
                <a:tc vMerge="1">
                  <a:txBody>
                    <a:bodyPr/>
                    <a:lstStyle/>
                    <a:p>
                      <a:endParaRPr lang="en-US" dirty="0"/>
                    </a:p>
                  </a:txBody>
                  <a:tcPr/>
                </a:tc>
                <a:tc>
                  <a:txBody>
                    <a:bodyPr/>
                    <a:lstStyle/>
                    <a:p>
                      <a:r>
                        <a:rPr lang="en-US" sz="1800" dirty="0"/>
                        <a:t>Forest Management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445115799"/>
                  </a:ext>
                </a:extLst>
              </a:tr>
              <a:tr h="351609">
                <a:tc rowSpan="3">
                  <a:txBody>
                    <a:bodyPr/>
                    <a:lstStyle/>
                    <a:p>
                      <a:r>
                        <a:rPr lang="en-US" sz="1800" dirty="0"/>
                        <a:t>International water</a:t>
                      </a:r>
                    </a:p>
                  </a:txBody>
                  <a:tcPr/>
                </a:tc>
                <a:tc>
                  <a:txBody>
                    <a:bodyPr/>
                    <a:lstStyle/>
                    <a:p>
                      <a:r>
                        <a:rPr lang="en-US" sz="1800" dirty="0"/>
                        <a:t>Marine waters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443472890"/>
                  </a:ext>
                </a:extLst>
              </a:tr>
              <a:tr h="351609">
                <a:tc vMerge="1">
                  <a:txBody>
                    <a:bodyPr/>
                    <a:lstStyle/>
                    <a:p>
                      <a:endParaRPr lang="en-US" dirty="0"/>
                    </a:p>
                  </a:txBody>
                  <a:tcPr/>
                </a:tc>
                <a:tc>
                  <a:txBody>
                    <a:bodyPr/>
                    <a:lstStyle/>
                    <a:p>
                      <a:r>
                        <a:rPr lang="en-US" sz="1800" dirty="0"/>
                        <a:t>Fisheries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277023421"/>
                  </a:ext>
                </a:extLst>
              </a:tr>
              <a:tr h="351609">
                <a:tc vMerge="1">
                  <a:txBody>
                    <a:bodyPr/>
                    <a:lstStyle/>
                    <a:p>
                      <a:endParaRPr lang="en-US" dirty="0"/>
                    </a:p>
                  </a:txBody>
                  <a:tcPr/>
                </a:tc>
                <a:tc>
                  <a:txBody>
                    <a:bodyPr/>
                    <a:lstStyle/>
                    <a:p>
                      <a:r>
                        <a:rPr lang="en-US" sz="1800" dirty="0"/>
                        <a:t>Navigation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979566607"/>
                  </a:ext>
                </a:extLst>
              </a:tr>
              <a:tr h="351609">
                <a:tc rowSpan="2">
                  <a:txBody>
                    <a:bodyPr/>
                    <a:lstStyle/>
                    <a:p>
                      <a:r>
                        <a:rPr lang="en-US" sz="1800" dirty="0"/>
                        <a:t>Land degradation</a:t>
                      </a:r>
                    </a:p>
                  </a:txBody>
                  <a:tcPr/>
                </a:tc>
                <a:tc>
                  <a:txBody>
                    <a:bodyPr/>
                    <a:lstStyle/>
                    <a:p>
                      <a:r>
                        <a:rPr lang="en-US" sz="1800" dirty="0"/>
                        <a:t>Land Use policies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877383226"/>
                  </a:ext>
                </a:extLst>
              </a:tr>
              <a:tr h="351609">
                <a:tc vMerge="1">
                  <a:txBody>
                    <a:bodyPr/>
                    <a:lstStyle/>
                    <a:p>
                      <a:endParaRPr lang="en-US" dirty="0"/>
                    </a:p>
                  </a:txBody>
                  <a:tcPr/>
                </a:tc>
                <a:tc>
                  <a:txBody>
                    <a:bodyPr/>
                    <a:lstStyle/>
                    <a:p>
                      <a:r>
                        <a:rPr lang="en-US" sz="1800" dirty="0"/>
                        <a:t>Agriculture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74714887"/>
                  </a:ext>
                </a:extLst>
              </a:tr>
              <a:tr h="295880">
                <a:tc>
                  <a:txBody>
                    <a:bodyPr/>
                    <a:lstStyle/>
                    <a:p>
                      <a:r>
                        <a:rPr lang="en-US" sz="1800" dirty="0"/>
                        <a:t>Sustainable forest management</a:t>
                      </a:r>
                    </a:p>
                  </a:txBody>
                  <a:tcPr/>
                </a:tc>
                <a:tc>
                  <a:txBody>
                    <a:bodyPr/>
                    <a:lstStyle/>
                    <a:p>
                      <a:r>
                        <a:rPr lang="en-US" sz="1800" dirty="0"/>
                        <a:t>Forest management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374966728"/>
                  </a:ext>
                </a:extLst>
              </a:tr>
              <a:tr h="351609">
                <a:tc>
                  <a:txBody>
                    <a:bodyPr/>
                    <a:lstStyle/>
                    <a:p>
                      <a:endParaRPr lang="en-US" sz="1800" dirty="0"/>
                    </a:p>
                  </a:txBody>
                  <a:tcPr/>
                </a:tc>
                <a:tc>
                  <a:txBody>
                    <a:bodyPr/>
                    <a:lstStyle/>
                    <a:p>
                      <a:r>
                        <a:rPr lang="en-US" sz="1800" dirty="0"/>
                        <a:t>Water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804914750"/>
                  </a:ext>
                </a:extLst>
              </a:tr>
              <a:tr h="351609">
                <a:tc>
                  <a:txBody>
                    <a:bodyPr/>
                    <a:lstStyle/>
                    <a:p>
                      <a:endParaRPr lang="en-US" sz="1800" dirty="0"/>
                    </a:p>
                  </a:txBody>
                  <a:tcPr/>
                </a:tc>
                <a:tc>
                  <a:txBody>
                    <a:bodyPr/>
                    <a:lstStyle/>
                    <a:p>
                      <a:r>
                        <a:rPr lang="en-US" sz="1800" dirty="0"/>
                        <a:t>Tourism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095554214"/>
                  </a:ext>
                </a:extLst>
              </a:tr>
            </a:tbl>
          </a:graphicData>
        </a:graphic>
      </p:graphicFrame>
    </p:spTree>
    <p:extLst>
      <p:ext uri="{BB962C8B-B14F-4D97-AF65-F5344CB8AC3E}">
        <p14:creationId xmlns:p14="http://schemas.microsoft.com/office/powerpoint/2010/main" val="105679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89C9-D7A1-4C51-86DF-7C529E1297CC}"/>
              </a:ext>
            </a:extLst>
          </p:cNvPr>
          <p:cNvSpPr>
            <a:spLocks noGrp="1"/>
          </p:cNvSpPr>
          <p:nvPr>
            <p:ph type="title"/>
          </p:nvPr>
        </p:nvSpPr>
        <p:spPr>
          <a:xfrm>
            <a:off x="838200" y="145775"/>
            <a:ext cx="10717696" cy="715616"/>
          </a:xfrm>
          <a:solidFill>
            <a:srgbClr val="FFFF00"/>
          </a:solidFill>
        </p:spPr>
        <p:txBody>
          <a:bodyPr>
            <a:normAutofit/>
          </a:bodyPr>
          <a:lstStyle/>
          <a:p>
            <a:r>
              <a:rPr lang="en-US" sz="3600" b="1" dirty="0">
                <a:latin typeface="Gill Sans MT" panose="020B0502020104020203" pitchFamily="34" charset="77"/>
              </a:rPr>
              <a:t>Highlights on the Givens:</a:t>
            </a:r>
            <a:r>
              <a:rPr lang="en-PH" sz="3600" dirty="0">
                <a:latin typeface="Gill Sans MT" panose="020B0502020104020203" pitchFamily="34" charset="77"/>
              </a:rPr>
              <a:t> Policies and Frameworks</a:t>
            </a:r>
          </a:p>
        </p:txBody>
      </p:sp>
      <p:sp>
        <p:nvSpPr>
          <p:cNvPr id="3" name="Content Placeholder 2">
            <a:extLst>
              <a:ext uri="{FF2B5EF4-FFF2-40B4-BE49-F238E27FC236}">
                <a16:creationId xmlns:a16="http://schemas.microsoft.com/office/drawing/2014/main" id="{67F2EDC1-836A-4F08-8706-45ECE639D7B2}"/>
              </a:ext>
            </a:extLst>
          </p:cNvPr>
          <p:cNvSpPr>
            <a:spLocks noGrp="1"/>
          </p:cNvSpPr>
          <p:nvPr>
            <p:ph idx="1"/>
          </p:nvPr>
        </p:nvSpPr>
        <p:spPr>
          <a:xfrm>
            <a:off x="815009" y="1232453"/>
            <a:ext cx="10515600" cy="5049078"/>
          </a:xfrm>
        </p:spPr>
        <p:txBody>
          <a:bodyPr>
            <a:normAutofit fontScale="70000" lnSpcReduction="20000"/>
          </a:bodyPr>
          <a:lstStyle/>
          <a:p>
            <a:pPr marL="514350" indent="-514350">
              <a:buFont typeface="+mj-lt"/>
              <a:buAutoNum type="arabicPeriod"/>
            </a:pPr>
            <a:r>
              <a:rPr lang="en-GB" sz="3100" b="1" dirty="0">
                <a:latin typeface="Gill Sans MT" panose="020B0502020104020203" pitchFamily="34" charset="77"/>
              </a:rPr>
              <a:t>Adequate national policies and frameworks </a:t>
            </a:r>
            <a:r>
              <a:rPr lang="en-GB" sz="3100" dirty="0">
                <a:latin typeface="Gill Sans MT" panose="020B0502020104020203" pitchFamily="34" charset="77"/>
              </a:rPr>
              <a:t>as guides in mainstreaming R2R approach at the sub-national, island, national, and even PIC sub-regional levels</a:t>
            </a:r>
          </a:p>
          <a:p>
            <a:pPr marL="514350" indent="-514350">
              <a:buFont typeface="+mj-lt"/>
              <a:buAutoNum type="arabicPeriod"/>
            </a:pPr>
            <a:r>
              <a:rPr lang="en-GB" sz="3100" b="1" dirty="0">
                <a:latin typeface="Gill Sans MT" panose="020B0502020104020203" pitchFamily="34" charset="77"/>
              </a:rPr>
              <a:t>Existing policies as starting points </a:t>
            </a:r>
            <a:r>
              <a:rPr lang="en-GB" sz="3100" dirty="0">
                <a:latin typeface="Gill Sans MT" panose="020B0502020104020203" pitchFamily="34" charset="77"/>
              </a:rPr>
              <a:t>with the existing legal frameworks that identify entry points for clustering concerned sectors to reduce stress to the ecosystems, EGS, and communities.  They also serve as the platforms of each concerned sector to participate in an integrated initiatives while retaining their functions and accountability in defined land-sea forms.  </a:t>
            </a:r>
          </a:p>
          <a:p>
            <a:pPr marL="514350" indent="-514350">
              <a:buFont typeface="+mj-lt"/>
              <a:buAutoNum type="arabicPeriod"/>
            </a:pPr>
            <a:r>
              <a:rPr lang="en-GB" sz="3100" dirty="0">
                <a:latin typeface="Gill Sans MT" panose="020B0502020104020203" pitchFamily="34" charset="77"/>
              </a:rPr>
              <a:t>While site level R2R approach requires integration, complementary, and collaborative arrangements, </a:t>
            </a:r>
            <a:r>
              <a:rPr lang="en-GB" sz="3100" b="1" dirty="0">
                <a:latin typeface="Gill Sans MT" panose="020B0502020104020203" pitchFamily="34" charset="77"/>
              </a:rPr>
              <a:t>the dominant national policies in a given R2R site may be assigned or take the responsibility to lead the coordination and steering processes </a:t>
            </a:r>
            <a:r>
              <a:rPr lang="en-GB" sz="3100" dirty="0">
                <a:latin typeface="Gill Sans MT" panose="020B0502020104020203" pitchFamily="34" charset="77"/>
              </a:rPr>
              <a:t>in recognition of respected subsidiarity arrangements at the local level.  </a:t>
            </a:r>
          </a:p>
          <a:p>
            <a:pPr marL="514350" indent="-514350">
              <a:buFont typeface="+mj-lt"/>
              <a:buAutoNum type="arabicPeriod"/>
            </a:pPr>
            <a:r>
              <a:rPr lang="en-PH" sz="3100" b="1" dirty="0">
                <a:latin typeface="Gill Sans MT" panose="020B0502020104020203" pitchFamily="34" charset="77"/>
              </a:rPr>
              <a:t>R2R approach may help minimize negative externalities or collateral damages with trade offs of some sector programs</a:t>
            </a:r>
            <a:r>
              <a:rPr lang="en-PH" sz="3100" dirty="0">
                <a:latin typeface="Gill Sans MT" panose="020B0502020104020203" pitchFamily="34" charset="77"/>
              </a:rPr>
              <a:t> in the same land-sea form such as intensive agriculture and settlement expansion to water pollution and coastal areas or the siltation and pollution impacts of mining, logging, and ag expansion in terrestrial areas to downstream ecosystems.</a:t>
            </a:r>
          </a:p>
          <a:p>
            <a:pPr marL="514350" indent="-514350">
              <a:buFont typeface="+mj-lt"/>
              <a:buAutoNum type="arabicPeriod"/>
            </a:pPr>
            <a:r>
              <a:rPr lang="en-PH" sz="3400" dirty="0">
                <a:latin typeface="Gill Sans MT" panose="020B0502020104020203" pitchFamily="34" charset="77"/>
              </a:rPr>
              <a:t>The </a:t>
            </a:r>
            <a:r>
              <a:rPr lang="en-PH" sz="3400" b="1" dirty="0">
                <a:latin typeface="Gill Sans MT" panose="020B0502020104020203" pitchFamily="34" charset="77"/>
              </a:rPr>
              <a:t>existing PIC sectoral policies and frameworks support the GEF focal areas </a:t>
            </a:r>
            <a:r>
              <a:rPr lang="en-PH" sz="3400" dirty="0">
                <a:latin typeface="Gill Sans MT" panose="020B0502020104020203" pitchFamily="34" charset="77"/>
              </a:rPr>
              <a:t>with some policies to be of more importance in some countries.</a:t>
            </a:r>
          </a:p>
        </p:txBody>
      </p:sp>
    </p:spTree>
    <p:extLst>
      <p:ext uri="{BB962C8B-B14F-4D97-AF65-F5344CB8AC3E}">
        <p14:creationId xmlns:p14="http://schemas.microsoft.com/office/powerpoint/2010/main" val="153572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AC57-03B6-7C49-8B88-257FCA6BCB89}"/>
              </a:ext>
            </a:extLst>
          </p:cNvPr>
          <p:cNvSpPr>
            <a:spLocks noGrp="1"/>
          </p:cNvSpPr>
          <p:nvPr>
            <p:ph type="title"/>
          </p:nvPr>
        </p:nvSpPr>
        <p:spPr>
          <a:xfrm>
            <a:off x="838200" y="145775"/>
            <a:ext cx="10515600" cy="808382"/>
          </a:xfrm>
          <a:solidFill>
            <a:schemeClr val="accent2">
              <a:lumMod val="40000"/>
              <a:lumOff val="60000"/>
            </a:schemeClr>
          </a:solidFill>
        </p:spPr>
        <p:txBody>
          <a:bodyPr>
            <a:normAutofit/>
          </a:bodyPr>
          <a:lstStyle/>
          <a:p>
            <a:pPr algn="ctr"/>
            <a:r>
              <a:rPr lang="en-US" sz="3600" b="1" dirty="0">
                <a:latin typeface="Gill Sans MT" panose="020B0502020104020203" pitchFamily="34" charset="77"/>
              </a:rPr>
              <a:t>Key Lessons – Designs</a:t>
            </a:r>
            <a:endParaRPr lang="en-US" sz="3600" dirty="0">
              <a:latin typeface="Gill Sans MT" panose="020B0502020104020203" pitchFamily="34" charset="77"/>
            </a:endParaRPr>
          </a:p>
        </p:txBody>
      </p:sp>
      <p:sp>
        <p:nvSpPr>
          <p:cNvPr id="3" name="Content Placeholder 2">
            <a:extLst>
              <a:ext uri="{FF2B5EF4-FFF2-40B4-BE49-F238E27FC236}">
                <a16:creationId xmlns:a16="http://schemas.microsoft.com/office/drawing/2014/main" id="{EC7652AE-E405-4C4C-9CBC-EE749E6F4717}"/>
              </a:ext>
            </a:extLst>
          </p:cNvPr>
          <p:cNvSpPr>
            <a:spLocks noGrp="1"/>
          </p:cNvSpPr>
          <p:nvPr>
            <p:ph idx="1"/>
          </p:nvPr>
        </p:nvSpPr>
        <p:spPr>
          <a:xfrm>
            <a:off x="583097" y="930239"/>
            <a:ext cx="11065564" cy="5781985"/>
          </a:xfrm>
        </p:spPr>
        <p:txBody>
          <a:bodyPr/>
          <a:lstStyle/>
          <a:p>
            <a:pPr marL="457200" indent="-457200">
              <a:buFont typeface="+mj-lt"/>
              <a:buAutoNum type="arabicPeriod"/>
            </a:pPr>
            <a:r>
              <a:rPr lang="en-US" sz="2200" u="sng" dirty="0">
                <a:latin typeface="Gill Sans MT" panose="020B0502020104020203" pitchFamily="34" charset="77"/>
              </a:rPr>
              <a:t>R2R project designs </a:t>
            </a:r>
            <a:r>
              <a:rPr lang="en-US" sz="2200" dirty="0">
                <a:latin typeface="Gill Sans MT" panose="020B0502020104020203" pitchFamily="34" charset="77"/>
              </a:rPr>
              <a:t>during the testing phase of R2R mainstreaming could withstand improvements</a:t>
            </a:r>
          </a:p>
          <a:p>
            <a:pPr marL="457200" indent="-457200">
              <a:buFont typeface="+mj-lt"/>
              <a:buAutoNum type="arabicPeriod"/>
            </a:pPr>
            <a:r>
              <a:rPr lang="en-US" sz="2200" dirty="0">
                <a:latin typeface="Gill Sans MT" panose="020B0502020104020203" pitchFamily="34" charset="77"/>
              </a:rPr>
              <a:t>Steering Committee’s role as the body for facilitating and </a:t>
            </a:r>
            <a:r>
              <a:rPr lang="en-US" sz="2200" u="sng" dirty="0">
                <a:latin typeface="Gill Sans MT" panose="020B0502020104020203" pitchFamily="34" charset="77"/>
              </a:rPr>
              <a:t>resolving turfing and competing interests among stakeholders;</a:t>
            </a:r>
            <a:endParaRPr lang="en-PH" sz="2200" u="sng" dirty="0">
              <a:latin typeface="Gill Sans MT" panose="020B0502020104020203" pitchFamily="34" charset="77"/>
            </a:endParaRPr>
          </a:p>
          <a:p>
            <a:pPr marL="457200" lvl="0" indent="-457200">
              <a:buFont typeface="+mj-lt"/>
              <a:buAutoNum type="arabicPeriod"/>
            </a:pPr>
            <a:r>
              <a:rPr lang="en-US" sz="2200" dirty="0">
                <a:latin typeface="Gill Sans MT" panose="020B0502020104020203" pitchFamily="34" charset="77"/>
              </a:rPr>
              <a:t>Providing adequate </a:t>
            </a:r>
            <a:r>
              <a:rPr lang="en-US" sz="2200" u="sng" dirty="0">
                <a:latin typeface="Gill Sans MT" panose="020B0502020104020203" pitchFamily="34" charset="77"/>
              </a:rPr>
              <a:t>support for facilitating the buy-ins of customary/traditional/native land and sea owners as “on-site resource managers</a:t>
            </a:r>
            <a:r>
              <a:rPr lang="en-US" sz="2200" dirty="0">
                <a:latin typeface="Gill Sans MT" panose="020B0502020104020203" pitchFamily="34" charset="77"/>
              </a:rPr>
              <a:t>” in an R2R land-form;  </a:t>
            </a:r>
            <a:endParaRPr lang="en-PH" sz="2200" dirty="0">
              <a:latin typeface="Gill Sans MT" panose="020B0502020104020203" pitchFamily="34" charset="77"/>
            </a:endParaRPr>
          </a:p>
          <a:p>
            <a:pPr marL="457200" lvl="0" indent="-457200">
              <a:buFont typeface="+mj-lt"/>
              <a:buAutoNum type="arabicPeriod"/>
            </a:pPr>
            <a:r>
              <a:rPr lang="en-US" sz="2200" dirty="0">
                <a:latin typeface="Gill Sans MT" panose="020B0502020104020203" pitchFamily="34" charset="77"/>
              </a:rPr>
              <a:t>Consideration of the </a:t>
            </a:r>
            <a:r>
              <a:rPr lang="en-US" sz="2200" u="sng" dirty="0">
                <a:latin typeface="Gill Sans MT" panose="020B0502020104020203" pitchFamily="34" charset="77"/>
              </a:rPr>
              <a:t>varying technical capacities among imple</a:t>
            </a:r>
            <a:r>
              <a:rPr lang="en-US" sz="2200" dirty="0">
                <a:latin typeface="Gill Sans MT" panose="020B0502020104020203" pitchFamily="34" charset="77"/>
              </a:rPr>
              <a:t>mentors in each country including disparity in technical skills and management experience; </a:t>
            </a:r>
            <a:endParaRPr lang="en-PH" sz="2200" dirty="0">
              <a:latin typeface="Gill Sans MT" panose="020B0502020104020203" pitchFamily="34" charset="77"/>
            </a:endParaRPr>
          </a:p>
          <a:p>
            <a:pPr marL="457200" lvl="0" indent="-457200">
              <a:buFont typeface="+mj-lt"/>
              <a:buAutoNum type="arabicPeriod"/>
            </a:pPr>
            <a:r>
              <a:rPr lang="en-US" sz="2200" dirty="0">
                <a:latin typeface="Gill Sans MT" panose="020B0502020104020203" pitchFamily="34" charset="77"/>
              </a:rPr>
              <a:t>Limited </a:t>
            </a:r>
            <a:r>
              <a:rPr lang="en-US" sz="2200" u="sng" dirty="0">
                <a:latin typeface="Gill Sans MT" panose="020B0502020104020203" pitchFamily="34" charset="77"/>
              </a:rPr>
              <a:t>availability of local technical expertise</a:t>
            </a:r>
            <a:r>
              <a:rPr lang="en-US" sz="2200" dirty="0">
                <a:latin typeface="Gill Sans MT" panose="020B0502020104020203" pitchFamily="34" charset="77"/>
              </a:rPr>
              <a:t> and dependency on outside specialists;</a:t>
            </a:r>
            <a:endParaRPr lang="en-PH" sz="2200" dirty="0">
              <a:latin typeface="Gill Sans MT" panose="020B0502020104020203" pitchFamily="34" charset="77"/>
            </a:endParaRPr>
          </a:p>
          <a:p>
            <a:pPr marL="457200" lvl="0" indent="-457200">
              <a:buFont typeface="+mj-lt"/>
              <a:buAutoNum type="arabicPeriod"/>
            </a:pPr>
            <a:r>
              <a:rPr lang="en-US" sz="2200" dirty="0">
                <a:latin typeface="Gill Sans MT" panose="020B0502020104020203" pitchFamily="34" charset="77"/>
              </a:rPr>
              <a:t>Difficulty in </a:t>
            </a:r>
            <a:r>
              <a:rPr lang="en-US" sz="2200" u="sng" dirty="0">
                <a:latin typeface="Gill Sans MT" panose="020B0502020104020203" pitchFamily="34" charset="77"/>
              </a:rPr>
              <a:t>enforcing processes among implementing partners-UNDP and governmen</a:t>
            </a:r>
            <a:r>
              <a:rPr lang="en-US" sz="2200" dirty="0">
                <a:latin typeface="Gill Sans MT" panose="020B0502020104020203" pitchFamily="34" charset="77"/>
              </a:rPr>
              <a:t>t requirements as a crucial issue in achieving outcomes; </a:t>
            </a:r>
            <a:endParaRPr lang="en-PH" sz="2200" dirty="0">
              <a:latin typeface="Gill Sans MT" panose="020B0502020104020203" pitchFamily="34" charset="77"/>
            </a:endParaRPr>
          </a:p>
          <a:p>
            <a:pPr marL="457200" lvl="0" indent="-457200">
              <a:buFont typeface="+mj-lt"/>
              <a:buAutoNum type="arabicPeriod"/>
            </a:pPr>
            <a:r>
              <a:rPr lang="en-US" sz="2200" u="sng" dirty="0">
                <a:latin typeface="Gill Sans MT" panose="020B0502020104020203" pitchFamily="34" charset="77"/>
              </a:rPr>
              <a:t>Delays</a:t>
            </a:r>
            <a:r>
              <a:rPr lang="en-US" sz="2200" dirty="0">
                <a:latin typeface="Gill Sans MT" panose="020B0502020104020203" pitchFamily="34" charset="77"/>
              </a:rPr>
              <a:t> in fund transfer, recruiting consultants, and slow spending by implementing partners; </a:t>
            </a:r>
            <a:endParaRPr lang="en-PH" sz="2200" dirty="0">
              <a:latin typeface="Gill Sans MT" panose="020B0502020104020203" pitchFamily="34" charset="77"/>
            </a:endParaRPr>
          </a:p>
          <a:p>
            <a:pPr marL="457200" lvl="0" indent="-457200">
              <a:buFont typeface="+mj-lt"/>
              <a:buAutoNum type="arabicPeriod"/>
            </a:pPr>
            <a:r>
              <a:rPr lang="en-US" sz="2200" u="sng" dirty="0">
                <a:latin typeface="Gill Sans MT" panose="020B0502020104020203" pitchFamily="34" charset="77"/>
              </a:rPr>
              <a:t>High staff turn-over</a:t>
            </a:r>
            <a:r>
              <a:rPr lang="en-US" sz="2200" dirty="0">
                <a:latin typeface="Gill Sans MT" panose="020B0502020104020203" pitchFamily="34" charset="77"/>
              </a:rPr>
              <a:t>; </a:t>
            </a:r>
            <a:endParaRPr lang="en-PH" sz="2200" dirty="0">
              <a:latin typeface="Gill Sans MT" panose="020B0502020104020203" pitchFamily="34" charset="77"/>
            </a:endParaRPr>
          </a:p>
          <a:p>
            <a:pPr marL="457200" lvl="0" indent="-457200">
              <a:buFont typeface="+mj-lt"/>
              <a:buAutoNum type="arabicPeriod"/>
            </a:pPr>
            <a:r>
              <a:rPr lang="en-US" sz="2200" dirty="0">
                <a:latin typeface="Gill Sans MT" panose="020B0502020104020203" pitchFamily="34" charset="77"/>
              </a:rPr>
              <a:t>Programming </a:t>
            </a:r>
            <a:r>
              <a:rPr lang="en-US" sz="2200" u="sng" dirty="0">
                <a:latin typeface="Gill Sans MT" panose="020B0502020104020203" pitchFamily="34" charset="77"/>
              </a:rPr>
              <a:t>unexpected events such as Covid-19 </a:t>
            </a:r>
            <a:r>
              <a:rPr lang="en-US" sz="2200" dirty="0">
                <a:latin typeface="Gill Sans MT" panose="020B0502020104020203" pitchFamily="34" charset="77"/>
              </a:rPr>
              <a:t>pandemic that limited mobility and affected delivery of project support to various clients</a:t>
            </a:r>
            <a:endParaRPr lang="en-PH" sz="2200" dirty="0">
              <a:latin typeface="Gill Sans MT" panose="020B0502020104020203" pitchFamily="34" charset="77"/>
            </a:endParaRPr>
          </a:p>
          <a:p>
            <a:endParaRPr lang="en-US" dirty="0"/>
          </a:p>
        </p:txBody>
      </p:sp>
    </p:spTree>
    <p:extLst>
      <p:ext uri="{BB962C8B-B14F-4D97-AF65-F5344CB8AC3E}">
        <p14:creationId xmlns:p14="http://schemas.microsoft.com/office/powerpoint/2010/main" val="115533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EAED-5A60-794C-91EE-2AB1CD36664D}"/>
              </a:ext>
            </a:extLst>
          </p:cNvPr>
          <p:cNvSpPr>
            <a:spLocks noGrp="1"/>
          </p:cNvSpPr>
          <p:nvPr>
            <p:ph type="title"/>
          </p:nvPr>
        </p:nvSpPr>
        <p:spPr>
          <a:xfrm>
            <a:off x="838200" y="272361"/>
            <a:ext cx="10515600" cy="1119118"/>
          </a:xfrm>
          <a:solidFill>
            <a:schemeClr val="accent2">
              <a:lumMod val="40000"/>
              <a:lumOff val="60000"/>
            </a:schemeClr>
          </a:solidFill>
        </p:spPr>
        <p:txBody>
          <a:bodyPr>
            <a:normAutofit/>
          </a:bodyPr>
          <a:lstStyle/>
          <a:p>
            <a:pPr algn="ctr"/>
            <a:r>
              <a:rPr lang="en-US" sz="3200" dirty="0">
                <a:latin typeface="Gill Sans MT" panose="020B0502020104020203" pitchFamily="34" charset="77"/>
              </a:rPr>
              <a:t>Key Lessons on R2R Programmatic Approach</a:t>
            </a:r>
          </a:p>
        </p:txBody>
      </p:sp>
      <p:sp>
        <p:nvSpPr>
          <p:cNvPr id="3" name="Content Placeholder 2">
            <a:extLst>
              <a:ext uri="{FF2B5EF4-FFF2-40B4-BE49-F238E27FC236}">
                <a16:creationId xmlns:a16="http://schemas.microsoft.com/office/drawing/2014/main" id="{A5BEF89B-E42B-AC48-8230-ABC5965E1416}"/>
              </a:ext>
            </a:extLst>
          </p:cNvPr>
          <p:cNvSpPr>
            <a:spLocks noGrp="1"/>
          </p:cNvSpPr>
          <p:nvPr>
            <p:ph idx="1"/>
          </p:nvPr>
        </p:nvSpPr>
        <p:spPr>
          <a:xfrm>
            <a:off x="838200" y="1391479"/>
            <a:ext cx="10515600" cy="4785484"/>
          </a:xfrm>
        </p:spPr>
        <p:txBody>
          <a:bodyPr/>
          <a:lstStyle/>
          <a:p>
            <a:r>
              <a:rPr lang="en-US" dirty="0">
                <a:latin typeface="Gill Sans MT" panose="020B0502020104020203" pitchFamily="34" charset="77"/>
              </a:rPr>
              <a:t>Establishing or strengthening inclusive governance bodies for R2R collaboration among sectoral agencies at the national and sub-national levels is critical in communicating, developing consensus, and directing overall leadership support to R2R. This will foster coordination, complementation, co-financing, joint activities, and achieving synergistic impacts</a:t>
            </a:r>
            <a:r>
              <a:rPr lang="en-PH" dirty="0">
                <a:latin typeface="Gill Sans MT" panose="020B0502020104020203" pitchFamily="34" charset="77"/>
              </a:rPr>
              <a:t> </a:t>
            </a:r>
          </a:p>
          <a:p>
            <a:r>
              <a:rPr lang="en-US" dirty="0">
                <a:latin typeface="Gill Sans MT" panose="020B0502020104020203" pitchFamily="34" charset="77"/>
              </a:rPr>
              <a:t>Processes, rules and procedures to facilitate planning and implementation are more effective if these would mutually achieve local and site-level goals, objectives, and targets. </a:t>
            </a:r>
          </a:p>
        </p:txBody>
      </p:sp>
    </p:spTree>
    <p:extLst>
      <p:ext uri="{BB962C8B-B14F-4D97-AF65-F5344CB8AC3E}">
        <p14:creationId xmlns:p14="http://schemas.microsoft.com/office/powerpoint/2010/main" val="42425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8916-F05D-084E-B03B-506C3BB7BD09}"/>
              </a:ext>
            </a:extLst>
          </p:cNvPr>
          <p:cNvSpPr>
            <a:spLocks noGrp="1"/>
          </p:cNvSpPr>
          <p:nvPr>
            <p:ph type="title"/>
          </p:nvPr>
        </p:nvSpPr>
        <p:spPr>
          <a:xfrm>
            <a:off x="881270" y="179595"/>
            <a:ext cx="10515600" cy="1185380"/>
          </a:xfrm>
          <a:solidFill>
            <a:schemeClr val="accent2">
              <a:lumMod val="40000"/>
              <a:lumOff val="60000"/>
            </a:schemeClr>
          </a:solidFill>
        </p:spPr>
        <p:txBody>
          <a:bodyPr>
            <a:normAutofit/>
          </a:bodyPr>
          <a:lstStyle/>
          <a:p>
            <a:pPr algn="ctr"/>
            <a:r>
              <a:rPr lang="en-US" sz="4000" dirty="0">
                <a:latin typeface="Gill Sans MT" panose="020B0502020104020203" pitchFamily="34" charset="77"/>
              </a:rPr>
              <a:t>Key Lessons on R2R Programmatic Approach</a:t>
            </a:r>
            <a:endParaRPr lang="en-US" sz="4000" dirty="0"/>
          </a:p>
        </p:txBody>
      </p:sp>
      <p:sp>
        <p:nvSpPr>
          <p:cNvPr id="3" name="Content Placeholder 2">
            <a:extLst>
              <a:ext uri="{FF2B5EF4-FFF2-40B4-BE49-F238E27FC236}">
                <a16:creationId xmlns:a16="http://schemas.microsoft.com/office/drawing/2014/main" id="{E8DBA822-D3C1-AC40-A6C8-98398B77388A}"/>
              </a:ext>
            </a:extLst>
          </p:cNvPr>
          <p:cNvSpPr>
            <a:spLocks noGrp="1"/>
          </p:cNvSpPr>
          <p:nvPr>
            <p:ph idx="1"/>
          </p:nvPr>
        </p:nvSpPr>
        <p:spPr>
          <a:xfrm>
            <a:off x="881270" y="1364975"/>
            <a:ext cx="10515600" cy="5115338"/>
          </a:xfrm>
        </p:spPr>
        <p:txBody>
          <a:bodyPr/>
          <a:lstStyle/>
          <a:p>
            <a:r>
              <a:rPr lang="en-US" i="1" dirty="0">
                <a:latin typeface="Gill Sans MT" panose="020B0502020104020203" pitchFamily="34" charset="77"/>
              </a:rPr>
              <a:t>R2R is acknowledged or recognized as an effective approach for sustainable resource governance and management of various land-sea forms in PICs</a:t>
            </a:r>
            <a:r>
              <a:rPr lang="en-PH" dirty="0">
                <a:latin typeface="Gill Sans MT" panose="020B0502020104020203" pitchFamily="34" charset="77"/>
              </a:rPr>
              <a:t> </a:t>
            </a:r>
          </a:p>
          <a:p>
            <a:r>
              <a:rPr lang="en-US" i="1" dirty="0">
                <a:latin typeface="Gill Sans MT" panose="020B0502020104020203" pitchFamily="34" charset="77"/>
              </a:rPr>
              <a:t>Timely assessments such as the IDA and spatial analysis and community consultations as processes in watershed planning and studies such as the RAPCA</a:t>
            </a:r>
            <a:r>
              <a:rPr lang="en-US" dirty="0">
                <a:latin typeface="Gill Sans MT" panose="020B0502020104020203" pitchFamily="34" charset="77"/>
              </a:rPr>
              <a:t> are critical but could have been more helpful if used as inputs in prioritizing strategies and re-configuring science-based strategies and enacting policies.</a:t>
            </a:r>
            <a:r>
              <a:rPr lang="en-PH" dirty="0">
                <a:latin typeface="Gill Sans MT" panose="020B0502020104020203" pitchFamily="34" charset="77"/>
              </a:rPr>
              <a:t> </a:t>
            </a:r>
          </a:p>
          <a:p>
            <a:r>
              <a:rPr lang="en-US" i="1" dirty="0">
                <a:latin typeface="Gill Sans MT" panose="020B0502020104020203" pitchFamily="34" charset="77"/>
              </a:rPr>
              <a:t>Carefully and properly conducted stakeholders’ mapping and analysis are of high value in the R2R planning, implementation, programming, and advocacy</a:t>
            </a:r>
            <a:r>
              <a:rPr lang="en-PH" dirty="0"/>
              <a:t> </a:t>
            </a:r>
            <a:endParaRPr lang="en-US" dirty="0"/>
          </a:p>
        </p:txBody>
      </p:sp>
    </p:spTree>
    <p:extLst>
      <p:ext uri="{BB962C8B-B14F-4D97-AF65-F5344CB8AC3E}">
        <p14:creationId xmlns:p14="http://schemas.microsoft.com/office/powerpoint/2010/main" val="238155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7DA4-2A0E-674C-9BFB-C8B44745E932}"/>
              </a:ext>
            </a:extLst>
          </p:cNvPr>
          <p:cNvSpPr>
            <a:spLocks noGrp="1"/>
          </p:cNvSpPr>
          <p:nvPr>
            <p:ph type="title"/>
          </p:nvPr>
        </p:nvSpPr>
        <p:spPr>
          <a:solidFill>
            <a:schemeClr val="accent2">
              <a:lumMod val="40000"/>
              <a:lumOff val="60000"/>
            </a:schemeClr>
          </a:solidFill>
        </p:spPr>
        <p:txBody>
          <a:bodyPr/>
          <a:lstStyle/>
          <a:p>
            <a:pPr algn="ctr"/>
            <a:r>
              <a:rPr lang="en-US" dirty="0">
                <a:latin typeface="Gill Sans MT" panose="020B0502020104020203" pitchFamily="34" charset="77"/>
              </a:rPr>
              <a:t>Key Lessons on R2R Programmatic Approach</a:t>
            </a:r>
            <a:endParaRPr lang="en-US" dirty="0"/>
          </a:p>
        </p:txBody>
      </p:sp>
      <p:sp>
        <p:nvSpPr>
          <p:cNvPr id="3" name="Content Placeholder 2">
            <a:extLst>
              <a:ext uri="{FF2B5EF4-FFF2-40B4-BE49-F238E27FC236}">
                <a16:creationId xmlns:a16="http://schemas.microsoft.com/office/drawing/2014/main" id="{33BA38B1-ACDB-6B4F-925D-B90BACEC718E}"/>
              </a:ext>
            </a:extLst>
          </p:cNvPr>
          <p:cNvSpPr>
            <a:spLocks noGrp="1"/>
          </p:cNvSpPr>
          <p:nvPr>
            <p:ph idx="1"/>
          </p:nvPr>
        </p:nvSpPr>
        <p:spPr>
          <a:xfrm>
            <a:off x="838200" y="1690688"/>
            <a:ext cx="10515600" cy="4988408"/>
          </a:xfrm>
        </p:spPr>
        <p:txBody>
          <a:bodyPr/>
          <a:lstStyle/>
          <a:p>
            <a:r>
              <a:rPr lang="en-US" i="1" dirty="0">
                <a:latin typeface="Gill Sans MT" panose="020B0502020104020203" pitchFamily="34" charset="77"/>
              </a:rPr>
              <a:t>Specific technical interventions in a specific R2R site to reduce stress to biodiversity, key ecosystems, EGS, and communities largely depend on Initial assessments, scoping, and enhanced over time with M&amp;</a:t>
            </a:r>
            <a:r>
              <a:rPr lang="en-PH" dirty="0">
                <a:latin typeface="Gill Sans MT" panose="020B0502020104020203" pitchFamily="34" charset="77"/>
              </a:rPr>
              <a:t> </a:t>
            </a:r>
          </a:p>
          <a:p>
            <a:r>
              <a:rPr lang="en-US" i="1" dirty="0">
                <a:latin typeface="Gill Sans MT" panose="020B0502020104020203" pitchFamily="34" charset="77"/>
              </a:rPr>
              <a:t>Factoring in adaptive management in the design, planning, and implementation processes has the potential to encourage innovation and flexibility of adjusting approved project designs with the changing environment in the local areas and renders more effective on-site management. </a:t>
            </a:r>
          </a:p>
          <a:p>
            <a:r>
              <a:rPr lang="en-US" i="1" dirty="0">
                <a:latin typeface="Gill Sans MT" panose="020B0502020104020203" pitchFamily="34" charset="77"/>
              </a:rPr>
              <a:t>Capacitating R2R Project Implementing Units and on-site communities and relevant partners with adequate support for experts and programmatic training and other professional development activities are key in R2R mainstreaming</a:t>
            </a:r>
            <a:r>
              <a:rPr lang="en-PH" dirty="0"/>
              <a:t> </a:t>
            </a:r>
            <a:endParaRPr lang="en-US" dirty="0"/>
          </a:p>
        </p:txBody>
      </p:sp>
    </p:spTree>
    <p:extLst>
      <p:ext uri="{BB962C8B-B14F-4D97-AF65-F5344CB8AC3E}">
        <p14:creationId xmlns:p14="http://schemas.microsoft.com/office/powerpoint/2010/main" val="128380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8991-7FB4-4E46-B169-CF0FEAF11BF6}"/>
              </a:ext>
            </a:extLst>
          </p:cNvPr>
          <p:cNvSpPr>
            <a:spLocks noGrp="1"/>
          </p:cNvSpPr>
          <p:nvPr>
            <p:ph type="title"/>
          </p:nvPr>
        </p:nvSpPr>
        <p:spPr>
          <a:solidFill>
            <a:schemeClr val="accent2">
              <a:lumMod val="40000"/>
              <a:lumOff val="60000"/>
            </a:schemeClr>
          </a:solidFill>
        </p:spPr>
        <p:txBody>
          <a:bodyPr/>
          <a:lstStyle/>
          <a:p>
            <a:pPr algn="ctr"/>
            <a:r>
              <a:rPr lang="en-US" dirty="0">
                <a:latin typeface="Gill Sans MT" panose="020B0502020104020203" pitchFamily="34" charset="77"/>
              </a:rPr>
              <a:t>Key Lessons -R2R Programmatic Approach</a:t>
            </a:r>
            <a:endParaRPr lang="en-US" dirty="0"/>
          </a:p>
        </p:txBody>
      </p:sp>
      <p:sp>
        <p:nvSpPr>
          <p:cNvPr id="3" name="Content Placeholder 2">
            <a:extLst>
              <a:ext uri="{FF2B5EF4-FFF2-40B4-BE49-F238E27FC236}">
                <a16:creationId xmlns:a16="http://schemas.microsoft.com/office/drawing/2014/main" id="{C7D41224-DBCC-3145-8D40-87AE089DB06D}"/>
              </a:ext>
            </a:extLst>
          </p:cNvPr>
          <p:cNvSpPr>
            <a:spLocks noGrp="1"/>
          </p:cNvSpPr>
          <p:nvPr>
            <p:ph idx="1"/>
          </p:nvPr>
        </p:nvSpPr>
        <p:spPr/>
        <p:txBody>
          <a:bodyPr/>
          <a:lstStyle/>
          <a:p>
            <a:pPr lvl="0"/>
            <a:r>
              <a:rPr lang="en-US" i="1" dirty="0">
                <a:latin typeface="Gill Sans MT" panose="020B0502020104020203" pitchFamily="34" charset="77"/>
              </a:rPr>
              <a:t>Functional Site Level R2R Project Committees thru the implementing units are key to eliciting community feedbacks for updating national and sub-national level governance bodies such as the IMCs and donor groups.</a:t>
            </a:r>
            <a:r>
              <a:rPr lang="en-US" dirty="0">
                <a:latin typeface="Gill Sans MT" panose="020B0502020104020203" pitchFamily="34" charset="77"/>
              </a:rPr>
              <a:t>  </a:t>
            </a:r>
            <a:endParaRPr lang="en-US" i="1" dirty="0">
              <a:latin typeface="Gill Sans MT" panose="020B0502020104020203" pitchFamily="34" charset="77"/>
            </a:endParaRPr>
          </a:p>
          <a:p>
            <a:r>
              <a:rPr lang="en-US" i="1" dirty="0">
                <a:latin typeface="Gill Sans MT" panose="020B0502020104020203" pitchFamily="34" charset="77"/>
              </a:rPr>
              <a:t>Knowledge products – R2R orientation and training materials, enriched/enhanced existing manuals on watershed planning, ICRM, RAPCA, packages for cross visits, training designs with modules and materials, spatial mapping and analysis, technical bulletins or guides, et. – based on lessons and relevant best practices from are going to be useful for the R2R mainstreaming with either replication or scaling up strategies</a:t>
            </a:r>
            <a:r>
              <a:rPr lang="en-US" dirty="0">
                <a:latin typeface="Gill Sans MT" panose="020B0502020104020203" pitchFamily="34" charset="77"/>
              </a:rPr>
              <a:t>. </a:t>
            </a:r>
          </a:p>
        </p:txBody>
      </p:sp>
    </p:spTree>
    <p:extLst>
      <p:ext uri="{BB962C8B-B14F-4D97-AF65-F5344CB8AC3E}">
        <p14:creationId xmlns:p14="http://schemas.microsoft.com/office/powerpoint/2010/main" val="181125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0399-C67C-0D4D-9C38-5403A201DFE9}"/>
              </a:ext>
            </a:extLst>
          </p:cNvPr>
          <p:cNvSpPr>
            <a:spLocks noGrp="1"/>
          </p:cNvSpPr>
          <p:nvPr>
            <p:ph type="title"/>
          </p:nvPr>
        </p:nvSpPr>
        <p:spPr>
          <a:xfrm>
            <a:off x="838200" y="365126"/>
            <a:ext cx="10515600" cy="920336"/>
          </a:xfrm>
          <a:solidFill>
            <a:srgbClr val="FFBDEF"/>
          </a:solidFill>
        </p:spPr>
        <p:txBody>
          <a:bodyPr>
            <a:noAutofit/>
          </a:bodyPr>
          <a:lstStyle/>
          <a:p>
            <a:pPr algn="ctr"/>
            <a:r>
              <a:rPr lang="en-PH" sz="3200" b="1" dirty="0">
                <a:latin typeface="Gill Sans MT" panose="020B0502020104020203" pitchFamily="34" charset="77"/>
              </a:rPr>
              <a:t>Implications of the Givens, Findings, Conclusions </a:t>
            </a:r>
            <a:br>
              <a:rPr lang="en-PH" sz="3200" b="1" dirty="0">
                <a:latin typeface="Gill Sans MT" panose="020B0502020104020203" pitchFamily="34" charset="77"/>
              </a:rPr>
            </a:br>
            <a:r>
              <a:rPr lang="en-PH" sz="3200" b="1" dirty="0">
                <a:latin typeface="Gill Sans MT" panose="020B0502020104020203" pitchFamily="34" charset="77"/>
              </a:rPr>
              <a:t>Vis-A-Vis R2R Mainstreaming </a:t>
            </a:r>
            <a:endParaRPr lang="en-US" sz="3200" b="1" dirty="0"/>
          </a:p>
        </p:txBody>
      </p:sp>
      <p:sp>
        <p:nvSpPr>
          <p:cNvPr id="3" name="Content Placeholder 2">
            <a:extLst>
              <a:ext uri="{FF2B5EF4-FFF2-40B4-BE49-F238E27FC236}">
                <a16:creationId xmlns:a16="http://schemas.microsoft.com/office/drawing/2014/main" id="{EEE7E8B9-570E-0444-92CD-7A87DB457A52}"/>
              </a:ext>
            </a:extLst>
          </p:cNvPr>
          <p:cNvSpPr>
            <a:spLocks noGrp="1"/>
          </p:cNvSpPr>
          <p:nvPr>
            <p:ph idx="1"/>
          </p:nvPr>
        </p:nvSpPr>
        <p:spPr>
          <a:xfrm>
            <a:off x="838200" y="1577008"/>
            <a:ext cx="10515600" cy="4915865"/>
          </a:xfrm>
        </p:spPr>
        <p:txBody>
          <a:bodyPr>
            <a:normAutofit/>
          </a:bodyPr>
          <a:lstStyle/>
          <a:p>
            <a:r>
              <a:rPr lang="en-US" sz="2400" dirty="0">
                <a:latin typeface="Gill Sans MT" panose="020B0502020104020203" pitchFamily="34" charset="77"/>
              </a:rPr>
              <a:t>A more intentional national and sub-national initiatives to map and analyze possible expansion areas for R2R upscaling as part of the mainstreaming</a:t>
            </a:r>
            <a:r>
              <a:rPr lang="en-PH" sz="2400" dirty="0">
                <a:latin typeface="Gill Sans MT" panose="020B0502020104020203" pitchFamily="34" charset="77"/>
              </a:rPr>
              <a:t> </a:t>
            </a:r>
          </a:p>
          <a:p>
            <a:r>
              <a:rPr lang="en-US" sz="2400" dirty="0">
                <a:latin typeface="Gill Sans MT" panose="020B0502020104020203" pitchFamily="34" charset="77"/>
              </a:rPr>
              <a:t>Although there is an overall agreement and understanding of the importance of the R2R approach, institutional disconnects exist between sector mandates and the integrative nature of sub-national governments whose mandate require working closely with ministry field units for technical advice and getting the support and buy-ins of local communities</a:t>
            </a:r>
            <a:r>
              <a:rPr lang="en-PH" sz="2400" dirty="0">
                <a:latin typeface="Gill Sans MT" panose="020B0502020104020203" pitchFamily="34" charset="77"/>
              </a:rPr>
              <a:t> </a:t>
            </a:r>
          </a:p>
          <a:p>
            <a:r>
              <a:rPr lang="en-US" sz="2400" dirty="0">
                <a:latin typeface="Gill Sans MT" panose="020B0502020104020203" pitchFamily="34" charset="77"/>
              </a:rPr>
              <a:t>Integrated R2R planning and implementation are more effective when governance processes facilitate agreements on strategic technical interventions that address the urgency of arresting threats to key biodiversity and ecosystems from climate or human-induced related hazards including reduced supply of EGS for the wellbeing of communities and the public</a:t>
            </a:r>
            <a:r>
              <a:rPr lang="en-PH" sz="2400" dirty="0">
                <a:latin typeface="Gill Sans MT" panose="020B0502020104020203" pitchFamily="34" charset="77"/>
              </a:rPr>
              <a:t> </a:t>
            </a:r>
            <a:endParaRPr lang="en-US" sz="2400" dirty="0">
              <a:latin typeface="Gill Sans MT" panose="020B0502020104020203" pitchFamily="34" charset="77"/>
            </a:endParaRPr>
          </a:p>
        </p:txBody>
      </p:sp>
    </p:spTree>
    <p:extLst>
      <p:ext uri="{BB962C8B-B14F-4D97-AF65-F5344CB8AC3E}">
        <p14:creationId xmlns:p14="http://schemas.microsoft.com/office/powerpoint/2010/main" val="160833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3A55-E0B6-4FE2-A037-9E7FCD8E6347}"/>
              </a:ext>
            </a:extLst>
          </p:cNvPr>
          <p:cNvSpPr>
            <a:spLocks noGrp="1"/>
          </p:cNvSpPr>
          <p:nvPr>
            <p:ph type="title"/>
          </p:nvPr>
        </p:nvSpPr>
        <p:spPr>
          <a:solidFill>
            <a:srgbClr val="92D050"/>
          </a:solidFill>
        </p:spPr>
        <p:txBody>
          <a:bodyPr/>
          <a:lstStyle/>
          <a:p>
            <a:pPr algn="ctr"/>
            <a:r>
              <a:rPr lang="en-PH" dirty="0">
                <a:latin typeface="Gill Sans MT" panose="020B0502020104020203" pitchFamily="34" charset="0"/>
              </a:rPr>
              <a:t>Mainstreaming Consultancy Objectives</a:t>
            </a:r>
          </a:p>
        </p:txBody>
      </p:sp>
      <p:sp>
        <p:nvSpPr>
          <p:cNvPr id="3" name="Content Placeholder 2">
            <a:extLst>
              <a:ext uri="{FF2B5EF4-FFF2-40B4-BE49-F238E27FC236}">
                <a16:creationId xmlns:a16="http://schemas.microsoft.com/office/drawing/2014/main" id="{A41A5DFA-7CC3-4B3C-9819-CCE2281701D4}"/>
              </a:ext>
            </a:extLst>
          </p:cNvPr>
          <p:cNvSpPr>
            <a:spLocks noGrp="1"/>
          </p:cNvSpPr>
          <p:nvPr>
            <p:ph idx="1"/>
          </p:nvPr>
        </p:nvSpPr>
        <p:spPr>
          <a:xfrm>
            <a:off x="895564" y="2544816"/>
            <a:ext cx="10515600" cy="2838843"/>
          </a:xfrm>
        </p:spPr>
        <p:txBody>
          <a:bodyPr/>
          <a:lstStyle/>
          <a:p>
            <a:pPr marL="514350" indent="-514350">
              <a:buFont typeface="+mj-lt"/>
              <a:buAutoNum type="arabicPeriod"/>
            </a:pPr>
            <a:r>
              <a:rPr lang="en-GB" dirty="0">
                <a:latin typeface="Gill Sans MT" panose="020B0502020104020203" pitchFamily="34" charset="77"/>
              </a:rPr>
              <a:t>Document various national and regional (Pacific Region) sustainable development planning processes, strategic frameworks and related activities, and determine avenues or entry points for effective national R2R mainstreaming; and</a:t>
            </a:r>
          </a:p>
          <a:p>
            <a:pPr marL="514350" indent="-514350">
              <a:buFont typeface="+mj-lt"/>
              <a:buAutoNum type="arabicPeriod"/>
            </a:pPr>
            <a:r>
              <a:rPr lang="en-GB" dirty="0">
                <a:latin typeface="Gill Sans MT" panose="020B0502020104020203" pitchFamily="34" charset="77"/>
              </a:rPr>
              <a:t>Develop a simple guide for mainstreaming R2R in the Pacific Region to be presented at the Regional Investment Planning Forum.</a:t>
            </a:r>
            <a:endParaRPr lang="en-PH" dirty="0">
              <a:latin typeface="Gill Sans MT" panose="020B0502020104020203" pitchFamily="34" charset="77"/>
            </a:endParaRPr>
          </a:p>
        </p:txBody>
      </p:sp>
    </p:spTree>
    <p:extLst>
      <p:ext uri="{BB962C8B-B14F-4D97-AF65-F5344CB8AC3E}">
        <p14:creationId xmlns:p14="http://schemas.microsoft.com/office/powerpoint/2010/main" val="263381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5589-0A1D-ED4B-82D0-FB6F9787AE73}"/>
              </a:ext>
            </a:extLst>
          </p:cNvPr>
          <p:cNvSpPr>
            <a:spLocks noGrp="1"/>
          </p:cNvSpPr>
          <p:nvPr>
            <p:ph type="title"/>
          </p:nvPr>
        </p:nvSpPr>
        <p:spPr>
          <a:xfrm>
            <a:off x="838200" y="365125"/>
            <a:ext cx="10889974" cy="1325563"/>
          </a:xfrm>
          <a:solidFill>
            <a:srgbClr val="FFBDEF"/>
          </a:solidFill>
        </p:spPr>
        <p:txBody>
          <a:bodyPr>
            <a:normAutofit/>
          </a:bodyPr>
          <a:lstStyle/>
          <a:p>
            <a:pPr algn="ctr"/>
            <a:r>
              <a:rPr lang="en-PH" sz="3200" b="1" dirty="0">
                <a:latin typeface="Gill Sans MT" panose="020B0502020104020203" pitchFamily="34" charset="77"/>
              </a:rPr>
              <a:t>Implications of the Givens, Findings, Conclusions Vis-A-Vis R2R Mainstreaming </a:t>
            </a:r>
            <a:endParaRPr lang="en-US" sz="3200" dirty="0"/>
          </a:p>
        </p:txBody>
      </p:sp>
      <p:sp>
        <p:nvSpPr>
          <p:cNvPr id="3" name="Content Placeholder 2">
            <a:extLst>
              <a:ext uri="{FF2B5EF4-FFF2-40B4-BE49-F238E27FC236}">
                <a16:creationId xmlns:a16="http://schemas.microsoft.com/office/drawing/2014/main" id="{B0B2B946-AE00-3447-AC18-8B3B6A1EC95F}"/>
              </a:ext>
            </a:extLst>
          </p:cNvPr>
          <p:cNvSpPr>
            <a:spLocks noGrp="1"/>
          </p:cNvSpPr>
          <p:nvPr>
            <p:ph idx="1"/>
          </p:nvPr>
        </p:nvSpPr>
        <p:spPr/>
        <p:txBody>
          <a:bodyPr/>
          <a:lstStyle/>
          <a:p>
            <a:r>
              <a:rPr lang="en-US" dirty="0">
                <a:latin typeface="Gill Sans MT" panose="020B0502020104020203" pitchFamily="34" charset="77"/>
              </a:rPr>
              <a:t>Learnings from IWRM, STAR and IW R2R can serve as starting points for R2R mainstreaming. </a:t>
            </a:r>
          </a:p>
          <a:p>
            <a:r>
              <a:rPr lang="en-US" dirty="0">
                <a:latin typeface="Gill Sans MT" panose="020B0502020104020203" pitchFamily="34" charset="77"/>
              </a:rPr>
              <a:t>Design to achieve sustainable sources for R2R initiatives as there are limited financial and human resources in PICs, changes in political agenda and priorities, delays in start-up and mobilization activities, and innovative approach to adaptive project management, coordination, collaboration, leveraging and partnerships</a:t>
            </a:r>
            <a:r>
              <a:rPr lang="en-PH" dirty="0">
                <a:latin typeface="Gill Sans MT" panose="020B0502020104020203" pitchFamily="34" charset="77"/>
              </a:rPr>
              <a:t> </a:t>
            </a:r>
          </a:p>
          <a:p>
            <a:endParaRPr lang="en-US" dirty="0"/>
          </a:p>
        </p:txBody>
      </p:sp>
    </p:spTree>
    <p:extLst>
      <p:ext uri="{BB962C8B-B14F-4D97-AF65-F5344CB8AC3E}">
        <p14:creationId xmlns:p14="http://schemas.microsoft.com/office/powerpoint/2010/main" val="172435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8B3B-C319-5648-9408-97C2FCEB0C45}"/>
              </a:ext>
            </a:extLst>
          </p:cNvPr>
          <p:cNvSpPr>
            <a:spLocks noGrp="1"/>
          </p:cNvSpPr>
          <p:nvPr>
            <p:ph type="title"/>
          </p:nvPr>
        </p:nvSpPr>
        <p:spPr>
          <a:xfrm>
            <a:off x="838200" y="365126"/>
            <a:ext cx="10515600" cy="933588"/>
          </a:xfrm>
          <a:solidFill>
            <a:srgbClr val="FFBDEF"/>
          </a:solidFill>
        </p:spPr>
        <p:txBody>
          <a:bodyPr>
            <a:normAutofit/>
          </a:bodyPr>
          <a:lstStyle/>
          <a:p>
            <a:pPr algn="ctr"/>
            <a:r>
              <a:rPr lang="en-PH" sz="3200" b="1" dirty="0">
                <a:latin typeface="Gill Sans MT" panose="020B0502020104020203" pitchFamily="34" charset="77"/>
              </a:rPr>
              <a:t>Implications of the Givens, Findings, Conclusions Vis-A-Vis R2R Mainstreaming </a:t>
            </a:r>
            <a:endParaRPr lang="en-US" sz="3200" dirty="0"/>
          </a:p>
        </p:txBody>
      </p:sp>
      <p:sp>
        <p:nvSpPr>
          <p:cNvPr id="3" name="Content Placeholder 2">
            <a:extLst>
              <a:ext uri="{FF2B5EF4-FFF2-40B4-BE49-F238E27FC236}">
                <a16:creationId xmlns:a16="http://schemas.microsoft.com/office/drawing/2014/main" id="{7A96017D-2F1A-234F-9407-434C96EA3E0F}"/>
              </a:ext>
            </a:extLst>
          </p:cNvPr>
          <p:cNvSpPr>
            <a:spLocks noGrp="1"/>
          </p:cNvSpPr>
          <p:nvPr>
            <p:ph idx="1"/>
          </p:nvPr>
        </p:nvSpPr>
        <p:spPr>
          <a:xfrm>
            <a:off x="868017" y="1494320"/>
            <a:ext cx="10515600" cy="4893227"/>
          </a:xfrm>
        </p:spPr>
        <p:txBody>
          <a:bodyPr/>
          <a:lstStyle/>
          <a:p>
            <a:r>
              <a:rPr lang="en-US" dirty="0">
                <a:latin typeface="Gill Sans MT" panose="020B0502020104020203" pitchFamily="34" charset="77"/>
              </a:rPr>
              <a:t>A few technical approaches are emerging to be effective and maybe considered as emerging best practices</a:t>
            </a:r>
            <a:r>
              <a:rPr lang="en-US" u="sng" dirty="0">
                <a:latin typeface="Gill Sans MT" panose="020B0502020104020203" pitchFamily="34" charset="77"/>
              </a:rPr>
              <a:t> </a:t>
            </a:r>
            <a:r>
              <a:rPr lang="en-US" dirty="0">
                <a:latin typeface="Gill Sans MT" panose="020B0502020104020203" pitchFamily="34" charset="77"/>
              </a:rPr>
              <a:t>such as</a:t>
            </a:r>
          </a:p>
          <a:p>
            <a:pPr lvl="1">
              <a:buFont typeface="Wingdings" pitchFamily="2" charset="2"/>
              <a:buChar char="Ø"/>
            </a:pPr>
            <a:r>
              <a:rPr lang="en-US" dirty="0">
                <a:latin typeface="Gill Sans MT" panose="020B0502020104020203" pitchFamily="34" charset="77"/>
              </a:rPr>
              <a:t>R2R planning (watersheds, catchments, atoll, islands), </a:t>
            </a:r>
          </a:p>
          <a:p>
            <a:pPr lvl="1">
              <a:buFont typeface="Wingdings" pitchFamily="2" charset="2"/>
              <a:buChar char="Ø"/>
            </a:pPr>
            <a:r>
              <a:rPr lang="en-US" dirty="0">
                <a:latin typeface="Gill Sans MT" panose="020B0502020104020203" pitchFamily="34" charset="77"/>
              </a:rPr>
              <a:t>M&amp;E systems, </a:t>
            </a:r>
          </a:p>
          <a:p>
            <a:pPr lvl="1">
              <a:buFont typeface="Wingdings" pitchFamily="2" charset="2"/>
              <a:buChar char="Ø"/>
            </a:pPr>
            <a:r>
              <a:rPr lang="en-US" dirty="0">
                <a:latin typeface="Gill Sans MT" panose="020B0502020104020203" pitchFamily="34" charset="77"/>
              </a:rPr>
              <a:t>fee collection, </a:t>
            </a:r>
          </a:p>
          <a:p>
            <a:pPr lvl="1">
              <a:buFont typeface="Wingdings" pitchFamily="2" charset="2"/>
              <a:buChar char="Ø"/>
            </a:pPr>
            <a:r>
              <a:rPr lang="en-US" dirty="0">
                <a:latin typeface="Gill Sans MT" panose="020B0502020104020203" pitchFamily="34" charset="77"/>
              </a:rPr>
              <a:t>erosion control and sedimentation measures, </a:t>
            </a:r>
          </a:p>
          <a:p>
            <a:pPr lvl="1">
              <a:buFont typeface="Wingdings" pitchFamily="2" charset="2"/>
              <a:buChar char="Ø"/>
            </a:pPr>
            <a:r>
              <a:rPr lang="en-US" dirty="0">
                <a:latin typeface="Gill Sans MT" panose="020B0502020104020203" pitchFamily="34" charset="77"/>
              </a:rPr>
              <a:t>terrestrial restoration and rehabilitation, </a:t>
            </a:r>
          </a:p>
          <a:p>
            <a:pPr lvl="1">
              <a:buFont typeface="Wingdings" pitchFamily="2" charset="2"/>
              <a:buChar char="Ø"/>
            </a:pPr>
            <a:r>
              <a:rPr lang="en-US" dirty="0">
                <a:latin typeface="Gill Sans MT" panose="020B0502020104020203" pitchFamily="34" charset="77"/>
              </a:rPr>
              <a:t>water protection zoning, </a:t>
            </a:r>
          </a:p>
          <a:p>
            <a:pPr lvl="1">
              <a:buFont typeface="Wingdings" pitchFamily="2" charset="2"/>
              <a:buChar char="Ø"/>
            </a:pPr>
            <a:r>
              <a:rPr lang="en-US" dirty="0">
                <a:latin typeface="Gill Sans MT" panose="020B0502020104020203" pitchFamily="34" charset="77"/>
              </a:rPr>
              <a:t>modeling the links and impacts of dynamic changes in terrestrial ecosystems using land cover and land use, erosion and sedimentation and how changes are negatively impacting the ecosystems for improving local policies and strategies, EGS and EGS users, and community livelihoods in the freshwater/wetlands and coastal and marine area.  </a:t>
            </a:r>
            <a:endParaRPr lang="en-PH" dirty="0">
              <a:latin typeface="Gill Sans MT" panose="020B0502020104020203" pitchFamily="34" charset="77"/>
            </a:endParaRPr>
          </a:p>
          <a:p>
            <a:endParaRPr lang="en-US" dirty="0"/>
          </a:p>
        </p:txBody>
      </p:sp>
    </p:spTree>
    <p:extLst>
      <p:ext uri="{BB962C8B-B14F-4D97-AF65-F5344CB8AC3E}">
        <p14:creationId xmlns:p14="http://schemas.microsoft.com/office/powerpoint/2010/main" val="95239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A5E0-2AEF-204A-AA1E-24432C40F3E8}"/>
              </a:ext>
            </a:extLst>
          </p:cNvPr>
          <p:cNvSpPr>
            <a:spLocks noGrp="1"/>
          </p:cNvSpPr>
          <p:nvPr>
            <p:ph type="title"/>
          </p:nvPr>
        </p:nvSpPr>
        <p:spPr>
          <a:solidFill>
            <a:srgbClr val="FFBDEF"/>
          </a:solidFill>
        </p:spPr>
        <p:txBody>
          <a:bodyPr>
            <a:normAutofit/>
          </a:bodyPr>
          <a:lstStyle/>
          <a:p>
            <a:pPr algn="ctr"/>
            <a:r>
              <a:rPr lang="en-PH" sz="3200" b="1" dirty="0">
                <a:latin typeface="Gill Sans MT" panose="020B0502020104020203" pitchFamily="34" charset="77"/>
              </a:rPr>
              <a:t>Implications of the Givens, Findings, Conclusions Vis-A-Vis R2R Mainstreaming</a:t>
            </a:r>
            <a:endParaRPr lang="en-US" sz="3200" dirty="0">
              <a:latin typeface="Gill Sans MT" panose="020B0502020104020203" pitchFamily="34" charset="77"/>
            </a:endParaRPr>
          </a:p>
        </p:txBody>
      </p:sp>
      <p:sp>
        <p:nvSpPr>
          <p:cNvPr id="3" name="Content Placeholder 2">
            <a:extLst>
              <a:ext uri="{FF2B5EF4-FFF2-40B4-BE49-F238E27FC236}">
                <a16:creationId xmlns:a16="http://schemas.microsoft.com/office/drawing/2014/main" id="{86C86305-3B8F-9348-9D48-E6CFF89E6074}"/>
              </a:ext>
            </a:extLst>
          </p:cNvPr>
          <p:cNvSpPr>
            <a:spLocks noGrp="1"/>
          </p:cNvSpPr>
          <p:nvPr>
            <p:ph idx="1"/>
          </p:nvPr>
        </p:nvSpPr>
        <p:spPr>
          <a:xfrm>
            <a:off x="838200" y="1825625"/>
            <a:ext cx="10515600" cy="4482410"/>
          </a:xfrm>
        </p:spPr>
        <p:txBody>
          <a:bodyPr/>
          <a:lstStyle/>
          <a:p>
            <a:r>
              <a:rPr lang="en-US" dirty="0">
                <a:latin typeface="Gill Sans MT" panose="020B0502020104020203" pitchFamily="34" charset="77"/>
              </a:rPr>
              <a:t>The emerging possible major units for planning and carrying out integrated R2R strategies in support of a concerted vision are:  sub-national governments, villages, customary land and coastal/marine area owners in collaboration with their different constituents in their political jurisdiction. </a:t>
            </a:r>
          </a:p>
          <a:p>
            <a:r>
              <a:rPr lang="en-US" dirty="0">
                <a:latin typeface="Gill Sans MT" panose="020B0502020104020203" pitchFamily="34" charset="77"/>
              </a:rPr>
              <a:t>Scaling up with sites with defined governance and regulatory responsibilities, authority, and accountability is the building block of R2R mainstreaming at the national and PIC sub-regional levels.</a:t>
            </a:r>
          </a:p>
        </p:txBody>
      </p:sp>
    </p:spTree>
    <p:extLst>
      <p:ext uri="{BB962C8B-B14F-4D97-AF65-F5344CB8AC3E}">
        <p14:creationId xmlns:p14="http://schemas.microsoft.com/office/powerpoint/2010/main" val="186637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86367-934D-C040-8B87-A053030C7DE0}"/>
              </a:ext>
            </a:extLst>
          </p:cNvPr>
          <p:cNvSpPr>
            <a:spLocks noGrp="1"/>
          </p:cNvSpPr>
          <p:nvPr>
            <p:ph idx="1"/>
          </p:nvPr>
        </p:nvSpPr>
        <p:spPr>
          <a:xfrm>
            <a:off x="838200" y="2408721"/>
            <a:ext cx="10515600" cy="1209123"/>
          </a:xfrm>
        </p:spPr>
        <p:txBody>
          <a:bodyPr>
            <a:normAutofit/>
          </a:bodyPr>
          <a:lstStyle/>
          <a:p>
            <a:pPr marL="0" indent="0" algn="ctr">
              <a:buNone/>
            </a:pPr>
            <a:r>
              <a:rPr lang="en-US" sz="6000" dirty="0">
                <a:latin typeface="Gill Sans MT" panose="020B0502020104020203" pitchFamily="34" charset="77"/>
              </a:rPr>
              <a:t>Thank you!</a:t>
            </a:r>
          </a:p>
        </p:txBody>
      </p:sp>
    </p:spTree>
    <p:extLst>
      <p:ext uri="{BB962C8B-B14F-4D97-AF65-F5344CB8AC3E}">
        <p14:creationId xmlns:p14="http://schemas.microsoft.com/office/powerpoint/2010/main" val="345229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53E5-D2DD-4137-83F1-311D09FF5C28}"/>
              </a:ext>
            </a:extLst>
          </p:cNvPr>
          <p:cNvSpPr>
            <a:spLocks noGrp="1"/>
          </p:cNvSpPr>
          <p:nvPr>
            <p:ph type="title"/>
          </p:nvPr>
        </p:nvSpPr>
        <p:spPr>
          <a:xfrm>
            <a:off x="2414427" y="119591"/>
            <a:ext cx="7469312" cy="869248"/>
          </a:xfrm>
          <a:solidFill>
            <a:srgbClr val="92D050"/>
          </a:solidFill>
        </p:spPr>
        <p:txBody>
          <a:bodyPr>
            <a:noAutofit/>
          </a:bodyPr>
          <a:lstStyle/>
          <a:p>
            <a:pPr algn="ctr"/>
            <a:r>
              <a:rPr lang="en-PH" sz="3200" b="1" dirty="0">
                <a:latin typeface="Gill Sans MT" panose="020B0502020104020203" pitchFamily="34" charset="0"/>
              </a:rPr>
              <a:t>Six Target Case Study Sites </a:t>
            </a:r>
            <a:br>
              <a:rPr lang="en-PH" sz="3200" b="1" dirty="0">
                <a:latin typeface="Gill Sans MT" panose="020B0502020104020203" pitchFamily="34" charset="0"/>
              </a:rPr>
            </a:br>
            <a:r>
              <a:rPr lang="en-PH" sz="3200" b="1" dirty="0">
                <a:latin typeface="Gill Sans MT" panose="020B0502020104020203" pitchFamily="34" charset="0"/>
              </a:rPr>
              <a:t>Out of 14 PIC Countries</a:t>
            </a:r>
          </a:p>
        </p:txBody>
      </p:sp>
      <p:sp>
        <p:nvSpPr>
          <p:cNvPr id="3" name="Content Placeholder 2">
            <a:extLst>
              <a:ext uri="{FF2B5EF4-FFF2-40B4-BE49-F238E27FC236}">
                <a16:creationId xmlns:a16="http://schemas.microsoft.com/office/drawing/2014/main" id="{9FF7F87B-5FC2-4432-90B7-372D34FC8B88}"/>
              </a:ext>
            </a:extLst>
          </p:cNvPr>
          <p:cNvSpPr>
            <a:spLocks noGrp="1"/>
          </p:cNvSpPr>
          <p:nvPr>
            <p:ph idx="1"/>
          </p:nvPr>
        </p:nvSpPr>
        <p:spPr>
          <a:xfrm>
            <a:off x="369870" y="1189185"/>
            <a:ext cx="5469464" cy="1445664"/>
          </a:xfrm>
          <a:ln>
            <a:solidFill>
              <a:schemeClr val="accent1"/>
            </a:solidFill>
          </a:ln>
        </p:spPr>
        <p:txBody>
          <a:bodyPr>
            <a:normAutofit lnSpcReduction="10000"/>
          </a:bodyPr>
          <a:lstStyle/>
          <a:p>
            <a:r>
              <a:rPr lang="en-US" dirty="0">
                <a:effectLst/>
                <a:latin typeface="Gill Sans MT" panose="020B0502020104020203" pitchFamily="34" charset="0"/>
                <a:ea typeface="Calibri" panose="020F0502020204030204" pitchFamily="34" charset="0"/>
              </a:rPr>
              <a:t>Micronesia (</a:t>
            </a:r>
            <a:r>
              <a:rPr lang="en-US" b="1" dirty="0">
                <a:effectLst/>
                <a:latin typeface="Gill Sans MT" panose="020B0502020104020203" pitchFamily="34" charset="0"/>
                <a:ea typeface="Calibri" panose="020F0502020204030204" pitchFamily="34" charset="0"/>
              </a:rPr>
              <a:t>Palau and FSM</a:t>
            </a:r>
            <a:r>
              <a:rPr lang="en-US" dirty="0">
                <a:effectLst/>
                <a:latin typeface="Gill Sans MT" panose="020B0502020104020203" pitchFamily="34" charset="0"/>
                <a:ea typeface="Calibri" panose="020F0502020204030204" pitchFamily="34" charset="0"/>
              </a:rPr>
              <a:t>), </a:t>
            </a:r>
          </a:p>
          <a:p>
            <a:r>
              <a:rPr lang="en-US" dirty="0">
                <a:effectLst/>
                <a:latin typeface="Gill Sans MT" panose="020B0502020104020203" pitchFamily="34" charset="0"/>
                <a:ea typeface="Calibri" panose="020F0502020204030204" pitchFamily="34" charset="0"/>
              </a:rPr>
              <a:t>Melanesia (</a:t>
            </a:r>
            <a:r>
              <a:rPr lang="en-US" b="1" dirty="0">
                <a:effectLst/>
                <a:latin typeface="Gill Sans MT" panose="020B0502020104020203" pitchFamily="34" charset="0"/>
                <a:ea typeface="Calibri" panose="020F0502020204030204" pitchFamily="34" charset="0"/>
              </a:rPr>
              <a:t>Fiji and Vanuatu</a:t>
            </a:r>
            <a:r>
              <a:rPr lang="en-US" dirty="0">
                <a:effectLst/>
                <a:latin typeface="Gill Sans MT" panose="020B0502020104020203" pitchFamily="34" charset="0"/>
                <a:ea typeface="Calibri" panose="020F0502020204030204" pitchFamily="34" charset="0"/>
              </a:rPr>
              <a:t>), and </a:t>
            </a:r>
          </a:p>
          <a:p>
            <a:r>
              <a:rPr lang="en-US" dirty="0">
                <a:effectLst/>
                <a:latin typeface="Gill Sans MT" panose="020B0502020104020203" pitchFamily="34" charset="0"/>
                <a:ea typeface="Calibri" panose="020F0502020204030204" pitchFamily="34" charset="0"/>
              </a:rPr>
              <a:t>Polynesia (</a:t>
            </a:r>
            <a:r>
              <a:rPr lang="en-US" b="1" dirty="0">
                <a:effectLst/>
                <a:latin typeface="Gill Sans MT" panose="020B0502020104020203" pitchFamily="34" charset="0"/>
                <a:ea typeface="Calibri" panose="020F0502020204030204" pitchFamily="34" charset="0"/>
              </a:rPr>
              <a:t>Samoa and Tuvalu</a:t>
            </a:r>
            <a:r>
              <a:rPr lang="en-US" dirty="0">
                <a:effectLst/>
                <a:latin typeface="Gill Sans MT" panose="020B0502020104020203" pitchFamily="34" charset="0"/>
                <a:ea typeface="Calibri" panose="020F0502020204030204" pitchFamily="34" charset="0"/>
              </a:rPr>
              <a:t>)</a:t>
            </a:r>
            <a:endParaRPr lang="en-PH" dirty="0">
              <a:latin typeface="Gill Sans MT" panose="020B0502020104020203" pitchFamily="34" charset="0"/>
            </a:endParaRPr>
          </a:p>
        </p:txBody>
      </p:sp>
      <p:pic>
        <p:nvPicPr>
          <p:cNvPr id="5" name="Picture 4">
            <a:extLst>
              <a:ext uri="{FF2B5EF4-FFF2-40B4-BE49-F238E27FC236}">
                <a16:creationId xmlns:a16="http://schemas.microsoft.com/office/drawing/2014/main" id="{53A7147E-305F-4D90-B391-0615293EECEE}"/>
              </a:ext>
            </a:extLst>
          </p:cNvPr>
          <p:cNvPicPr>
            <a:picLocks noChangeAspect="1"/>
          </p:cNvPicPr>
          <p:nvPr/>
        </p:nvPicPr>
        <p:blipFill rotWithShape="1">
          <a:blip r:embed="rId2"/>
          <a:srcRect b="3487"/>
          <a:stretch/>
        </p:blipFill>
        <p:spPr>
          <a:xfrm>
            <a:off x="6096000" y="1099335"/>
            <a:ext cx="5935037" cy="5639075"/>
          </a:xfrm>
          <a:prstGeom prst="rect">
            <a:avLst/>
          </a:prstGeom>
        </p:spPr>
      </p:pic>
      <p:pic>
        <p:nvPicPr>
          <p:cNvPr id="9" name="Picture 8">
            <a:extLst>
              <a:ext uri="{FF2B5EF4-FFF2-40B4-BE49-F238E27FC236}">
                <a16:creationId xmlns:a16="http://schemas.microsoft.com/office/drawing/2014/main" id="{85DB59CA-1733-41F6-922F-F59EC256F1D2}"/>
              </a:ext>
            </a:extLst>
          </p:cNvPr>
          <p:cNvPicPr>
            <a:picLocks noChangeAspect="1"/>
          </p:cNvPicPr>
          <p:nvPr/>
        </p:nvPicPr>
        <p:blipFill rotWithShape="1">
          <a:blip r:embed="rId3"/>
          <a:srcRect l="23511" t="28614" r="24326" b="11161"/>
          <a:stretch/>
        </p:blipFill>
        <p:spPr>
          <a:xfrm>
            <a:off x="369870" y="2727790"/>
            <a:ext cx="5565170" cy="4010620"/>
          </a:xfrm>
          <a:prstGeom prst="rect">
            <a:avLst/>
          </a:prstGeom>
        </p:spPr>
      </p:pic>
    </p:spTree>
    <p:extLst>
      <p:ext uri="{BB962C8B-B14F-4D97-AF65-F5344CB8AC3E}">
        <p14:creationId xmlns:p14="http://schemas.microsoft.com/office/powerpoint/2010/main" val="112619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B5FB4F-04E2-5549-856D-0316086EC315}"/>
              </a:ext>
            </a:extLst>
          </p:cNvPr>
          <p:cNvGraphicFramePr>
            <a:graphicFrameLocks noGrp="1"/>
          </p:cNvGraphicFramePr>
          <p:nvPr>
            <p:ph idx="1"/>
            <p:extLst>
              <p:ext uri="{D42A27DB-BD31-4B8C-83A1-F6EECF244321}">
                <p14:modId xmlns:p14="http://schemas.microsoft.com/office/powerpoint/2010/main" val="2658427106"/>
              </p:ext>
            </p:extLst>
          </p:nvPr>
        </p:nvGraphicFramePr>
        <p:xfrm>
          <a:off x="2658319" y="165468"/>
          <a:ext cx="6875362" cy="6104940"/>
        </p:xfrm>
        <a:graphic>
          <a:graphicData uri="http://schemas.openxmlformats.org/drawingml/2006/table">
            <a:tbl>
              <a:tblPr firstRow="1" firstCol="1" bandRow="1">
                <a:tableStyleId>{5C22544A-7EE6-4342-B048-85BDC9FD1C3A}</a:tableStyleId>
              </a:tblPr>
              <a:tblGrid>
                <a:gridCol w="2556852">
                  <a:extLst>
                    <a:ext uri="{9D8B030D-6E8A-4147-A177-3AD203B41FA5}">
                      <a16:colId xmlns:a16="http://schemas.microsoft.com/office/drawing/2014/main" val="3558031702"/>
                    </a:ext>
                  </a:extLst>
                </a:gridCol>
                <a:gridCol w="4318510">
                  <a:extLst>
                    <a:ext uri="{9D8B030D-6E8A-4147-A177-3AD203B41FA5}">
                      <a16:colId xmlns:a16="http://schemas.microsoft.com/office/drawing/2014/main" val="1032716686"/>
                    </a:ext>
                  </a:extLst>
                </a:gridCol>
              </a:tblGrid>
              <a:tr h="645057">
                <a:tc>
                  <a:txBody>
                    <a:bodyPr/>
                    <a:lstStyle/>
                    <a:p>
                      <a:pPr algn="ctr"/>
                      <a:r>
                        <a:rPr lang="en-PH" sz="1800" dirty="0">
                          <a:effectLst/>
                        </a:rPr>
                        <a:t>Country</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ctr"/>
                      <a:r>
                        <a:rPr lang="en-PH" sz="1800" dirty="0">
                          <a:effectLst/>
                        </a:rPr>
                        <a:t>Population density (Number of people per square kilometer) in 2020</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1096082764"/>
                  </a:ext>
                </a:extLst>
              </a:tr>
              <a:tr h="378172">
                <a:tc>
                  <a:txBody>
                    <a:bodyPr/>
                    <a:lstStyle/>
                    <a:p>
                      <a:r>
                        <a:rPr lang="en-PH" sz="1800" dirty="0">
                          <a:effectLst/>
                        </a:rPr>
                        <a:t>Singapore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a:effectLst/>
                        </a:rPr>
                        <a:t>8,634</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1094575188"/>
                  </a:ext>
                </a:extLst>
              </a:tr>
              <a:tr h="378172">
                <a:tc>
                  <a:txBody>
                    <a:bodyPr/>
                    <a:lstStyle/>
                    <a:p>
                      <a:r>
                        <a:rPr lang="en-PH" sz="1800" dirty="0">
                          <a:effectLst/>
                        </a:rPr>
                        <a:t>Bangladesh</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1,096</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1964894704"/>
                  </a:ext>
                </a:extLst>
              </a:tr>
              <a:tr h="378172">
                <a:tc>
                  <a:txBody>
                    <a:bodyPr/>
                    <a:lstStyle/>
                    <a:p>
                      <a:r>
                        <a:rPr lang="en-PH" sz="1800" dirty="0">
                          <a:effectLst/>
                        </a:rPr>
                        <a:t>Taiwan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656</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542782578"/>
                  </a:ext>
                </a:extLst>
              </a:tr>
              <a:tr h="378172">
                <a:tc>
                  <a:txBody>
                    <a:bodyPr/>
                    <a:lstStyle/>
                    <a:p>
                      <a:r>
                        <a:rPr lang="en-PH" sz="1800" dirty="0">
                          <a:effectLst/>
                        </a:rPr>
                        <a:t>Philippines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364</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2169470294"/>
                  </a:ext>
                </a:extLst>
              </a:tr>
              <a:tr h="378172">
                <a:tc>
                  <a:txBody>
                    <a:bodyPr/>
                    <a:lstStyle/>
                    <a:p>
                      <a:r>
                        <a:rPr lang="en-PH" sz="1800">
                          <a:effectLst/>
                        </a:rPr>
                        <a:t>Sri Lanka</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349</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766534575"/>
                  </a:ext>
                </a:extLst>
              </a:tr>
              <a:tr h="378172">
                <a:tc>
                  <a:txBody>
                    <a:bodyPr/>
                    <a:lstStyle/>
                    <a:p>
                      <a:r>
                        <a:rPr lang="en-PH" sz="1800" dirty="0">
                          <a:effectLst/>
                        </a:rPr>
                        <a:t>Vietnam</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298</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2038252082"/>
                  </a:ext>
                </a:extLst>
              </a:tr>
              <a:tr h="378172">
                <a:tc>
                  <a:txBody>
                    <a:bodyPr/>
                    <a:lstStyle/>
                    <a:p>
                      <a:r>
                        <a:rPr lang="en-PH" sz="1800" dirty="0">
                          <a:effectLst/>
                        </a:rPr>
                        <a:t>Indonesia</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140</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708327255"/>
                  </a:ext>
                </a:extLst>
              </a:tr>
              <a:tr h="378172">
                <a:tc>
                  <a:txBody>
                    <a:bodyPr/>
                    <a:lstStyle/>
                    <a:p>
                      <a:r>
                        <a:rPr lang="en-PH" sz="1800">
                          <a:effectLst/>
                        </a:rPr>
                        <a:t>Thailand</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134</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3984177152"/>
                  </a:ext>
                </a:extLst>
              </a:tr>
              <a:tr h="378172">
                <a:tc>
                  <a:txBody>
                    <a:bodyPr/>
                    <a:lstStyle/>
                    <a:p>
                      <a:r>
                        <a:rPr lang="en-PH" sz="1800">
                          <a:effectLst/>
                        </a:rPr>
                        <a:t>Malaysia</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99</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3980821683"/>
                  </a:ext>
                </a:extLst>
              </a:tr>
              <a:tr h="378172">
                <a:tc>
                  <a:txBody>
                    <a:bodyPr/>
                    <a:lstStyle/>
                    <a:p>
                      <a:r>
                        <a:rPr lang="en-PH" sz="1800">
                          <a:effectLst/>
                        </a:rPr>
                        <a:t>Cambodia</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94</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1549912413"/>
                  </a:ext>
                </a:extLst>
              </a:tr>
              <a:tr h="378172">
                <a:tc>
                  <a:txBody>
                    <a:bodyPr/>
                    <a:lstStyle/>
                    <a:p>
                      <a:r>
                        <a:rPr lang="en-PH" sz="1800">
                          <a:effectLst/>
                        </a:rPr>
                        <a:t>East Timor</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93</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4199301023"/>
                  </a:ext>
                </a:extLst>
              </a:tr>
              <a:tr h="378172">
                <a:tc>
                  <a:txBody>
                    <a:bodyPr/>
                    <a:lstStyle/>
                    <a:p>
                      <a:r>
                        <a:rPr lang="en-PH" sz="1800">
                          <a:effectLst/>
                        </a:rPr>
                        <a:t>Burma</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84</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3957188682"/>
                  </a:ext>
                </a:extLst>
              </a:tr>
              <a:tr h="378172">
                <a:tc>
                  <a:txBody>
                    <a:bodyPr/>
                    <a:lstStyle/>
                    <a:p>
                      <a:r>
                        <a:rPr lang="en-PH" sz="1800">
                          <a:effectLst/>
                        </a:rPr>
                        <a:t>Brunei</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81</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1875391518"/>
                  </a:ext>
                </a:extLst>
              </a:tr>
              <a:tr h="378172">
                <a:tc>
                  <a:txBody>
                    <a:bodyPr/>
                    <a:lstStyle/>
                    <a:p>
                      <a:r>
                        <a:rPr lang="en-PH" sz="1800">
                          <a:effectLst/>
                        </a:rPr>
                        <a:t>Laos</a:t>
                      </a:r>
                      <a:endParaRPr lang="en-PH" sz="180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tc>
                  <a:txBody>
                    <a:bodyPr/>
                    <a:lstStyle/>
                    <a:p>
                      <a:pPr algn="r"/>
                      <a:r>
                        <a:rPr lang="en-PH" sz="1800" dirty="0">
                          <a:effectLst/>
                        </a:rPr>
                        <a:t>31</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94" marR="57194" marT="57194" marB="57194" anchor="ctr"/>
                </a:tc>
                <a:extLst>
                  <a:ext uri="{0D108BD9-81ED-4DB2-BD59-A6C34878D82A}">
                    <a16:rowId xmlns:a16="http://schemas.microsoft.com/office/drawing/2014/main" val="35700595"/>
                  </a:ext>
                </a:extLst>
              </a:tr>
            </a:tbl>
          </a:graphicData>
        </a:graphic>
      </p:graphicFrame>
      <p:sp>
        <p:nvSpPr>
          <p:cNvPr id="5" name="Rectangle 4">
            <a:extLst>
              <a:ext uri="{FF2B5EF4-FFF2-40B4-BE49-F238E27FC236}">
                <a16:creationId xmlns:a16="http://schemas.microsoft.com/office/drawing/2014/main" id="{BC5C7CA8-16F4-AB4E-87BD-8DDB8858B9F8}"/>
              </a:ext>
            </a:extLst>
          </p:cNvPr>
          <p:cNvSpPr/>
          <p:nvPr/>
        </p:nvSpPr>
        <p:spPr>
          <a:xfrm>
            <a:off x="3147650" y="6323200"/>
            <a:ext cx="5642057" cy="369332"/>
          </a:xfrm>
          <a:prstGeom prst="rect">
            <a:avLst/>
          </a:prstGeom>
        </p:spPr>
        <p:txBody>
          <a:bodyPr wrap="none">
            <a:spAutoFit/>
          </a:bodyPr>
          <a:lstStyle/>
          <a:p>
            <a:r>
              <a:rPr lang="en-US" dirty="0"/>
              <a:t>https://</a:t>
            </a:r>
            <a:r>
              <a:rPr lang="en-US" dirty="0" err="1"/>
              <a:t>www.indexmundi.com</a:t>
            </a:r>
            <a:r>
              <a:rPr lang="en-US" dirty="0"/>
              <a:t>/map/?v=21000&amp;r=</a:t>
            </a:r>
            <a:r>
              <a:rPr lang="en-US" dirty="0" err="1"/>
              <a:t>as&amp;l</a:t>
            </a:r>
            <a:r>
              <a:rPr lang="en-US" dirty="0"/>
              <a:t>=</a:t>
            </a:r>
            <a:r>
              <a:rPr lang="en-US" dirty="0" err="1"/>
              <a:t>en</a:t>
            </a:r>
            <a:endParaRPr lang="en-US" dirty="0"/>
          </a:p>
        </p:txBody>
      </p:sp>
    </p:spTree>
    <p:extLst>
      <p:ext uri="{BB962C8B-B14F-4D97-AF65-F5344CB8AC3E}">
        <p14:creationId xmlns:p14="http://schemas.microsoft.com/office/powerpoint/2010/main" val="376534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866C-9F97-48E8-A5A4-56B671FFEBAF}"/>
              </a:ext>
            </a:extLst>
          </p:cNvPr>
          <p:cNvSpPr>
            <a:spLocks noGrp="1"/>
          </p:cNvSpPr>
          <p:nvPr>
            <p:ph type="title"/>
          </p:nvPr>
        </p:nvSpPr>
        <p:spPr>
          <a:xfrm>
            <a:off x="860889" y="0"/>
            <a:ext cx="10470222" cy="810637"/>
          </a:xfrm>
          <a:solidFill>
            <a:schemeClr val="accent6">
              <a:lumMod val="40000"/>
              <a:lumOff val="60000"/>
            </a:schemeClr>
          </a:solidFill>
        </p:spPr>
        <p:txBody>
          <a:bodyPr>
            <a:normAutofit/>
          </a:bodyPr>
          <a:lstStyle/>
          <a:p>
            <a:r>
              <a:rPr lang="en-PH" sz="3600" dirty="0">
                <a:latin typeface="Gill Sans MT" panose="020B0502020104020203" pitchFamily="34" charset="77"/>
              </a:rPr>
              <a:t>Overall Bio-Geo-Physical and Socio-Economic Features</a:t>
            </a:r>
          </a:p>
        </p:txBody>
      </p:sp>
      <p:pic>
        <p:nvPicPr>
          <p:cNvPr id="5" name="Content Placeholder 4">
            <a:extLst>
              <a:ext uri="{FF2B5EF4-FFF2-40B4-BE49-F238E27FC236}">
                <a16:creationId xmlns:a16="http://schemas.microsoft.com/office/drawing/2014/main" id="{274F4154-22AE-4DA8-B38C-A795A87D7913}"/>
              </a:ext>
            </a:extLst>
          </p:cNvPr>
          <p:cNvPicPr>
            <a:picLocks noGrp="1" noChangeAspect="1"/>
          </p:cNvPicPr>
          <p:nvPr>
            <p:ph idx="1"/>
          </p:nvPr>
        </p:nvPicPr>
        <p:blipFill rotWithShape="1">
          <a:blip r:embed="rId2"/>
          <a:srcRect l="29369" t="22976" r="9935" b="6190"/>
          <a:stretch/>
        </p:blipFill>
        <p:spPr>
          <a:xfrm>
            <a:off x="6981290" y="810637"/>
            <a:ext cx="4998675" cy="5846623"/>
          </a:xfrm>
        </p:spPr>
      </p:pic>
      <p:sp>
        <p:nvSpPr>
          <p:cNvPr id="6" name="TextBox 5">
            <a:extLst>
              <a:ext uri="{FF2B5EF4-FFF2-40B4-BE49-F238E27FC236}">
                <a16:creationId xmlns:a16="http://schemas.microsoft.com/office/drawing/2014/main" id="{437C4DE2-608E-4352-86EB-2F6EC044B6C3}"/>
              </a:ext>
            </a:extLst>
          </p:cNvPr>
          <p:cNvSpPr txBox="1"/>
          <p:nvPr/>
        </p:nvSpPr>
        <p:spPr>
          <a:xfrm>
            <a:off x="397565" y="802577"/>
            <a:ext cx="6374296" cy="5816977"/>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GB" sz="2000" b="1" dirty="0">
                <a:latin typeface="Gill Sans MT" panose="020B0502020104020203" pitchFamily="34" charset="77"/>
              </a:rPr>
              <a:t>Narrow resource base </a:t>
            </a:r>
            <a:r>
              <a:rPr lang="en-GB" sz="2000" dirty="0">
                <a:latin typeface="Gill Sans MT" panose="020B0502020104020203" pitchFamily="34" charset="77"/>
              </a:rPr>
              <a:t>depriving them of the benefits of economies of scale; </a:t>
            </a:r>
          </a:p>
          <a:p>
            <a:pPr marL="285750" indent="-285750">
              <a:buFont typeface="Arial" panose="020B0604020202020204" pitchFamily="34" charset="0"/>
              <a:buChar char="•"/>
            </a:pPr>
            <a:r>
              <a:rPr lang="en-GB" sz="2000" b="1" dirty="0">
                <a:latin typeface="Gill Sans MT" panose="020B0502020104020203" pitchFamily="34" charset="77"/>
              </a:rPr>
              <a:t>Low resilience </a:t>
            </a:r>
            <a:r>
              <a:rPr lang="en-GB" sz="2000" dirty="0">
                <a:latin typeface="Gill Sans MT" panose="020B0502020104020203" pitchFamily="34" charset="77"/>
              </a:rPr>
              <a:t>to natural disasters; </a:t>
            </a:r>
          </a:p>
          <a:p>
            <a:pPr marL="285750" indent="-285750">
              <a:buFont typeface="Arial" panose="020B0604020202020204" pitchFamily="34" charset="0"/>
              <a:buChar char="•"/>
            </a:pPr>
            <a:r>
              <a:rPr lang="en-GB" sz="2000" dirty="0">
                <a:latin typeface="Gill Sans MT" panose="020B0502020104020203" pitchFamily="34" charset="77"/>
              </a:rPr>
              <a:t>Proportionately large reliance of their </a:t>
            </a:r>
            <a:r>
              <a:rPr lang="en-GB" sz="2000" b="1" dirty="0">
                <a:latin typeface="Gill Sans MT" panose="020B0502020104020203" pitchFamily="34" charset="77"/>
              </a:rPr>
              <a:t>economies on their public sector and fragile natural environments </a:t>
            </a:r>
          </a:p>
          <a:p>
            <a:pPr marL="285750" indent="-285750">
              <a:buFont typeface="Arial" panose="020B0604020202020204" pitchFamily="34" charset="0"/>
              <a:buChar char="•"/>
            </a:pPr>
            <a:r>
              <a:rPr lang="en-GB" sz="2000" b="1" dirty="0">
                <a:latin typeface="Gill Sans MT" panose="020B0502020104020203" pitchFamily="34" charset="77"/>
              </a:rPr>
              <a:t>Growing populations </a:t>
            </a:r>
            <a:r>
              <a:rPr lang="en-GB" sz="2000" dirty="0">
                <a:latin typeface="Gill Sans MT" panose="020B0502020104020203" pitchFamily="34" charset="77"/>
              </a:rPr>
              <a:t>with increasing marginalized communities and urbanization</a:t>
            </a:r>
            <a:endParaRPr lang="en-GB" sz="2000" b="1" dirty="0">
              <a:latin typeface="Gill Sans MT" panose="020B0502020104020203" pitchFamily="34" charset="77"/>
            </a:endParaRPr>
          </a:p>
          <a:p>
            <a:pPr marL="285750" indent="-285750">
              <a:buFont typeface="Arial" panose="020B0604020202020204" pitchFamily="34" charset="0"/>
              <a:buChar char="•"/>
            </a:pPr>
            <a:r>
              <a:rPr lang="en-GB" sz="2000" dirty="0">
                <a:latin typeface="Gill Sans MT" panose="020B0502020104020203" pitchFamily="34" charset="77"/>
              </a:rPr>
              <a:t>Small domestic markets and heavy dependence on a few external and remote markets; </a:t>
            </a:r>
          </a:p>
          <a:p>
            <a:pPr marL="285750" indent="-285750">
              <a:buFont typeface="Arial" panose="020B0604020202020204" pitchFamily="34" charset="0"/>
              <a:buChar char="•"/>
            </a:pPr>
            <a:r>
              <a:rPr lang="en-GB" sz="2000" dirty="0">
                <a:latin typeface="Gill Sans MT" panose="020B0502020104020203" pitchFamily="34" charset="77"/>
              </a:rPr>
              <a:t>High costs for energy, infrastructure, transportation, communication and servicing; </a:t>
            </a:r>
          </a:p>
          <a:p>
            <a:pPr marL="285750" indent="-285750">
              <a:buFont typeface="Arial" panose="020B0604020202020204" pitchFamily="34" charset="0"/>
              <a:buChar char="•"/>
            </a:pPr>
            <a:r>
              <a:rPr lang="en-GB" sz="2000" dirty="0">
                <a:latin typeface="Gill Sans MT" panose="020B0502020104020203" pitchFamily="34" charset="77"/>
              </a:rPr>
              <a:t>Remote and far from export markets and import resources; </a:t>
            </a:r>
          </a:p>
          <a:p>
            <a:pPr marL="285750" indent="-285750">
              <a:buFont typeface="Arial" panose="020B0604020202020204" pitchFamily="34" charset="0"/>
              <a:buChar char="•"/>
            </a:pPr>
            <a:r>
              <a:rPr lang="en-GB" sz="2000" dirty="0">
                <a:latin typeface="Gill Sans MT" panose="020B0502020104020203" pitchFamily="34" charset="77"/>
              </a:rPr>
              <a:t>Low and irregular international traffic volumes; </a:t>
            </a:r>
          </a:p>
          <a:p>
            <a:pPr marL="285750" indent="-285750">
              <a:buFont typeface="Arial" panose="020B0604020202020204" pitchFamily="34" charset="0"/>
              <a:buChar char="•"/>
            </a:pPr>
            <a:r>
              <a:rPr lang="en-GB" sz="2000" dirty="0">
                <a:latin typeface="Gill Sans MT" panose="020B0502020104020203" pitchFamily="34" charset="77"/>
              </a:rPr>
              <a:t>High volatility of economic growth;  and </a:t>
            </a:r>
          </a:p>
          <a:p>
            <a:pPr marL="285750" indent="-285750">
              <a:buFont typeface="Arial" panose="020B0604020202020204" pitchFamily="34" charset="0"/>
              <a:buChar char="•"/>
            </a:pPr>
            <a:r>
              <a:rPr lang="en-GB" sz="2000" dirty="0">
                <a:latin typeface="Gill Sans MT" panose="020B0502020104020203" pitchFamily="34" charset="77"/>
              </a:rPr>
              <a:t>Limited opportunities for the private sector. </a:t>
            </a:r>
          </a:p>
          <a:p>
            <a:r>
              <a:rPr lang="en-GB" dirty="0"/>
              <a:t>(</a:t>
            </a:r>
            <a:r>
              <a:rPr lang="en-GB" sz="1400" dirty="0"/>
              <a:t>Sources:  UN-OHRLLS 2010 cited from GEF/UNDP IWR R2R Project Documents; GEF/UNDP PIC Country Profiles/Booklets; IW R2R Country-Specific Project Designs).</a:t>
            </a:r>
            <a:endParaRPr lang="en-PH" sz="1400" dirty="0"/>
          </a:p>
        </p:txBody>
      </p:sp>
    </p:spTree>
    <p:extLst>
      <p:ext uri="{BB962C8B-B14F-4D97-AF65-F5344CB8AC3E}">
        <p14:creationId xmlns:p14="http://schemas.microsoft.com/office/powerpoint/2010/main" val="152096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B2A5-3146-4087-BB80-9BA0884220AA}"/>
              </a:ext>
            </a:extLst>
          </p:cNvPr>
          <p:cNvSpPr>
            <a:spLocks noGrp="1"/>
          </p:cNvSpPr>
          <p:nvPr>
            <p:ph type="title"/>
          </p:nvPr>
        </p:nvSpPr>
        <p:spPr>
          <a:xfrm>
            <a:off x="988671" y="115747"/>
            <a:ext cx="10515600" cy="1134319"/>
          </a:xfrm>
          <a:solidFill>
            <a:schemeClr val="accent6">
              <a:lumMod val="40000"/>
              <a:lumOff val="60000"/>
            </a:schemeClr>
          </a:solidFill>
        </p:spPr>
        <p:txBody>
          <a:bodyPr>
            <a:normAutofit/>
          </a:bodyPr>
          <a:lstStyle/>
          <a:p>
            <a:pPr algn="ctr"/>
            <a:r>
              <a:rPr lang="en-PH" sz="3600" dirty="0">
                <a:latin typeface="Gill Sans MT" panose="020B0502020104020203" pitchFamily="34" charset="0"/>
              </a:rPr>
              <a:t>Overall Approach in the Review and Analysis</a:t>
            </a:r>
          </a:p>
        </p:txBody>
      </p:sp>
      <p:sp>
        <p:nvSpPr>
          <p:cNvPr id="3" name="Content Placeholder 2">
            <a:extLst>
              <a:ext uri="{FF2B5EF4-FFF2-40B4-BE49-F238E27FC236}">
                <a16:creationId xmlns:a16="http://schemas.microsoft.com/office/drawing/2014/main" id="{CE7BABD6-BBEF-4606-88B1-3F015BB55C61}"/>
              </a:ext>
            </a:extLst>
          </p:cNvPr>
          <p:cNvSpPr>
            <a:spLocks noGrp="1"/>
          </p:cNvSpPr>
          <p:nvPr>
            <p:ph idx="1"/>
          </p:nvPr>
        </p:nvSpPr>
        <p:spPr>
          <a:xfrm>
            <a:off x="555585" y="1643606"/>
            <a:ext cx="11296891" cy="4907665"/>
          </a:xfrm>
        </p:spPr>
        <p:txBody>
          <a:bodyPr>
            <a:normAutofit fontScale="47500" lnSpcReduction="20000"/>
          </a:bodyPr>
          <a:lstStyle/>
          <a:p>
            <a:pPr marL="357188" indent="-357188">
              <a:buFont typeface="+mj-lt"/>
              <a:buAutoNum type="arabicPeriod"/>
            </a:pPr>
            <a:r>
              <a:rPr lang="en-PH" sz="4400" b="1" dirty="0">
                <a:latin typeface="Gill Sans MT" panose="020B0502020104020203" pitchFamily="34" charset="0"/>
              </a:rPr>
              <a:t>Started</a:t>
            </a:r>
            <a:r>
              <a:rPr lang="en-PH" sz="4400" dirty="0">
                <a:latin typeface="Gill Sans MT" panose="020B0502020104020203" pitchFamily="34" charset="0"/>
              </a:rPr>
              <a:t> with the </a:t>
            </a:r>
            <a:r>
              <a:rPr lang="en-PH" sz="4400" b="1" dirty="0">
                <a:latin typeface="Gill Sans MT" panose="020B0502020104020203" pitchFamily="34" charset="0"/>
              </a:rPr>
              <a:t>“GIVENS</a:t>
            </a:r>
            <a:r>
              <a:rPr lang="en-PH" sz="4400" dirty="0">
                <a:latin typeface="Gill Sans MT" panose="020B0502020104020203" pitchFamily="34" charset="0"/>
              </a:rPr>
              <a:t>” in PICs as part of the systems analysis approach  </a:t>
            </a:r>
          </a:p>
          <a:p>
            <a:pPr marL="914400" lvl="1" indent="-457200">
              <a:buFont typeface="+mj-lt"/>
              <a:buAutoNum type="alphaLcParenR"/>
            </a:pPr>
            <a:r>
              <a:rPr lang="en-PH" dirty="0">
                <a:latin typeface="Gill Sans MT" panose="020B0502020104020203" pitchFamily="34" charset="0"/>
              </a:rPr>
              <a:t>Biological, Geological, and Climatic Features with respect to Biodiversity Assets, Inherent Capacities, Thresholds and Resiliency, Ecosystems Goods and Services</a:t>
            </a:r>
          </a:p>
          <a:p>
            <a:pPr marL="914400" lvl="1" indent="-457200">
              <a:buFont typeface="+mj-lt"/>
              <a:buAutoNum type="alphaLcParenR"/>
            </a:pPr>
            <a:r>
              <a:rPr lang="en-PH" dirty="0">
                <a:latin typeface="Gill Sans MT" panose="020B0502020104020203" pitchFamily="34" charset="0"/>
              </a:rPr>
              <a:t>Threats and Challenges – ENR assets, Enabling Environment</a:t>
            </a:r>
          </a:p>
          <a:p>
            <a:pPr marL="914400" lvl="1" indent="-457200">
              <a:buFont typeface="+mj-lt"/>
              <a:buAutoNum type="alphaLcParenR"/>
            </a:pPr>
            <a:r>
              <a:rPr lang="en-PH" dirty="0">
                <a:latin typeface="Gill Sans MT" panose="020B0502020104020203" pitchFamily="34" charset="0"/>
              </a:rPr>
              <a:t>Existing Multi-sectoral and Sectoral Policies and Frameworks in Protecting, Regulating, Utilizing, and Managing the Environment and Natural Assets</a:t>
            </a:r>
          </a:p>
          <a:p>
            <a:pPr marL="357188" indent="-357188">
              <a:buFont typeface="+mj-lt"/>
              <a:buAutoNum type="arabicPeriod"/>
            </a:pPr>
            <a:r>
              <a:rPr lang="en-PH" sz="4400" b="1" dirty="0">
                <a:latin typeface="Gill Sans MT" panose="020B0502020104020203" pitchFamily="34" charset="0"/>
              </a:rPr>
              <a:t>Assumed</a:t>
            </a:r>
            <a:r>
              <a:rPr lang="en-PH" sz="4400" dirty="0">
                <a:latin typeface="Gill Sans MT" panose="020B0502020104020203" pitchFamily="34" charset="0"/>
              </a:rPr>
              <a:t> that with the ”givens”, </a:t>
            </a:r>
            <a:r>
              <a:rPr lang="en-PH" sz="4400" b="1" dirty="0">
                <a:latin typeface="Gill Sans MT" panose="020B0502020104020203" pitchFamily="34" charset="0"/>
              </a:rPr>
              <a:t>Stakeholders Were Willing </a:t>
            </a:r>
            <a:r>
              <a:rPr lang="en-PH" sz="4400" dirty="0">
                <a:latin typeface="Gill Sans MT" panose="020B0502020104020203" pitchFamily="34" charset="0"/>
              </a:rPr>
              <a:t>to</a:t>
            </a:r>
            <a:r>
              <a:rPr lang="en-PH" sz="4400" b="1" dirty="0">
                <a:latin typeface="Gill Sans MT" panose="020B0502020104020203" pitchFamily="34" charset="0"/>
              </a:rPr>
              <a:t> </a:t>
            </a:r>
            <a:r>
              <a:rPr lang="en-PH" sz="4400" dirty="0">
                <a:latin typeface="Gill Sans MT" panose="020B0502020104020203" pitchFamily="34" charset="0"/>
              </a:rPr>
              <a:t>“</a:t>
            </a:r>
            <a:r>
              <a:rPr lang="en-PH" sz="4400" i="1" dirty="0">
                <a:latin typeface="Gill Sans MT" panose="020B0502020104020203" pitchFamily="34" charset="0"/>
              </a:rPr>
              <a:t>test R2R mainstreaming for integrating various sectoral interventions in specific R2R sites” to address the six GEF Focal Areas in PICs</a:t>
            </a:r>
            <a:r>
              <a:rPr lang="en-PH" sz="4400" dirty="0">
                <a:latin typeface="Gill Sans MT" panose="020B0502020104020203" pitchFamily="34" charset="0"/>
              </a:rPr>
              <a:t>”</a:t>
            </a:r>
          </a:p>
          <a:p>
            <a:pPr marL="357188" indent="-357188">
              <a:buFont typeface="+mj-lt"/>
              <a:buAutoNum type="arabicPeriod"/>
            </a:pPr>
            <a:r>
              <a:rPr lang="en-PH" sz="5100" dirty="0">
                <a:latin typeface="Gill Sans MT" panose="020B0502020104020203" pitchFamily="34" charset="0"/>
              </a:rPr>
              <a:t>Based on #s 1 and 2 above, </a:t>
            </a:r>
            <a:r>
              <a:rPr lang="en-PH" sz="5100" b="1" dirty="0">
                <a:latin typeface="Gill Sans MT" panose="020B0502020104020203" pitchFamily="34" charset="0"/>
              </a:rPr>
              <a:t>postulated a logic statement</a:t>
            </a:r>
            <a:r>
              <a:rPr lang="en-PH" sz="5100" dirty="0">
                <a:latin typeface="Gill Sans MT" panose="020B0502020104020203" pitchFamily="34" charset="0"/>
              </a:rPr>
              <a:t>:</a:t>
            </a:r>
          </a:p>
          <a:p>
            <a:pPr marL="541338" indent="-138113">
              <a:buNone/>
            </a:pPr>
            <a:r>
              <a:rPr lang="en-US" sz="3400" b="1" i="1" dirty="0"/>
              <a:t>IF </a:t>
            </a:r>
            <a:r>
              <a:rPr lang="en-US" sz="3400" i="1" dirty="0"/>
              <a:t>national and local stakeholders understand and support the testing of R2R approach in land-sea forms to ensure sustainable supply of EGS in each PIC as a result of: </a:t>
            </a:r>
            <a:endParaRPr lang="en-PH" sz="3400" dirty="0"/>
          </a:p>
          <a:p>
            <a:pPr marL="808038" lvl="1" indent="-185738"/>
            <a:r>
              <a:rPr lang="en-US" sz="3400" dirty="0"/>
              <a:t>Established demonstration sites to support R2R ICM/IWRM approaches for island resilience and sustainability (Program Component 1);</a:t>
            </a:r>
            <a:endParaRPr lang="en-PH" sz="3400" dirty="0"/>
          </a:p>
          <a:p>
            <a:pPr marL="808038" lvl="1" indent="-185738"/>
            <a:r>
              <a:rPr lang="en-US" sz="3400" dirty="0"/>
              <a:t>Investments in island-based human capital and knowledge enhancement to strengthen national and local capacities for R2R ICM/IWRM planning and implementation that incorporate climate change adaptation (Program Component 2);</a:t>
            </a:r>
            <a:endParaRPr lang="en-PH" sz="3400" dirty="0"/>
          </a:p>
          <a:p>
            <a:pPr marL="808038" lvl="1" indent="-185738"/>
            <a:r>
              <a:rPr lang="en-US" sz="3400" dirty="0"/>
              <a:t>Mainstreamed R2R ICM/IWRM approaches into national development planning (Program Component 3); </a:t>
            </a:r>
            <a:endParaRPr lang="en-PH" sz="3400" dirty="0"/>
          </a:p>
          <a:p>
            <a:pPr marL="808038" lvl="1" indent="-185738"/>
            <a:r>
              <a:rPr lang="en-US" sz="3400" dirty="0"/>
              <a:t>Established regional and national R2R indicators for reporting, monitoring, adaptive management and knowledge management (Program Component 4); and</a:t>
            </a:r>
            <a:endParaRPr lang="en-PH" sz="3400" dirty="0"/>
          </a:p>
          <a:p>
            <a:pPr marL="808038" lvl="1" indent="-185738"/>
            <a:r>
              <a:rPr lang="en-US" sz="3400" dirty="0"/>
              <a:t>Established R2R regional and national coordination mechanisms (Program Component 5),</a:t>
            </a:r>
            <a:endParaRPr lang="en-PH" sz="3400" dirty="0"/>
          </a:p>
          <a:p>
            <a:pPr marL="541338" indent="-184150">
              <a:buNone/>
            </a:pPr>
            <a:r>
              <a:rPr lang="en-US" sz="3400" b="1" i="1" dirty="0"/>
              <a:t>THEN</a:t>
            </a:r>
            <a:r>
              <a:rPr lang="en-US" sz="3400" i="1" dirty="0"/>
              <a:t>, the Regional IW Ridge to Reef (IW R2R) programs have supported PICs efforts to mainstream R2R; and</a:t>
            </a:r>
            <a:endParaRPr lang="en-PH" sz="3400" dirty="0"/>
          </a:p>
          <a:p>
            <a:pPr marL="541338" indent="-184150">
              <a:buNone/>
            </a:pPr>
            <a:r>
              <a:rPr lang="en-US" sz="3400" b="1" i="1" dirty="0"/>
              <a:t>THEREBY</a:t>
            </a:r>
            <a:r>
              <a:rPr lang="en-US" sz="3400" i="1" dirty="0"/>
              <a:t>, significantly contribute to the PICs R2R’s vision of “maintained and enhanced PICs ecosystem goods and services” to help reduce poverty, sustain livelihoods and build up climate resilience.</a:t>
            </a:r>
            <a:endParaRPr lang="en-PH" dirty="0">
              <a:latin typeface="Gill Sans MT" panose="020B0502020104020203" pitchFamily="34" charset="0"/>
            </a:endParaRPr>
          </a:p>
          <a:p>
            <a:pPr marL="0" indent="0">
              <a:buNone/>
            </a:pPr>
            <a:endParaRPr lang="en-PH" dirty="0">
              <a:latin typeface="Gill Sans MT" panose="020B0502020104020203" pitchFamily="34" charset="0"/>
            </a:endParaRPr>
          </a:p>
        </p:txBody>
      </p:sp>
    </p:spTree>
    <p:extLst>
      <p:ext uri="{BB962C8B-B14F-4D97-AF65-F5344CB8AC3E}">
        <p14:creationId xmlns:p14="http://schemas.microsoft.com/office/powerpoint/2010/main" val="285580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B2A5-3146-4087-BB80-9BA0884220AA}"/>
              </a:ext>
            </a:extLst>
          </p:cNvPr>
          <p:cNvSpPr>
            <a:spLocks noGrp="1"/>
          </p:cNvSpPr>
          <p:nvPr>
            <p:ph type="title"/>
          </p:nvPr>
        </p:nvSpPr>
        <p:spPr>
          <a:xfrm>
            <a:off x="988671" y="115747"/>
            <a:ext cx="10515600" cy="1134319"/>
          </a:xfrm>
          <a:solidFill>
            <a:schemeClr val="accent6">
              <a:lumMod val="40000"/>
              <a:lumOff val="60000"/>
            </a:schemeClr>
          </a:solidFill>
        </p:spPr>
        <p:txBody>
          <a:bodyPr>
            <a:normAutofit/>
          </a:bodyPr>
          <a:lstStyle/>
          <a:p>
            <a:pPr algn="ctr"/>
            <a:r>
              <a:rPr lang="en-PH" sz="3600" dirty="0">
                <a:latin typeface="Gill Sans MT" panose="020B0502020104020203" pitchFamily="34" charset="0"/>
              </a:rPr>
              <a:t>Overall Approach in the Review and Analysis of </a:t>
            </a:r>
            <a:br>
              <a:rPr lang="en-PH" sz="3600" dirty="0">
                <a:latin typeface="Gill Sans MT" panose="020B0502020104020203" pitchFamily="34" charset="0"/>
              </a:rPr>
            </a:br>
            <a:r>
              <a:rPr lang="en-PH" sz="3600" dirty="0">
                <a:latin typeface="Gill Sans MT" panose="020B0502020104020203" pitchFamily="34" charset="0"/>
              </a:rPr>
              <a:t>”Testing R2R Mainstreaming”</a:t>
            </a:r>
          </a:p>
        </p:txBody>
      </p:sp>
      <p:sp>
        <p:nvSpPr>
          <p:cNvPr id="3" name="Content Placeholder 2">
            <a:extLst>
              <a:ext uri="{FF2B5EF4-FFF2-40B4-BE49-F238E27FC236}">
                <a16:creationId xmlns:a16="http://schemas.microsoft.com/office/drawing/2014/main" id="{CE7BABD6-BBEF-4606-88B1-3F015BB55C61}"/>
              </a:ext>
            </a:extLst>
          </p:cNvPr>
          <p:cNvSpPr>
            <a:spLocks noGrp="1"/>
          </p:cNvSpPr>
          <p:nvPr>
            <p:ph idx="1"/>
          </p:nvPr>
        </p:nvSpPr>
        <p:spPr>
          <a:xfrm>
            <a:off x="687729" y="1250065"/>
            <a:ext cx="10921679" cy="5349517"/>
          </a:xfrm>
        </p:spPr>
        <p:txBody>
          <a:bodyPr>
            <a:normAutofit fontScale="85000" lnSpcReduction="20000"/>
          </a:bodyPr>
          <a:lstStyle/>
          <a:p>
            <a:pPr marL="514350" indent="-514350">
              <a:buFont typeface="+mj-lt"/>
              <a:buAutoNum type="arabicPeriod" startAt="3"/>
            </a:pPr>
            <a:r>
              <a:rPr lang="en-PH" b="1" dirty="0">
                <a:latin typeface="Gill Sans MT" panose="020B0502020104020203" pitchFamily="34" charset="0"/>
              </a:rPr>
              <a:t>Prepared Highlights and Conclusions </a:t>
            </a:r>
            <a:endParaRPr lang="en-PH" dirty="0">
              <a:latin typeface="Gill Sans MT" panose="020B0502020104020203" pitchFamily="34" charset="0"/>
            </a:endParaRPr>
          </a:p>
          <a:p>
            <a:pPr marL="914400" lvl="1" indent="-457200">
              <a:buFont typeface="+mj-lt"/>
              <a:buAutoNum type="alphaLcParenR"/>
            </a:pPr>
            <a:r>
              <a:rPr lang="en-PH" u="sng" dirty="0">
                <a:latin typeface="Gill Sans MT" panose="020B0502020104020203" pitchFamily="34" charset="0"/>
              </a:rPr>
              <a:t>Highlights/Observations on the “give</a:t>
            </a:r>
            <a:r>
              <a:rPr lang="en-PH" dirty="0">
                <a:latin typeface="Gill Sans MT" panose="020B0502020104020203" pitchFamily="34" charset="0"/>
              </a:rPr>
              <a:t>ns” – bio-geophysical and climatic features; and policies and frameworks </a:t>
            </a:r>
          </a:p>
          <a:p>
            <a:pPr marL="914400" lvl="1" indent="-457200">
              <a:buFont typeface="+mj-lt"/>
              <a:buAutoNum type="alphaLcParenR"/>
            </a:pPr>
            <a:r>
              <a:rPr lang="en-PH" u="sng" dirty="0">
                <a:latin typeface="Gill Sans MT" panose="020B0502020104020203" pitchFamily="34" charset="0"/>
              </a:rPr>
              <a:t>Lessons Learned</a:t>
            </a:r>
            <a:r>
              <a:rPr lang="en-PH" dirty="0">
                <a:latin typeface="Gill Sans MT" panose="020B0502020104020203" pitchFamily="34" charset="0"/>
              </a:rPr>
              <a:t> – what worked, what did not work, what partially worked?</a:t>
            </a:r>
          </a:p>
          <a:p>
            <a:pPr marL="1371600" lvl="2" indent="-457200">
              <a:buFont typeface="+mj-lt"/>
              <a:buAutoNum type="alphaLcParenR"/>
            </a:pPr>
            <a:r>
              <a:rPr lang="en-PH" dirty="0">
                <a:latin typeface="Gill Sans MT" panose="020B0502020104020203" pitchFamily="34" charset="0"/>
              </a:rPr>
              <a:t>Establishing and improving governance processes</a:t>
            </a:r>
          </a:p>
          <a:p>
            <a:pPr marL="1371600" lvl="2" indent="-457200">
              <a:buFont typeface="+mj-lt"/>
              <a:buAutoNum type="alphaLcParenR"/>
            </a:pPr>
            <a:r>
              <a:rPr lang="en-PH" dirty="0">
                <a:latin typeface="Gill Sans MT" panose="020B0502020104020203" pitchFamily="34" charset="0"/>
              </a:rPr>
              <a:t>Integrated/holistic planning in selected R2R sites </a:t>
            </a:r>
          </a:p>
          <a:p>
            <a:pPr marL="1371600" lvl="2" indent="-457200">
              <a:buFont typeface="+mj-lt"/>
              <a:buAutoNum type="alphaLcParenR"/>
            </a:pPr>
            <a:r>
              <a:rPr lang="en-PH" dirty="0">
                <a:latin typeface="Gill Sans MT" panose="020B0502020104020203" pitchFamily="34" charset="0"/>
              </a:rPr>
              <a:t>Plan implementation of integrated sectoral interventions to sectoral policies in selected R2R sites as demonstration sites and learn lessons from what worked, what did not work, and what partly worked for R2R mainstreaming</a:t>
            </a:r>
          </a:p>
          <a:p>
            <a:pPr marL="1371600" lvl="2" indent="-457200">
              <a:buFont typeface="+mj-lt"/>
              <a:buAutoNum type="alphaLcParenR"/>
            </a:pPr>
            <a:r>
              <a:rPr lang="en-PH" dirty="0">
                <a:latin typeface="Gill Sans MT" panose="020B0502020104020203" pitchFamily="34" charset="0"/>
              </a:rPr>
              <a:t>Capacity building to improve the enabling environment – technical capacities, leveraging local support and buy-ins, database and M&amp;E systems</a:t>
            </a:r>
          </a:p>
          <a:p>
            <a:pPr marL="514350" indent="-514350">
              <a:buFont typeface="+mj-lt"/>
              <a:buAutoNum type="arabicPeriod" startAt="3"/>
            </a:pPr>
            <a:r>
              <a:rPr lang="en-PH" b="1" dirty="0">
                <a:latin typeface="Gill Sans MT" panose="020B0502020104020203" pitchFamily="34" charset="0"/>
              </a:rPr>
              <a:t>Generated Key Implications for R2R mainstreaming</a:t>
            </a:r>
          </a:p>
          <a:p>
            <a:pPr marL="971550" lvl="1" indent="-514350">
              <a:buFont typeface="+mj-lt"/>
              <a:buAutoNum type="alphaLcParenR"/>
            </a:pPr>
            <a:r>
              <a:rPr lang="en-PH" dirty="0">
                <a:latin typeface="Gill Sans MT" panose="020B0502020104020203" pitchFamily="34" charset="0"/>
              </a:rPr>
              <a:t>Design</a:t>
            </a:r>
          </a:p>
          <a:p>
            <a:pPr marL="971550" lvl="1" indent="-514350">
              <a:buFont typeface="+mj-lt"/>
              <a:buAutoNum type="alphaLcParenR"/>
            </a:pPr>
            <a:r>
              <a:rPr lang="en-PH" dirty="0">
                <a:latin typeface="Gill Sans MT" panose="020B0502020104020203" pitchFamily="34" charset="0"/>
              </a:rPr>
              <a:t>R2R Programming</a:t>
            </a:r>
          </a:p>
          <a:p>
            <a:pPr marL="971550" lvl="1" indent="-514350">
              <a:buFont typeface="+mj-lt"/>
              <a:buAutoNum type="alphaLcParenR"/>
            </a:pPr>
            <a:r>
              <a:rPr lang="en-PH" dirty="0">
                <a:latin typeface="Gill Sans MT" panose="020B0502020104020203" pitchFamily="34" charset="0"/>
              </a:rPr>
              <a:t>Governance processes</a:t>
            </a:r>
          </a:p>
          <a:p>
            <a:pPr marL="971550" lvl="1" indent="-514350">
              <a:buFont typeface="+mj-lt"/>
              <a:buAutoNum type="alphaLcParenR"/>
            </a:pPr>
            <a:r>
              <a:rPr lang="en-PH" dirty="0">
                <a:latin typeface="Gill Sans MT" panose="020B0502020104020203" pitchFamily="34" charset="0"/>
              </a:rPr>
              <a:t>Planning</a:t>
            </a:r>
          </a:p>
          <a:p>
            <a:pPr marL="971550" lvl="1" indent="-514350">
              <a:buFont typeface="+mj-lt"/>
              <a:buAutoNum type="alphaLcParenR"/>
            </a:pPr>
            <a:r>
              <a:rPr lang="en-PH" dirty="0">
                <a:latin typeface="Gill Sans MT" panose="020B0502020104020203" pitchFamily="34" charset="0"/>
              </a:rPr>
              <a:t>Implementation</a:t>
            </a:r>
          </a:p>
          <a:p>
            <a:pPr marL="971550" lvl="1" indent="-514350">
              <a:buFont typeface="+mj-lt"/>
              <a:buAutoNum type="alphaLcParenR"/>
            </a:pPr>
            <a:r>
              <a:rPr lang="en-PH" dirty="0">
                <a:latin typeface="Gill Sans MT" panose="020B0502020104020203" pitchFamily="34" charset="0"/>
              </a:rPr>
              <a:t>Capacity Development</a:t>
            </a:r>
          </a:p>
          <a:p>
            <a:pPr marL="971550" lvl="1" indent="-514350">
              <a:buFont typeface="+mj-lt"/>
              <a:buAutoNum type="alphaLcParenR"/>
            </a:pPr>
            <a:r>
              <a:rPr lang="en-PH" dirty="0">
                <a:latin typeface="Gill Sans MT" panose="020B0502020104020203" pitchFamily="34" charset="0"/>
              </a:rPr>
              <a:t>M&amp;E – R2R sites, sub-national, national</a:t>
            </a:r>
          </a:p>
          <a:p>
            <a:pPr marL="971550" lvl="1" indent="-514350">
              <a:buFont typeface="+mj-lt"/>
              <a:buAutoNum type="alphaLcParenR"/>
            </a:pPr>
            <a:r>
              <a:rPr lang="en-PH" dirty="0">
                <a:latin typeface="Gill Sans MT" panose="020B0502020104020203" pitchFamily="34" charset="0"/>
              </a:rPr>
              <a:t>Policy improvements – R2R sites, sub-national, national</a:t>
            </a:r>
          </a:p>
          <a:p>
            <a:pPr marL="457200" lvl="1" indent="0">
              <a:buNone/>
            </a:pPr>
            <a:endParaRPr lang="en-PH" dirty="0">
              <a:latin typeface="Gill Sans MT" panose="020B0502020104020203" pitchFamily="34" charset="0"/>
            </a:endParaRPr>
          </a:p>
        </p:txBody>
      </p:sp>
    </p:spTree>
    <p:extLst>
      <p:ext uri="{BB962C8B-B14F-4D97-AF65-F5344CB8AC3E}">
        <p14:creationId xmlns:p14="http://schemas.microsoft.com/office/powerpoint/2010/main" val="429379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5CB0-C384-FD42-8BDE-382D5CC76DF7}"/>
              </a:ext>
            </a:extLst>
          </p:cNvPr>
          <p:cNvSpPr>
            <a:spLocks noGrp="1"/>
          </p:cNvSpPr>
          <p:nvPr>
            <p:ph type="title"/>
          </p:nvPr>
        </p:nvSpPr>
        <p:spPr>
          <a:xfrm>
            <a:off x="841513" y="181609"/>
            <a:ext cx="10954767" cy="600270"/>
          </a:xfrm>
          <a:solidFill>
            <a:schemeClr val="accent6">
              <a:lumMod val="40000"/>
              <a:lumOff val="60000"/>
            </a:schemeClr>
          </a:solidFill>
        </p:spPr>
        <p:txBody>
          <a:bodyPr>
            <a:normAutofit/>
          </a:bodyPr>
          <a:lstStyle/>
          <a:p>
            <a:pPr algn="ctr"/>
            <a:r>
              <a:rPr lang="en-US" sz="3600" dirty="0">
                <a:latin typeface="Gill Sans MT" panose="020B0502020104020203" pitchFamily="34" charset="77"/>
              </a:rPr>
              <a:t>Notes on the Systems Approach and Logic Stateme</a:t>
            </a:r>
            <a:r>
              <a:rPr lang="en-US" sz="3600" dirty="0"/>
              <a:t>nt</a:t>
            </a:r>
          </a:p>
        </p:txBody>
      </p:sp>
      <p:sp>
        <p:nvSpPr>
          <p:cNvPr id="3" name="Content Placeholder 2">
            <a:extLst>
              <a:ext uri="{FF2B5EF4-FFF2-40B4-BE49-F238E27FC236}">
                <a16:creationId xmlns:a16="http://schemas.microsoft.com/office/drawing/2014/main" id="{1EB58F03-AA78-0143-987A-E1CE7765FFCC}"/>
              </a:ext>
            </a:extLst>
          </p:cNvPr>
          <p:cNvSpPr>
            <a:spLocks noGrp="1"/>
          </p:cNvSpPr>
          <p:nvPr>
            <p:ph idx="1"/>
          </p:nvPr>
        </p:nvSpPr>
        <p:spPr>
          <a:xfrm>
            <a:off x="838199" y="925976"/>
            <a:ext cx="10954767" cy="5763668"/>
          </a:xfrm>
        </p:spPr>
        <p:txBody>
          <a:bodyPr>
            <a:normAutofit fontScale="85000" lnSpcReduction="20000"/>
          </a:bodyPr>
          <a:lstStyle/>
          <a:p>
            <a:pPr marL="514350" indent="-514350">
              <a:buFont typeface="+mj-lt"/>
              <a:buAutoNum type="arabicPeriod"/>
            </a:pPr>
            <a:r>
              <a:rPr lang="en-GB" b="1" dirty="0">
                <a:latin typeface="Gill Sans MT" panose="020B0502020104020203" pitchFamily="34" charset="77"/>
              </a:rPr>
              <a:t>Systems thinking </a:t>
            </a:r>
            <a:r>
              <a:rPr lang="en-GB" dirty="0">
                <a:latin typeface="Gill Sans MT" panose="020B0502020104020203" pitchFamily="34" charset="77"/>
              </a:rPr>
              <a:t>and its applications in:</a:t>
            </a:r>
          </a:p>
          <a:p>
            <a:pPr marL="0" indent="0">
              <a:buNone/>
            </a:pPr>
            <a:endParaRPr lang="en-GB" dirty="0">
              <a:latin typeface="Gill Sans MT" panose="020B0502020104020203" pitchFamily="34" charset="77"/>
            </a:endParaRPr>
          </a:p>
          <a:p>
            <a:pPr marL="971550" lvl="1" indent="-514350">
              <a:buFont typeface="+mj-lt"/>
              <a:buAutoNum type="alphaLcParenR"/>
            </a:pPr>
            <a:r>
              <a:rPr lang="en-GB" u="sng" dirty="0">
                <a:latin typeface="Gill Sans MT" panose="020B0502020104020203" pitchFamily="34" charset="77"/>
              </a:rPr>
              <a:t>Integrated management of ecosystems </a:t>
            </a:r>
            <a:r>
              <a:rPr lang="en-GB" dirty="0">
                <a:latin typeface="Gill Sans MT" panose="020B0502020104020203" pitchFamily="34" charset="77"/>
              </a:rPr>
              <a:t>in landscape-seascapes or land-sea forms is linking conservation with development, mitigation and adaptation in response to climate change and human-induced disasters, landscape protection and restoration, convergence of sectoral programs to achieve synergy of results, horizontal and vertical coordination and complementation, and environmental governance (MEA 2005; Engel and Korf 2005)</a:t>
            </a:r>
          </a:p>
          <a:p>
            <a:pPr marL="971550" lvl="1" indent="-514350">
              <a:buFont typeface="+mj-lt"/>
              <a:buAutoNum type="alphaLcParenR"/>
            </a:pPr>
            <a:r>
              <a:rPr lang="en-GB" dirty="0">
                <a:latin typeface="Gill Sans MT" panose="020B0502020104020203" pitchFamily="34" charset="77"/>
              </a:rPr>
              <a:t>The </a:t>
            </a:r>
            <a:r>
              <a:rPr lang="en-GB" u="sng" dirty="0">
                <a:latin typeface="Gill Sans MT" panose="020B0502020104020203" pitchFamily="34" charset="77"/>
              </a:rPr>
              <a:t>“givens</a:t>
            </a:r>
            <a:r>
              <a:rPr lang="en-GB" dirty="0">
                <a:latin typeface="Gill Sans MT" panose="020B0502020104020203" pitchFamily="34" charset="77"/>
              </a:rPr>
              <a:t>” are the </a:t>
            </a:r>
            <a:r>
              <a:rPr lang="en-GB" u="sng" dirty="0">
                <a:latin typeface="Gill Sans MT" panose="020B0502020104020203" pitchFamily="34" charset="77"/>
              </a:rPr>
              <a:t>starting points in</a:t>
            </a:r>
            <a:r>
              <a:rPr lang="en-GB" dirty="0">
                <a:latin typeface="Gill Sans MT" panose="020B0502020104020203" pitchFamily="34" charset="77"/>
              </a:rPr>
              <a:t> testing the R2R mainstreaming – the bio-geological and climatic features and conditions, and policies (international agreements, protocols, ENR-related laws, climate change, disaster risk reduction, land use) to navigate the delicate balance between protection, utilization, and restoration versus development and management of  environment and natural resources assets.  The conditions of or responses to the “givens” may change or improve over time as R2R interventions are designed and implemented at various levels under a systems approach implementation arrangements (Beer 1984; Jackson 2003; Ackoff and Emery 2009} </a:t>
            </a:r>
          </a:p>
          <a:p>
            <a:pPr marL="971550" lvl="1" indent="-514350">
              <a:buFont typeface="+mj-lt"/>
              <a:buAutoNum type="alphaLcParenR"/>
            </a:pPr>
            <a:r>
              <a:rPr lang="en-GB" u="sng" dirty="0">
                <a:latin typeface="Gill Sans MT" panose="020B0502020104020203" pitchFamily="34" charset="77"/>
              </a:rPr>
              <a:t>Buy-ins of the assumption that R2R approach requires holistic planning and implementing sectoral programs in an integrated fashion in specific R2R land-sea </a:t>
            </a:r>
            <a:r>
              <a:rPr lang="en-GB" dirty="0">
                <a:latin typeface="Gill Sans MT" panose="020B0502020104020203" pitchFamily="34" charset="77"/>
              </a:rPr>
              <a:t>form and where mechanisms for coordination, complementation, and collaboration are in place to direct interventions and optimize the use of resources and achieve positive impacts that will reduce stress to the ecosystems and improve well being (Anderson 2000; Mayer, et al 2012; Huntley and Redford 2014).</a:t>
            </a:r>
          </a:p>
          <a:p>
            <a:pPr marL="971550" lvl="1" indent="-514350">
              <a:buFont typeface="+mj-lt"/>
              <a:buAutoNum type="alphaLcParenR"/>
            </a:pPr>
            <a:r>
              <a:rPr lang="en-GB" dirty="0">
                <a:latin typeface="Gill Sans MT" panose="020B0502020104020203" pitchFamily="34" charset="77"/>
              </a:rPr>
              <a:t>A postulated logic statement as a guide for the review and capture lessons learned from what the </a:t>
            </a:r>
            <a:r>
              <a:rPr lang="en-GB" u="sng" dirty="0">
                <a:latin typeface="Gill Sans MT" panose="020B0502020104020203" pitchFamily="34" charset="77"/>
              </a:rPr>
              <a:t>project intends to achieve or contribute to  </a:t>
            </a:r>
            <a:r>
              <a:rPr lang="en-GB" dirty="0">
                <a:latin typeface="Gill Sans MT" panose="020B0502020104020203" pitchFamily="34" charset="77"/>
              </a:rPr>
              <a:t>in relation to the overall goals and objectives (USAID, 2016; USAID, 2017)      </a:t>
            </a:r>
            <a:endParaRPr lang="en-US" dirty="0">
              <a:latin typeface="Gill Sans MT" panose="020B0502020104020203" pitchFamily="34" charset="77"/>
            </a:endParaRPr>
          </a:p>
        </p:txBody>
      </p:sp>
    </p:spTree>
    <p:extLst>
      <p:ext uri="{BB962C8B-B14F-4D97-AF65-F5344CB8AC3E}">
        <p14:creationId xmlns:p14="http://schemas.microsoft.com/office/powerpoint/2010/main" val="383935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CA50-50BF-4154-BFF6-8217A5BEB815}"/>
              </a:ext>
            </a:extLst>
          </p:cNvPr>
          <p:cNvSpPr>
            <a:spLocks noGrp="1"/>
          </p:cNvSpPr>
          <p:nvPr>
            <p:ph type="title"/>
          </p:nvPr>
        </p:nvSpPr>
        <p:spPr>
          <a:xfrm>
            <a:off x="235130" y="231957"/>
            <a:ext cx="11817532" cy="844732"/>
          </a:xfrm>
          <a:solidFill>
            <a:srgbClr val="FFC000"/>
          </a:solidFill>
        </p:spPr>
        <p:txBody>
          <a:bodyPr>
            <a:normAutofit/>
          </a:bodyPr>
          <a:lstStyle/>
          <a:p>
            <a:pPr algn="ctr"/>
            <a:r>
              <a:rPr lang="en-PH" sz="4000" dirty="0">
                <a:latin typeface="Gill Sans MT" panose="020B0502020104020203" pitchFamily="34" charset="0"/>
              </a:rPr>
              <a:t>Major Types of Land-Sea Forms and Climatic Features</a:t>
            </a:r>
            <a:endParaRPr lang="en-PH"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199167"/>
              </p:ext>
            </p:extLst>
          </p:nvPr>
        </p:nvGraphicFramePr>
        <p:xfrm>
          <a:off x="568234" y="1076689"/>
          <a:ext cx="10879184" cy="5588001"/>
        </p:xfrm>
        <a:graphic>
          <a:graphicData uri="http://schemas.openxmlformats.org/drawingml/2006/table">
            <a:tbl>
              <a:tblPr firstRow="1" bandRow="1">
                <a:tableStyleId>{5C22544A-7EE6-4342-B048-85BDC9FD1C3A}</a:tableStyleId>
              </a:tblPr>
              <a:tblGrid>
                <a:gridCol w="529320">
                  <a:extLst>
                    <a:ext uri="{9D8B030D-6E8A-4147-A177-3AD203B41FA5}">
                      <a16:colId xmlns:a16="http://schemas.microsoft.com/office/drawing/2014/main" val="3410844470"/>
                    </a:ext>
                  </a:extLst>
                </a:gridCol>
                <a:gridCol w="835750">
                  <a:extLst>
                    <a:ext uri="{9D8B030D-6E8A-4147-A177-3AD203B41FA5}">
                      <a16:colId xmlns:a16="http://schemas.microsoft.com/office/drawing/2014/main" val="2603710487"/>
                    </a:ext>
                  </a:extLst>
                </a:gridCol>
                <a:gridCol w="2943497">
                  <a:extLst>
                    <a:ext uri="{9D8B030D-6E8A-4147-A177-3AD203B41FA5}">
                      <a16:colId xmlns:a16="http://schemas.microsoft.com/office/drawing/2014/main" val="1016260467"/>
                    </a:ext>
                  </a:extLst>
                </a:gridCol>
                <a:gridCol w="6570617">
                  <a:extLst>
                    <a:ext uri="{9D8B030D-6E8A-4147-A177-3AD203B41FA5}">
                      <a16:colId xmlns:a16="http://schemas.microsoft.com/office/drawing/2014/main" val="1835073830"/>
                    </a:ext>
                  </a:extLst>
                </a:gridCol>
              </a:tblGrid>
              <a:tr h="370840">
                <a:tc gridSpan="2">
                  <a:txBody>
                    <a:bodyPr/>
                    <a:lstStyle/>
                    <a:p>
                      <a:pPr algn="ctr"/>
                      <a:r>
                        <a:rPr lang="en-US" sz="1400" dirty="0"/>
                        <a:t>SUBREGIONS</a:t>
                      </a:r>
                    </a:p>
                  </a:txBody>
                  <a:tcPr/>
                </a:tc>
                <a:tc hMerge="1">
                  <a:txBody>
                    <a:bodyPr/>
                    <a:lstStyle/>
                    <a:p>
                      <a:endParaRPr lang="en-US"/>
                    </a:p>
                  </a:txBody>
                  <a:tcPr/>
                </a:tc>
                <a:tc>
                  <a:txBody>
                    <a:bodyPr/>
                    <a:lstStyle/>
                    <a:p>
                      <a:pPr algn="ctr"/>
                      <a:r>
                        <a:rPr lang="en-US" sz="1400" dirty="0"/>
                        <a:t>Land</a:t>
                      </a:r>
                      <a:r>
                        <a:rPr lang="en-US" sz="1400" baseline="0" dirty="0"/>
                        <a:t> and Sea Forms</a:t>
                      </a:r>
                      <a:endParaRPr lang="en-US" sz="1400" dirty="0"/>
                    </a:p>
                  </a:txBody>
                  <a:tcPr/>
                </a:tc>
                <a:tc>
                  <a:txBody>
                    <a:bodyPr/>
                    <a:lstStyle/>
                    <a:p>
                      <a:pPr algn="ctr"/>
                      <a:r>
                        <a:rPr lang="en-US" sz="1400" dirty="0"/>
                        <a:t>Climatic</a:t>
                      </a:r>
                      <a:r>
                        <a:rPr lang="en-US" sz="1400" baseline="0" dirty="0"/>
                        <a:t> Features</a:t>
                      </a:r>
                      <a:endParaRPr lang="en-US" sz="1400" dirty="0"/>
                    </a:p>
                  </a:txBody>
                  <a:tcPr/>
                </a:tc>
                <a:extLst>
                  <a:ext uri="{0D108BD9-81ED-4DB2-BD59-A6C34878D82A}">
                    <a16:rowId xmlns:a16="http://schemas.microsoft.com/office/drawing/2014/main" val="1205984546"/>
                  </a:ext>
                </a:extLst>
              </a:tr>
              <a:tr h="370840">
                <a:tc rowSpan="2">
                  <a:txBody>
                    <a:bodyPr/>
                    <a:lstStyle/>
                    <a:p>
                      <a:pPr algn="ctr"/>
                      <a:r>
                        <a:rPr lang="en-US" sz="1600" b="1" dirty="0"/>
                        <a:t>Micronesia</a:t>
                      </a:r>
                      <a:r>
                        <a:rPr lang="en-US" sz="1600" b="1" baseline="0" dirty="0"/>
                        <a:t> </a:t>
                      </a:r>
                      <a:endParaRPr lang="en-US" sz="1600" b="1" dirty="0"/>
                    </a:p>
                  </a:txBody>
                  <a:tcPr vert="vert270" anchor="ctr"/>
                </a:tc>
                <a:tc>
                  <a:txBody>
                    <a:bodyPr/>
                    <a:lstStyle/>
                    <a:p>
                      <a:pPr algn="ctr"/>
                      <a:r>
                        <a:rPr lang="en-US" sz="1400" b="1" dirty="0"/>
                        <a:t>Palau</a:t>
                      </a:r>
                    </a:p>
                    <a:p>
                      <a:pPr algn="ctr"/>
                      <a:endParaRPr lang="en-US" sz="1400" b="1" dirty="0"/>
                    </a:p>
                  </a:txBody>
                  <a:tcPr/>
                </a:tc>
                <a:tc>
                  <a:txBody>
                    <a:bodyPr/>
                    <a:lstStyle/>
                    <a:p>
                      <a:r>
                        <a:rPr lang="en-US" sz="1400" dirty="0"/>
                        <a:t>Volcanic islands with catchments, flat karst islands, low-lying atolls</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Mean annual rainfall is at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3,700mm</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highest 450mm (Jun &amp; Jul), lowest 200mm (Mar &amp; Apr);  Main wet season May to October</a:t>
                      </a:r>
                    </a:p>
                  </a:txBody>
                  <a:tcPr/>
                </a:tc>
                <a:extLst>
                  <a:ext uri="{0D108BD9-81ED-4DB2-BD59-A6C34878D82A}">
                    <a16:rowId xmlns:a16="http://schemas.microsoft.com/office/drawing/2014/main" val="1241392215"/>
                  </a:ext>
                </a:extLst>
              </a:tr>
              <a:tr h="370840">
                <a:tc vMerge="1">
                  <a:txBody>
                    <a:bodyPr/>
                    <a:lstStyle/>
                    <a:p>
                      <a:endParaRPr lang="en-US" dirty="0"/>
                    </a:p>
                  </a:txBody>
                  <a:tcPr/>
                </a:tc>
                <a:tc>
                  <a:txBody>
                    <a:bodyPr/>
                    <a:lstStyle/>
                    <a:p>
                      <a:pPr algn="ctr"/>
                      <a:r>
                        <a:rPr lang="en-US" sz="1400" b="1" dirty="0"/>
                        <a:t>FSM</a:t>
                      </a:r>
                    </a:p>
                    <a:p>
                      <a:pPr algn="ctr"/>
                      <a:endParaRPr lang="en-US" sz="1400" b="1" dirty="0"/>
                    </a:p>
                  </a:txBody>
                  <a:tcPr/>
                </a:tc>
                <a:tc>
                  <a:txBody>
                    <a:bodyPr/>
                    <a:lstStyle/>
                    <a:p>
                      <a:r>
                        <a:rPr lang="en-US" sz="1400" dirty="0"/>
                        <a:t>High volcanic mountains and low-lying atolls </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Mean annual rainfall is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3,800mm</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Highest in Jul (370mm) and lowest in Feb (197 mm); Main wet season May to Sep; Typhoon season Jul-November</a:t>
                      </a:r>
                    </a:p>
                  </a:txBody>
                  <a:tcPr/>
                </a:tc>
                <a:extLst>
                  <a:ext uri="{0D108BD9-81ED-4DB2-BD59-A6C34878D82A}">
                    <a16:rowId xmlns:a16="http://schemas.microsoft.com/office/drawing/2014/main" val="3366562560"/>
                  </a:ext>
                </a:extLst>
              </a:tr>
              <a:tr h="370840">
                <a:tc rowSpan="2">
                  <a:txBody>
                    <a:bodyPr/>
                    <a:lstStyle/>
                    <a:p>
                      <a:pPr algn="ctr"/>
                      <a:r>
                        <a:rPr lang="en-US" sz="1600" b="1" dirty="0"/>
                        <a:t>Melanesia</a:t>
                      </a:r>
                    </a:p>
                  </a:txBody>
                  <a:tcPr vert="vert270" anchor="ctr"/>
                </a:tc>
                <a:tc>
                  <a:txBody>
                    <a:bodyPr/>
                    <a:lstStyle/>
                    <a:p>
                      <a:pPr algn="ctr"/>
                      <a:r>
                        <a:rPr lang="en-US" sz="1400" b="1" dirty="0"/>
                        <a:t>Fiji</a:t>
                      </a:r>
                    </a:p>
                    <a:p>
                      <a:pPr algn="ct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a:t>
                      </a:r>
                      <a:r>
                        <a:rPr lang="en-US" sz="1400" baseline="0" dirty="0"/>
                        <a:t> volcanic islands, w</a:t>
                      </a:r>
                      <a:r>
                        <a:rPr lang="en-US" sz="1400" dirty="0"/>
                        <a:t>ith catchments, barrier reefs, atolls, sand cays and raised coral islands</a:t>
                      </a:r>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Annual Ave.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3,000-4,800mm</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with wet season (Jan-Mar; lowest in Jul (100mm); Spatial variation in Annual rainfall in Fiji’s most populous island, Viti </a:t>
                      </a:r>
                      <a:r>
                        <a:rPr lang="en-US" sz="1400" kern="1200" dirty="0" err="1">
                          <a:solidFill>
                            <a:schemeClr val="dk1"/>
                          </a:solidFill>
                          <a:effectLst/>
                          <a:latin typeface="Calibri" panose="020F0502020204030204" pitchFamily="34" charset="0"/>
                          <a:ea typeface="Calibri" panose="020F0502020204030204" pitchFamily="34" charset="0"/>
                          <a:cs typeface="Calibri" panose="020F0502020204030204" pitchFamily="34" charset="0"/>
                        </a:rPr>
                        <a:t>Levu</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stronger rainfall on its east side compared to its west</a:t>
                      </a:r>
                    </a:p>
                  </a:txBody>
                  <a:tcPr/>
                </a:tc>
                <a:extLst>
                  <a:ext uri="{0D108BD9-81ED-4DB2-BD59-A6C34878D82A}">
                    <a16:rowId xmlns:a16="http://schemas.microsoft.com/office/drawing/2014/main" val="1889676061"/>
                  </a:ext>
                </a:extLst>
              </a:tr>
              <a:tr h="370840">
                <a:tc vMerge="1">
                  <a:txBody>
                    <a:bodyPr/>
                    <a:lstStyle/>
                    <a:p>
                      <a:endParaRPr lang="en-US" dirty="0"/>
                    </a:p>
                  </a:txBody>
                  <a:tcPr/>
                </a:tc>
                <a:tc>
                  <a:txBody>
                    <a:bodyPr/>
                    <a:lstStyle/>
                    <a:p>
                      <a:pPr algn="ctr"/>
                      <a:r>
                        <a:rPr lang="en-US" sz="1400" b="1" dirty="0"/>
                        <a:t>Vanuatu</a:t>
                      </a:r>
                    </a:p>
                    <a:p>
                      <a:pPr algn="ct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Part of volcanic island arc,</a:t>
                      </a:r>
                      <a:r>
                        <a:rPr lang="en-US" sz="1400" baseline="0" dirty="0"/>
                        <a:t> characterized by high jagged mountains; watersheds, active volcanic eruptions and earthquakes </a:t>
                      </a:r>
                      <a:endParaRPr lang="en-US" sz="1400" dirty="0"/>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Mean annual rainfall is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2,700mm</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varies with latitude, from wet tropical in the northern islands receiving 4,000 millimeters (mm) to 1,500mm in subtropical in the southern extremes of the archipelago</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Cyclones are common during the warm months of Nov to April</a:t>
                      </a:r>
                    </a:p>
                  </a:txBody>
                  <a:tcPr/>
                </a:tc>
                <a:extLst>
                  <a:ext uri="{0D108BD9-81ED-4DB2-BD59-A6C34878D82A}">
                    <a16:rowId xmlns:a16="http://schemas.microsoft.com/office/drawing/2014/main" val="3005093441"/>
                  </a:ext>
                </a:extLst>
              </a:tr>
              <a:tr h="370840">
                <a:tc rowSpan="2">
                  <a:txBody>
                    <a:bodyPr/>
                    <a:lstStyle/>
                    <a:p>
                      <a:pPr algn="ctr"/>
                      <a:r>
                        <a:rPr lang="en-US" sz="1600" b="1" dirty="0"/>
                        <a:t>Polynesia</a:t>
                      </a:r>
                    </a:p>
                  </a:txBody>
                  <a:tcPr vert="vert270" anchor="ctr"/>
                </a:tc>
                <a:tc>
                  <a:txBody>
                    <a:bodyPr/>
                    <a:lstStyle/>
                    <a:p>
                      <a:pPr algn="ctr"/>
                      <a:r>
                        <a:rPr lang="en-US" sz="1400" b="1" dirty="0"/>
                        <a:t>Samoa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Significant</a:t>
                      </a:r>
                      <a:r>
                        <a:rPr lang="en-US" sz="1400" baseline="0" dirty="0"/>
                        <a:t> part of major islands are rugged volcanic mountains with watersheds; lagoons and coral reefs and sandy beaches</a:t>
                      </a:r>
                      <a:endParaRPr lang="en-US" sz="1400" dirty="0"/>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Mean annual rainfall is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3,000</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mm and distribution patterns are influenced by the island topography, the meridional migration of the (SPCZ)</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Rainy and warm (Nov-Apr), and dry and cool (May-Oct), which are marked by significant differences in rainfall; 120mm in Jul and 400mm in Jan.</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Severe tropical cyclones occur  December to February.</a:t>
                      </a:r>
                    </a:p>
                  </a:txBody>
                  <a:tcPr/>
                </a:tc>
                <a:extLst>
                  <a:ext uri="{0D108BD9-81ED-4DB2-BD59-A6C34878D82A}">
                    <a16:rowId xmlns:a16="http://schemas.microsoft.com/office/drawing/2014/main" val="2561089710"/>
                  </a:ext>
                </a:extLst>
              </a:tr>
              <a:tr h="370840">
                <a:tc vMerge="1">
                  <a:txBody>
                    <a:bodyPr/>
                    <a:lstStyle/>
                    <a:p>
                      <a:pPr algn="ctr"/>
                      <a:endParaRPr lang="en-US" b="1" dirty="0"/>
                    </a:p>
                  </a:txBody>
                  <a:tcPr/>
                </a:tc>
                <a:tc>
                  <a:txBody>
                    <a:bodyPr/>
                    <a:lstStyle/>
                    <a:p>
                      <a:pPr algn="ctr"/>
                      <a:r>
                        <a:rPr lang="en-US" sz="1400" b="1" dirty="0"/>
                        <a:t>Tuvalu</a:t>
                      </a:r>
                    </a:p>
                  </a:txBody>
                  <a:tcPr/>
                </a:tc>
                <a:tc>
                  <a:txBody>
                    <a:bodyPr/>
                    <a:lstStyle/>
                    <a:p>
                      <a:r>
                        <a:rPr lang="en-US" sz="1400" dirty="0"/>
                        <a:t>Reef islands and atolls;</a:t>
                      </a:r>
                      <a:r>
                        <a:rPr lang="en-US" sz="1400" baseline="0" dirty="0"/>
                        <a:t> </a:t>
                      </a:r>
                      <a:r>
                        <a:rPr lang="en-US" sz="1400" dirty="0"/>
                        <a:t>very low-lying lands, with narrow coral atolls;</a:t>
                      </a:r>
                      <a:r>
                        <a:rPr lang="en-US" sz="1400" baseline="0" dirty="0"/>
                        <a:t> t</a:t>
                      </a:r>
                      <a:r>
                        <a:rPr lang="en-US" sz="1400" dirty="0"/>
                        <a:t>he reef islands are described as reef platforms and lagoons.</a:t>
                      </a:r>
                    </a:p>
                    <a:p>
                      <a:endParaRPr lang="en-US" sz="1400" dirty="0"/>
                    </a:p>
                  </a:txBody>
                  <a:tcPr/>
                </a:tc>
                <a:tc>
                  <a: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High mean annual precipitation </a:t>
                      </a:r>
                      <a:r>
                        <a:rPr lang="en-US" sz="140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(2,500-3,000mm</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Tropical cyclone season from Nov to Apr and the dry season from May to October. </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Precipitation variability is high, with wet years receiving twice as much rainfall as dry years, link to regional weather patterns</a:t>
                      </a:r>
                    </a:p>
                  </a:txBody>
                  <a:tcPr/>
                </a:tc>
                <a:extLst>
                  <a:ext uri="{0D108BD9-81ED-4DB2-BD59-A6C34878D82A}">
                    <a16:rowId xmlns:a16="http://schemas.microsoft.com/office/drawing/2014/main" val="2436251642"/>
                  </a:ext>
                </a:extLst>
              </a:tr>
            </a:tbl>
          </a:graphicData>
        </a:graphic>
      </p:graphicFrame>
    </p:spTree>
    <p:extLst>
      <p:ext uri="{BB962C8B-B14F-4D97-AF65-F5344CB8AC3E}">
        <p14:creationId xmlns:p14="http://schemas.microsoft.com/office/powerpoint/2010/main" val="2616636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3773</Words>
  <Application>Microsoft Macintosh PowerPoint</Application>
  <PresentationFormat>Widescreen</PresentationFormat>
  <Paragraphs>378</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Gill Sans MT</vt:lpstr>
      <vt:lpstr>Wingdings</vt:lpstr>
      <vt:lpstr>Wingdings 2</vt:lpstr>
      <vt:lpstr>Office Theme</vt:lpstr>
      <vt:lpstr>UPDATE:  Consultancy’s Preliminary Findings, Conclusions, and Implications for R2R Mainstreaming  (Report No. 1)  </vt:lpstr>
      <vt:lpstr>Mainstreaming Consultancy Objectives</vt:lpstr>
      <vt:lpstr>Six Target Case Study Sites  Out of 14 PIC Countries</vt:lpstr>
      <vt:lpstr>PowerPoint Presentation</vt:lpstr>
      <vt:lpstr>Overall Bio-Geo-Physical and Socio-Economic Features</vt:lpstr>
      <vt:lpstr>Overall Approach in the Review and Analysis</vt:lpstr>
      <vt:lpstr>Overall Approach in the Review and Analysis of  ”Testing R2R Mainstreaming”</vt:lpstr>
      <vt:lpstr>Notes on the Systems Approach and Logic Statement</vt:lpstr>
      <vt:lpstr>Major Types of Land-Sea Forms and Climatic Features</vt:lpstr>
      <vt:lpstr>Major Types of Land-Sea Forms, Ecosystems, EGS They Supply, Threats</vt:lpstr>
      <vt:lpstr>Highlights on the Givens:  Bio-Geophysical and Climatic Features, Dominant Land-Sea Forms, Ecosystems, EGS, and Major Threats </vt:lpstr>
      <vt:lpstr>Summary of Relevant R2R Policies and Frameworks</vt:lpstr>
      <vt:lpstr>Highlights on the Givens: Policies and Frameworks</vt:lpstr>
      <vt:lpstr>Key Lessons – Designs</vt:lpstr>
      <vt:lpstr>Key Lessons on R2R Programmatic Approach</vt:lpstr>
      <vt:lpstr>Key Lessons on R2R Programmatic Approach</vt:lpstr>
      <vt:lpstr>Key Lessons on R2R Programmatic Approach</vt:lpstr>
      <vt:lpstr>Key Lessons -R2R Programmatic Approach</vt:lpstr>
      <vt:lpstr>Implications of the Givens, Findings, Conclusions  Vis-A-Vis R2R Mainstreaming </vt:lpstr>
      <vt:lpstr>Implications of the Givens, Findings, Conclusions Vis-A-Vis R2R Mainstreaming </vt:lpstr>
      <vt:lpstr>Implications of the Givens, Findings, Conclusions Vis-A-Vis R2R Mainstreaming </vt:lpstr>
      <vt:lpstr>Implications of the Givens, Findings, Conclusions Vis-A-Vis R2R Mainstreaming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Technical Report No 1: Completed Documentation of Various National (and Regional) Sustainable  Development Planning Processes, and Strategic Frameworks     Developing a Framework for Effectively Mainstreaming Ridge to Reef for Sustainable Development in the Pacific Region: A Simple Guide   Documentation Developing a Framework for the Effective   Mainstreaming of Ridge to Reef Approach for Sustainable Development  in the Pacific Region:  A Simple Guide</dc:title>
  <dc:creator>ES Guiang</dc:creator>
  <cp:lastModifiedBy>ES Guiang</cp:lastModifiedBy>
  <cp:revision>85</cp:revision>
  <dcterms:created xsi:type="dcterms:W3CDTF">2021-02-04T00:08:02Z</dcterms:created>
  <dcterms:modified xsi:type="dcterms:W3CDTF">2021-02-09T08:45:53Z</dcterms:modified>
</cp:coreProperties>
</file>