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355" r:id="rId3"/>
    <p:sldId id="356" r:id="rId4"/>
    <p:sldId id="357" r:id="rId5"/>
    <p:sldId id="358" r:id="rId6"/>
    <p:sldId id="359" r:id="rId7"/>
    <p:sldId id="360" r:id="rId8"/>
    <p:sldId id="361" r:id="rId9"/>
    <p:sldId id="362" r:id="rId10"/>
    <p:sldId id="363" r:id="rId11"/>
    <p:sldId id="364" r:id="rId12"/>
    <p:sldId id="365" r:id="rId13"/>
    <p:sldId id="366" r:id="rId14"/>
    <p:sldId id="319" r:id="rId15"/>
  </p:sldIdLst>
  <p:sldSz cx="9144000" cy="5143500" type="screen16x9"/>
  <p:notesSz cx="7102475" cy="10233025"/>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6000" algn="l" defTabSz="457200" rtl="0" eaLnBrk="1" latinLnBrk="0" hangingPunct="1">
      <a:defRPr kern="1200">
        <a:solidFill>
          <a:schemeClr val="tx1"/>
        </a:solidFill>
        <a:latin typeface="Calibri" charset="0"/>
        <a:ea typeface="ＭＳ Ｐゴシック" charset="0"/>
        <a:cs typeface="+mn-cs"/>
      </a:defRPr>
    </a:lvl6pPr>
    <a:lvl7pPr marL="2743200" algn="l" defTabSz="457200" rtl="0" eaLnBrk="1" latinLnBrk="0" hangingPunct="1">
      <a:defRPr kern="1200">
        <a:solidFill>
          <a:schemeClr val="tx1"/>
        </a:solidFill>
        <a:latin typeface="Calibri" charset="0"/>
        <a:ea typeface="ＭＳ Ｐゴシック" charset="0"/>
        <a:cs typeface="+mn-cs"/>
      </a:defRPr>
    </a:lvl7pPr>
    <a:lvl8pPr marL="3200400" algn="l" defTabSz="457200" rtl="0" eaLnBrk="1" latinLnBrk="0" hangingPunct="1">
      <a:defRPr kern="1200">
        <a:solidFill>
          <a:schemeClr val="tx1"/>
        </a:solidFill>
        <a:latin typeface="Calibri" charset="0"/>
        <a:ea typeface="ＭＳ Ｐゴシック" charset="0"/>
        <a:cs typeface="+mn-cs"/>
      </a:defRPr>
    </a:lvl8pPr>
    <a:lvl9pPr marL="3657600" algn="l" defTabSz="457200" rtl="0" eaLnBrk="1" latinLnBrk="0" hangingPunct="1">
      <a:defRPr kern="1200">
        <a:solidFill>
          <a:schemeClr val="tx1"/>
        </a:solidFill>
        <a:latin typeface="Calibri" charset="0"/>
        <a:ea typeface="ＭＳ Ｐゴシック" charset="0"/>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Cusack" initials="PC" lastIdx="1" clrIdx="0">
    <p:extLst>
      <p:ext uri="{19B8F6BF-5375-455C-9EA6-DF929625EA0E}">
        <p15:presenceInfo xmlns:p15="http://schemas.microsoft.com/office/powerpoint/2012/main" userId="S-1-5-21-1163553049-3900314846-2920656964-22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2A0"/>
    <a:srgbClr val="FFFF99"/>
    <a:srgbClr val="C4E59F"/>
    <a:srgbClr val="AFDC7E"/>
    <a:srgbClr val="9A6B3B"/>
    <a:srgbClr val="6137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9" autoAdjust="0"/>
    <p:restoredTop sz="88119" autoAdjust="0"/>
  </p:normalViewPr>
  <p:slideViewPr>
    <p:cSldViewPr snapToObjects="1">
      <p:cViewPr varScale="1">
        <p:scale>
          <a:sx n="50" d="100"/>
          <a:sy n="50" d="100"/>
        </p:scale>
        <p:origin x="30" y="492"/>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AU"/>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DEA67DD6-8712-4A65-A965-AA454207BAFF}" type="datetimeFigureOut">
              <a:rPr lang="en-AU" smtClean="0"/>
              <a:t>14/02/2021</a:t>
            </a:fld>
            <a:endParaRPr lang="en-AU"/>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9057" tIns="49528" rIns="99057" bIns="49528" rtlCol="0" anchor="ctr"/>
          <a:lstStyle/>
          <a:p>
            <a:endParaRPr lang="en-AU"/>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en-AU"/>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E4D0B3D3-7B57-487F-A859-0B2CB90AD8F4}" type="slidenum">
              <a:rPr lang="en-AU" smtClean="0"/>
              <a:t>‹#›</a:t>
            </a:fld>
            <a:endParaRPr lang="en-AU"/>
          </a:p>
        </p:txBody>
      </p:sp>
    </p:spTree>
    <p:extLst>
      <p:ext uri="{BB962C8B-B14F-4D97-AF65-F5344CB8AC3E}">
        <p14:creationId xmlns:p14="http://schemas.microsoft.com/office/powerpoint/2010/main" val="280291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D0B3D3-7B57-487F-A859-0B2CB90AD8F4}" type="slidenum">
              <a:rPr lang="en-AU" smtClean="0"/>
              <a:t>1</a:t>
            </a:fld>
            <a:endParaRPr lang="en-AU"/>
          </a:p>
        </p:txBody>
      </p:sp>
    </p:spTree>
    <p:extLst>
      <p:ext uri="{BB962C8B-B14F-4D97-AF65-F5344CB8AC3E}">
        <p14:creationId xmlns:p14="http://schemas.microsoft.com/office/powerpoint/2010/main" val="162807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Tx/>
              <a:buChar char="-"/>
            </a:pPr>
            <a:r>
              <a:rPr lang="en-AU" dirty="0"/>
              <a:t>All technical streams of work have been completed and used in the preparation of the above policies.</a:t>
            </a:r>
          </a:p>
          <a:p>
            <a:pPr marL="171450" indent="-171450" algn="l">
              <a:buFontTx/>
              <a:buChar char="-"/>
            </a:pPr>
            <a:r>
              <a:rPr lang="en-AU" dirty="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ltLang="en-US" sz="1200" dirty="0"/>
              <a:t>Implementation of protection and management measures in above plans and policies already in motion.</a:t>
            </a:r>
          </a:p>
          <a:p>
            <a:pPr marL="171450" indent="-171450" algn="l">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11</a:t>
            </a:fld>
            <a:endParaRPr lang="en-AU"/>
          </a:p>
        </p:txBody>
      </p:sp>
    </p:spTree>
    <p:extLst>
      <p:ext uri="{BB962C8B-B14F-4D97-AF65-F5344CB8AC3E}">
        <p14:creationId xmlns:p14="http://schemas.microsoft.com/office/powerpoint/2010/main" val="4261747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sz="1800" b="0" i="0" u="none" strike="noStrike" baseline="0" dirty="0">
                <a:latin typeface="CIDFont+F2"/>
              </a:rPr>
              <a:t>In addition, parliament passing of the Water Resources Bill 2020 in which IW R2R Tonga contributed to its</a:t>
            </a:r>
          </a:p>
          <a:p>
            <a:pPr algn="l"/>
            <a:r>
              <a:rPr lang="en-AU" sz="1800" b="0" i="0" u="none" strike="noStrike" baseline="0" dirty="0">
                <a:latin typeface="CIDFont+F2"/>
              </a:rPr>
              <a:t>Awareness</a:t>
            </a:r>
          </a:p>
          <a:p>
            <a:pPr algn="l"/>
            <a:r>
              <a:rPr lang="en-AU" sz="1800" b="0" i="0" u="none" strike="noStrike" baseline="0" dirty="0">
                <a:latin typeface="CIDFont+F2"/>
              </a:rPr>
              <a:t>Upon media coverage in Q2 of the IW R2R</a:t>
            </a:r>
          </a:p>
          <a:p>
            <a:pPr algn="l"/>
            <a:r>
              <a:rPr lang="en-AU" sz="1800" b="0" i="0" u="none" strike="noStrike" baseline="0" dirty="0">
                <a:latin typeface="CIDFont+F2"/>
              </a:rPr>
              <a:t>Tonga project, particularly a water quality test which showed </a:t>
            </a:r>
            <a:r>
              <a:rPr lang="en-AU" sz="1800" b="0" i="0" u="none" strike="noStrike" baseline="0" dirty="0">
                <a:latin typeface="CIDFont+F8"/>
              </a:rPr>
              <a:t>E. coli </a:t>
            </a:r>
            <a:r>
              <a:rPr lang="en-AU" sz="1800" b="0" i="0" u="none" strike="noStrike" baseline="0" dirty="0">
                <a:latin typeface="CIDFont+F2"/>
              </a:rPr>
              <a:t>presence in the water, this</a:t>
            </a:r>
          </a:p>
          <a:p>
            <a:pPr algn="l"/>
            <a:r>
              <a:rPr lang="en-AU" sz="1800" b="0" i="0" u="none" strike="noStrike" baseline="0" dirty="0">
                <a:latin typeface="CIDFont+F2"/>
              </a:rPr>
              <a:t>awareness led to consultation from the public and decisions to be made regarding the passing of</a:t>
            </a:r>
          </a:p>
          <a:p>
            <a:pPr algn="l"/>
            <a:r>
              <a:rPr lang="en-AU" sz="1800" b="0" i="0" u="none" strike="noStrike" baseline="0" dirty="0">
                <a:latin typeface="CIDFont+F2"/>
              </a:rPr>
              <a:t>the bill.</a:t>
            </a: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12</a:t>
            </a:fld>
            <a:endParaRPr lang="en-AU"/>
          </a:p>
        </p:txBody>
      </p:sp>
    </p:spTree>
    <p:extLst>
      <p:ext uri="{BB962C8B-B14F-4D97-AF65-F5344CB8AC3E}">
        <p14:creationId xmlns:p14="http://schemas.microsoft.com/office/powerpoint/2010/main" val="14953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dirty="0"/>
              <a:t>- </a:t>
            </a:r>
            <a:r>
              <a:rPr lang="en-AU" sz="1800" b="0" i="0" u="none" strike="noStrike" baseline="0" dirty="0">
                <a:latin typeface="CIDFont+F2"/>
              </a:rPr>
              <a:t>Vanuatu is one of the sites where actual interventions (revegetation, restoration/reforestation) are</a:t>
            </a:r>
          </a:p>
          <a:p>
            <a:pPr algn="l"/>
            <a:r>
              <a:rPr lang="en-AU" sz="1800" b="0" i="0" u="none" strike="noStrike" baseline="0" dirty="0">
                <a:latin typeface="CIDFont+F2"/>
              </a:rPr>
              <a:t>done.</a:t>
            </a:r>
          </a:p>
          <a:p>
            <a:pPr algn="l"/>
            <a:r>
              <a:rPr lang="en-AU" dirty="0"/>
              <a:t>- </a:t>
            </a:r>
            <a:r>
              <a:rPr lang="en-AU" sz="1800" b="0" i="0" u="none" strike="noStrike" baseline="0" dirty="0">
                <a:latin typeface="CIDFont+F2"/>
              </a:rPr>
              <a:t>The only issue here whether the target of 2570 and 20 hectares are achieved until project is</a:t>
            </a:r>
          </a:p>
          <a:p>
            <a:pPr algn="l"/>
            <a:r>
              <a:rPr lang="en-AU" sz="1800" b="0" i="0" u="none" strike="noStrike" baseline="0" dirty="0">
                <a:latin typeface="CIDFont+F2"/>
              </a:rPr>
              <a:t>closed.</a:t>
            </a:r>
          </a:p>
          <a:p>
            <a:pPr algn="l"/>
            <a:r>
              <a:rPr lang="en-AU" sz="1800" b="0" i="0" u="none" strike="noStrike" baseline="0" dirty="0">
                <a:latin typeface="CIDFont+F2"/>
              </a:rPr>
              <a:t>-/</a:t>
            </a: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13</a:t>
            </a:fld>
            <a:endParaRPr lang="en-AU"/>
          </a:p>
        </p:txBody>
      </p:sp>
    </p:spTree>
    <p:extLst>
      <p:ext uri="{BB962C8B-B14F-4D97-AF65-F5344CB8AC3E}">
        <p14:creationId xmlns:p14="http://schemas.microsoft.com/office/powerpoint/2010/main" val="3376698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sz="1800" b="0" i="0" u="none" strike="noStrike" baseline="0" dirty="0">
                <a:latin typeface="CIDFont+F2"/>
              </a:rPr>
              <a:t>In consideration of the uniqueness of the aspects of each IW R2R project demonstrations</a:t>
            </a:r>
          </a:p>
          <a:p>
            <a:pPr algn="l"/>
            <a:r>
              <a:rPr lang="en-AU" sz="1800" b="0" i="0" u="none" strike="noStrike" baseline="0" dirty="0">
                <a:latin typeface="CIDFont+F2"/>
              </a:rPr>
              <a:t>implementation period, the successes and setbacks in achieving stress reduction targets provide the</a:t>
            </a:r>
          </a:p>
          <a:p>
            <a:pPr algn="l"/>
            <a:r>
              <a:rPr lang="en-AU" sz="1800" b="0" i="0" u="none" strike="noStrike" baseline="0" dirty="0">
                <a:latin typeface="CIDFont+F2"/>
              </a:rPr>
              <a:t>RSTC Technical Consultation the opportunity to provide constructive, strategic and advice for the</a:t>
            </a:r>
          </a:p>
          <a:p>
            <a:pPr algn="l"/>
            <a:r>
              <a:rPr lang="en-AU" sz="1800" b="0" i="0" u="none" strike="noStrike" baseline="0" dirty="0">
                <a:latin typeface="CIDFont+F2"/>
              </a:rPr>
              <a:t>remainder of the implementation period.</a:t>
            </a: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14</a:t>
            </a:fld>
            <a:endParaRPr lang="en-AU"/>
          </a:p>
        </p:txBody>
      </p:sp>
    </p:spTree>
    <p:extLst>
      <p:ext uri="{BB962C8B-B14F-4D97-AF65-F5344CB8AC3E}">
        <p14:creationId xmlns:p14="http://schemas.microsoft.com/office/powerpoint/2010/main" val="333169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AU" dirty="0"/>
              <a:t>Just like Fiji</a:t>
            </a:r>
          </a:p>
          <a:p>
            <a:pPr marL="171450" indent="-171450">
              <a:buFontTx/>
              <a:buChar char="-"/>
            </a:pPr>
            <a:r>
              <a:rPr lang="en-AU" dirty="0"/>
              <a:t>Just like Fiji</a:t>
            </a:r>
          </a:p>
          <a:p>
            <a:pPr marL="171450" indent="-171450">
              <a:buFontTx/>
              <a:buChar char="-"/>
            </a:pPr>
            <a:r>
              <a:rPr lang="en-AU" dirty="0"/>
              <a:t>However….</a:t>
            </a:r>
          </a:p>
          <a:p>
            <a:pPr marL="171450" indent="-171450">
              <a:buFontTx/>
              <a:buChar char="-"/>
            </a:pPr>
            <a:endParaRPr lang="en-AU" dirty="0"/>
          </a:p>
          <a:p>
            <a:pPr marL="171450" indent="-171450">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3</a:t>
            </a:fld>
            <a:endParaRPr lang="en-AU"/>
          </a:p>
        </p:txBody>
      </p:sp>
    </p:spTree>
    <p:extLst>
      <p:ext uri="{BB962C8B-B14F-4D97-AF65-F5344CB8AC3E}">
        <p14:creationId xmlns:p14="http://schemas.microsoft.com/office/powerpoint/2010/main" val="133792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AU" dirty="0"/>
              <a:t>/</a:t>
            </a:r>
          </a:p>
          <a:p>
            <a:pPr marL="171450" indent="-171450">
              <a:buFontTx/>
              <a:buChar char="-"/>
            </a:pPr>
            <a:r>
              <a:rPr lang="en-AU" dirty="0"/>
              <a:t>/</a:t>
            </a:r>
          </a:p>
          <a:p>
            <a:pPr marL="171450" indent="-171450">
              <a:buFontTx/>
              <a:buChar char="-"/>
            </a:pPr>
            <a:r>
              <a:rPr lang="en-AU" dirty="0"/>
              <a:t>And to minimize underground contamination.</a:t>
            </a:r>
          </a:p>
          <a:p>
            <a:pPr marL="171450" indent="-171450">
              <a:buFontTx/>
              <a:buChar char="-"/>
            </a:pPr>
            <a:r>
              <a:rPr lang="en-AU" dirty="0"/>
              <a:t>At this stage, there appears to be slow progress on agreement of design and construct of DLT piggery units. This also means it is getting difficult to establish clear determination of realistic progress of project.</a:t>
            </a:r>
          </a:p>
          <a:p>
            <a:pPr marL="171450" indent="-171450">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4</a:t>
            </a:fld>
            <a:endParaRPr lang="en-AU"/>
          </a:p>
        </p:txBody>
      </p:sp>
    </p:spTree>
    <p:extLst>
      <p:ext uri="{BB962C8B-B14F-4D97-AF65-F5344CB8AC3E}">
        <p14:creationId xmlns:p14="http://schemas.microsoft.com/office/powerpoint/2010/main" val="1757064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AU" dirty="0"/>
              <a:t>Initial steps taken….</a:t>
            </a:r>
          </a:p>
          <a:p>
            <a:pPr marL="171450" indent="-171450">
              <a:buFontTx/>
              <a:buChar char="-"/>
            </a:pPr>
            <a:r>
              <a:rPr lang="en-AU" dirty="0"/>
              <a:t>Relevant planning documents, policies and regulations collected that will be needed to assess priority areas for actions…..</a:t>
            </a:r>
          </a:p>
          <a:p>
            <a:pPr marL="171450" indent="-171450">
              <a:buFontTx/>
              <a:buChar char="-"/>
            </a:pPr>
            <a:endParaRPr lang="en-AU" dirty="0"/>
          </a:p>
          <a:p>
            <a:pPr marL="171450" indent="-171450">
              <a:buFontTx/>
              <a:buChar char="-"/>
            </a:pPr>
            <a:r>
              <a:rPr lang="en-AU" dirty="0"/>
              <a:t>And to minimize underground contamination.</a:t>
            </a:r>
          </a:p>
          <a:p>
            <a:pPr marL="171450" indent="-171450">
              <a:buFontTx/>
              <a:buChar char="-"/>
            </a:pPr>
            <a:r>
              <a:rPr lang="en-AU" dirty="0"/>
              <a:t>At this stage, there appears to be slow progress on agreement of design and construct of DLT piggery units. This also means it is getting difficult to establish clear determination of realistic progress of project.</a:t>
            </a:r>
          </a:p>
          <a:p>
            <a:pPr marL="171450" indent="-171450">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5</a:t>
            </a:fld>
            <a:endParaRPr lang="en-AU"/>
          </a:p>
        </p:txBody>
      </p:sp>
    </p:spTree>
    <p:extLst>
      <p:ext uri="{BB962C8B-B14F-4D97-AF65-F5344CB8AC3E}">
        <p14:creationId xmlns:p14="http://schemas.microsoft.com/office/powerpoint/2010/main" val="3851548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6</a:t>
            </a:fld>
            <a:endParaRPr lang="en-AU"/>
          </a:p>
        </p:txBody>
      </p:sp>
    </p:spTree>
    <p:extLst>
      <p:ext uri="{BB962C8B-B14F-4D97-AF65-F5344CB8AC3E}">
        <p14:creationId xmlns:p14="http://schemas.microsoft.com/office/powerpoint/2010/main" val="1111542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sz="1800" b="0" i="0" u="none" strike="noStrike" baseline="0" dirty="0">
                <a:latin typeface="CIDFont+F2"/>
              </a:rPr>
              <a:t>A total of 13,867 ha of terrestrial and marine areas comprising of mangroves, estuaries, grassland,</a:t>
            </a:r>
          </a:p>
          <a:p>
            <a:pPr algn="l"/>
            <a:r>
              <a:rPr lang="en-AU" sz="1800" b="0" i="0" u="none" strike="noStrike" baseline="0" dirty="0">
                <a:latin typeface="CIDFont+F2"/>
              </a:rPr>
              <a:t>rocky shores and sea areas covering seagrass, mudflats and reefs have been secured under the</a:t>
            </a:r>
          </a:p>
          <a:p>
            <a:pPr algn="l"/>
            <a:r>
              <a:rPr lang="en-AU" sz="1800" b="0" i="0" u="none" strike="noStrike" baseline="0" dirty="0">
                <a:latin typeface="CIDFont+F2"/>
              </a:rPr>
              <a:t>Bootless Bay National Marine Sanctuary</a:t>
            </a:r>
          </a:p>
          <a:p>
            <a:pPr algn="l"/>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7</a:t>
            </a:fld>
            <a:endParaRPr lang="en-AU"/>
          </a:p>
        </p:txBody>
      </p:sp>
    </p:spTree>
    <p:extLst>
      <p:ext uri="{BB962C8B-B14F-4D97-AF65-F5344CB8AC3E}">
        <p14:creationId xmlns:p14="http://schemas.microsoft.com/office/powerpoint/2010/main" val="295291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8</a:t>
            </a:fld>
            <a:endParaRPr lang="en-AU"/>
          </a:p>
        </p:txBody>
      </p:sp>
    </p:spTree>
    <p:extLst>
      <p:ext uri="{BB962C8B-B14F-4D97-AF65-F5344CB8AC3E}">
        <p14:creationId xmlns:p14="http://schemas.microsoft.com/office/powerpoint/2010/main" val="3183047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dirty="0"/>
              <a:t>Planting of vetiver grass, river cleaning, awareness campaign towards 1648 ha of revegetation</a:t>
            </a:r>
          </a:p>
        </p:txBody>
      </p:sp>
      <p:sp>
        <p:nvSpPr>
          <p:cNvPr id="4" name="Slide Number Placeholder 3"/>
          <p:cNvSpPr>
            <a:spLocks noGrp="1"/>
          </p:cNvSpPr>
          <p:nvPr>
            <p:ph type="sldNum" sz="quarter" idx="5"/>
          </p:nvPr>
        </p:nvSpPr>
        <p:spPr/>
        <p:txBody>
          <a:bodyPr/>
          <a:lstStyle/>
          <a:p>
            <a:fld id="{E4D0B3D3-7B57-487F-A859-0B2CB90AD8F4}" type="slidenum">
              <a:rPr lang="en-AU" smtClean="0"/>
              <a:t>9</a:t>
            </a:fld>
            <a:endParaRPr lang="en-AU"/>
          </a:p>
        </p:txBody>
      </p:sp>
    </p:spTree>
    <p:extLst>
      <p:ext uri="{BB962C8B-B14F-4D97-AF65-F5344CB8AC3E}">
        <p14:creationId xmlns:p14="http://schemas.microsoft.com/office/powerpoint/2010/main" val="1829262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Tx/>
              <a:buChar char="-"/>
            </a:pPr>
            <a:r>
              <a:rPr lang="en-AU" dirty="0"/>
              <a:t>All technical streams of work have been completed and used in the preparation of the above policies.</a:t>
            </a:r>
          </a:p>
          <a:p>
            <a:pPr marL="171450" indent="-171450" algn="l">
              <a:buFontTx/>
              <a:buChar char="-"/>
            </a:pPr>
            <a:r>
              <a:rPr lang="en-AU" dirty="0"/>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ltLang="en-US" sz="1200" dirty="0"/>
              <a:t>Implementation of protection and management measures in above plans and policies already in motion.</a:t>
            </a:r>
          </a:p>
          <a:p>
            <a:pPr marL="171450" indent="-171450" algn="l">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10</a:t>
            </a:fld>
            <a:endParaRPr lang="en-AU"/>
          </a:p>
        </p:txBody>
      </p:sp>
    </p:spTree>
    <p:extLst>
      <p:ext uri="{BB962C8B-B14F-4D97-AF65-F5344CB8AC3E}">
        <p14:creationId xmlns:p14="http://schemas.microsoft.com/office/powerpoint/2010/main" val="246386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9F1EC48-7F24-4947-B44B-97BFA04A4B05}" type="datetimeFigureOut">
              <a:rPr lang="en-US"/>
              <a:pPr/>
              <a:t>2/14/2021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37FE5D-F381-E84F-927C-E1F9A96D8AB2}" type="slidenum">
              <a:rPr lang="en-US"/>
              <a:pPr/>
              <a:t>‹#›</a:t>
            </a:fld>
            <a:endParaRPr lang="en-US"/>
          </a:p>
        </p:txBody>
      </p:sp>
    </p:spTree>
    <p:extLst>
      <p:ext uri="{BB962C8B-B14F-4D97-AF65-F5344CB8AC3E}">
        <p14:creationId xmlns:p14="http://schemas.microsoft.com/office/powerpoint/2010/main" val="27711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459C05B-3D49-F649-85A1-B83569C39FFE}" type="datetimeFigureOut">
              <a:rPr lang="en-US"/>
              <a:pPr/>
              <a:t>2/14/2021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66D2D9-6057-F84A-90EB-8146ECC13F3F}" type="slidenum">
              <a:rPr lang="en-US"/>
              <a:pPr/>
              <a:t>‹#›</a:t>
            </a:fld>
            <a:endParaRPr lang="en-US"/>
          </a:p>
        </p:txBody>
      </p:sp>
    </p:spTree>
    <p:extLst>
      <p:ext uri="{BB962C8B-B14F-4D97-AF65-F5344CB8AC3E}">
        <p14:creationId xmlns:p14="http://schemas.microsoft.com/office/powerpoint/2010/main" val="19010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4F66A02-D236-3945-BB52-5CCC7DBF14C8}" type="datetimeFigureOut">
              <a:rPr lang="en-US"/>
              <a:pPr/>
              <a:t>2/14/2021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7A7A05-8BAE-1040-B63B-E2465D8C4015}" type="slidenum">
              <a:rPr lang="en-US"/>
              <a:pPr/>
              <a:t>‹#›</a:t>
            </a:fld>
            <a:endParaRPr lang="en-US"/>
          </a:p>
        </p:txBody>
      </p:sp>
    </p:spTree>
    <p:extLst>
      <p:ext uri="{BB962C8B-B14F-4D97-AF65-F5344CB8AC3E}">
        <p14:creationId xmlns:p14="http://schemas.microsoft.com/office/powerpoint/2010/main" val="33274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99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solidFill>
                  <a:schemeClr val="accent5">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8A9621-A14A-324C-9490-9A63F065CB6D}" type="datetimeFigureOut">
              <a:rPr lang="en-US"/>
              <a:pPr/>
              <a:t>2/14/2021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9F39DA-A479-B24A-8FCE-E55B2076BD21}" type="slidenum">
              <a:rPr lang="en-US"/>
              <a:pPr/>
              <a:t>‹#›</a:t>
            </a:fld>
            <a:endParaRPr lang="en-US"/>
          </a:p>
        </p:txBody>
      </p:sp>
    </p:spTree>
    <p:extLst>
      <p:ext uri="{BB962C8B-B14F-4D97-AF65-F5344CB8AC3E}">
        <p14:creationId xmlns:p14="http://schemas.microsoft.com/office/powerpoint/2010/main" val="389926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B34B0D5-E0C6-884B-9A42-79183EEC3B51}" type="datetimeFigureOut">
              <a:rPr lang="en-US"/>
              <a:pPr/>
              <a:t>2/14/2021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8C0C6D-7480-0940-984A-2B9661090285}" type="slidenum">
              <a:rPr lang="en-US"/>
              <a:pPr/>
              <a:t>‹#›</a:t>
            </a:fld>
            <a:endParaRPr lang="en-US"/>
          </a:p>
        </p:txBody>
      </p:sp>
    </p:spTree>
    <p:extLst>
      <p:ext uri="{BB962C8B-B14F-4D97-AF65-F5344CB8AC3E}">
        <p14:creationId xmlns:p14="http://schemas.microsoft.com/office/powerpoint/2010/main" val="360819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1988ACA-247C-2E47-9035-59C924CAF186}" type="datetimeFigureOut">
              <a:rPr lang="en-US"/>
              <a:pPr/>
              <a:t>2/14/2021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72A787-BCC6-4D42-8E6D-DDC054BF6D95}" type="slidenum">
              <a:rPr lang="en-US"/>
              <a:pPr/>
              <a:t>‹#›</a:t>
            </a:fld>
            <a:endParaRPr lang="en-US"/>
          </a:p>
        </p:txBody>
      </p:sp>
    </p:spTree>
    <p:extLst>
      <p:ext uri="{BB962C8B-B14F-4D97-AF65-F5344CB8AC3E}">
        <p14:creationId xmlns:p14="http://schemas.microsoft.com/office/powerpoint/2010/main" val="396974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8CA5CDB-B92F-3D4A-9094-DABA6D94DCEA}" type="datetimeFigureOut">
              <a:rPr lang="en-US"/>
              <a:pPr/>
              <a:t>2/14/2021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101E023-8837-A94B-9169-D4F7686EAB60}" type="slidenum">
              <a:rPr lang="en-US"/>
              <a:pPr/>
              <a:t>‹#›</a:t>
            </a:fld>
            <a:endParaRPr lang="en-US"/>
          </a:p>
        </p:txBody>
      </p:sp>
    </p:spTree>
    <p:extLst>
      <p:ext uri="{BB962C8B-B14F-4D97-AF65-F5344CB8AC3E}">
        <p14:creationId xmlns:p14="http://schemas.microsoft.com/office/powerpoint/2010/main" val="2195748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7B5BDAD-FE05-8A4C-A01A-C3FC178DCD48}" type="datetimeFigureOut">
              <a:rPr lang="en-US"/>
              <a:pPr/>
              <a:t>2/14/2021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AFAC40-AFD2-8E47-A23A-292245F6EBCA}" type="slidenum">
              <a:rPr lang="en-US"/>
              <a:pPr/>
              <a:t>‹#›</a:t>
            </a:fld>
            <a:endParaRPr lang="en-US"/>
          </a:p>
        </p:txBody>
      </p:sp>
    </p:spTree>
    <p:extLst>
      <p:ext uri="{BB962C8B-B14F-4D97-AF65-F5344CB8AC3E}">
        <p14:creationId xmlns:p14="http://schemas.microsoft.com/office/powerpoint/2010/main" val="135513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9EA64B0-F555-D24B-B958-BF5DD7427C54}" type="datetimeFigureOut">
              <a:rPr lang="en-US"/>
              <a:pPr/>
              <a:t>2/14/2021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19BE5B-7C9D-2E46-9C4A-8513769F5038}" type="slidenum">
              <a:rPr lang="en-US"/>
              <a:pPr/>
              <a:t>‹#›</a:t>
            </a:fld>
            <a:endParaRPr lang="en-US"/>
          </a:p>
        </p:txBody>
      </p:sp>
    </p:spTree>
    <p:extLst>
      <p:ext uri="{BB962C8B-B14F-4D97-AF65-F5344CB8AC3E}">
        <p14:creationId xmlns:p14="http://schemas.microsoft.com/office/powerpoint/2010/main" val="324153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8A24D07-E9C1-2E47-A65F-7138230C5F25}" type="datetimeFigureOut">
              <a:rPr lang="en-US"/>
              <a:pPr/>
              <a:t>2/14/2021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6E0FC4-BF48-6D4F-838A-2F391DB2799C}" type="slidenum">
              <a:rPr lang="en-US"/>
              <a:pPr/>
              <a:t>‹#›</a:t>
            </a:fld>
            <a:endParaRPr lang="en-US"/>
          </a:p>
        </p:txBody>
      </p:sp>
    </p:spTree>
    <p:extLst>
      <p:ext uri="{BB962C8B-B14F-4D97-AF65-F5344CB8AC3E}">
        <p14:creationId xmlns:p14="http://schemas.microsoft.com/office/powerpoint/2010/main" val="53677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D031B0E0-A5F7-F248-A830-C818A0AB8899}" type="datetimeFigureOut">
              <a:rPr lang="en-US"/>
              <a:pPr/>
              <a:t>2/14/2021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3DABCD4-895C-CA41-A117-BAA611984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45720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275606"/>
            <a:ext cx="4032448" cy="582612"/>
          </a:xfrm>
        </p:spPr>
        <p:txBody>
          <a:bodyPr>
            <a:noAutofit/>
          </a:bodyPr>
          <a:lstStyle/>
          <a:p>
            <a:pPr algn="l" fontAlgn="auto">
              <a:spcAft>
                <a:spcPts val="0"/>
              </a:spcAft>
              <a:buFont typeface="Arial"/>
              <a:buNone/>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buFont typeface="Arial"/>
              <a:buNone/>
              <a:defRPr/>
            </a:pPr>
            <a:endParaRPr lang="en-US" sz="900" dirty="0">
              <a:solidFill>
                <a:schemeClr val="tx1"/>
              </a:solidFill>
              <a:latin typeface="Myriad Pro"/>
              <a:ea typeface="+mn-ea"/>
              <a:cs typeface="Myriad Pro"/>
            </a:endParaRPr>
          </a:p>
        </p:txBody>
      </p:sp>
      <p:sp>
        <p:nvSpPr>
          <p:cNvPr id="9" name="Subtitle 2">
            <a:extLst>
              <a:ext uri="{FF2B5EF4-FFF2-40B4-BE49-F238E27FC236}">
                <a16:creationId xmlns:a16="http://schemas.microsoft.com/office/drawing/2014/main" id="{C6441791-C801-40CB-9BF1-89AFD14FE0EF}"/>
              </a:ext>
            </a:extLst>
          </p:cNvPr>
          <p:cNvSpPr txBox="1">
            <a:spLocks/>
          </p:cNvSpPr>
          <p:nvPr/>
        </p:nvSpPr>
        <p:spPr>
          <a:xfrm>
            <a:off x="146315" y="1989138"/>
            <a:ext cx="8860879" cy="1440160"/>
          </a:xfrm>
          <a:prstGeom prst="rect">
            <a:avLst/>
          </a:prstGeom>
        </p:spPr>
        <p:txBody>
          <a:bodyPr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endParaRPr lang="en-US" sz="1800" b="1" dirty="0">
              <a:solidFill>
                <a:schemeClr val="bg1">
                  <a:lumMod val="50000"/>
                </a:schemeClr>
              </a:solidFill>
              <a:latin typeface="Myriad Pro"/>
              <a:cs typeface="Myriad Pro"/>
            </a:endParaRPr>
          </a:p>
        </p:txBody>
      </p:sp>
      <p:sp>
        <p:nvSpPr>
          <p:cNvPr id="10" name="Subtitle 2">
            <a:extLst>
              <a:ext uri="{FF2B5EF4-FFF2-40B4-BE49-F238E27FC236}">
                <a16:creationId xmlns:a16="http://schemas.microsoft.com/office/drawing/2014/main" id="{F618255F-669B-46BA-94A4-816AF10D4AB5}"/>
              </a:ext>
            </a:extLst>
          </p:cNvPr>
          <p:cNvSpPr txBox="1">
            <a:spLocks/>
          </p:cNvSpPr>
          <p:nvPr/>
        </p:nvSpPr>
        <p:spPr>
          <a:xfrm>
            <a:off x="250776" y="3243436"/>
            <a:ext cx="8860879" cy="936104"/>
          </a:xfrm>
          <a:prstGeom prst="rect">
            <a:avLst/>
          </a:prstGeom>
        </p:spPr>
        <p:txBody>
          <a:bodyPr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000" dirty="0">
                <a:solidFill>
                  <a:schemeClr val="bg1">
                    <a:lumMod val="50000"/>
                  </a:schemeClr>
                </a:solidFill>
                <a:latin typeface="Myriad Pro"/>
                <a:cs typeface="Myriad Pro"/>
              </a:rPr>
              <a:t>Second RSTC Technical Consultation, Radisson Blu Resort, Denarau, Fiji, February 17, 2020</a:t>
            </a:r>
            <a:endParaRPr lang="en-US" sz="1200" dirty="0">
              <a:solidFill>
                <a:schemeClr val="bg1">
                  <a:lumMod val="50000"/>
                </a:schemeClr>
              </a:solidFill>
              <a:latin typeface="Myriad Pro"/>
              <a:cs typeface="Myriad Pro"/>
            </a:endParaRPr>
          </a:p>
        </p:txBody>
      </p:sp>
      <p:sp>
        <p:nvSpPr>
          <p:cNvPr id="4" name="TextBox 3">
            <a:extLst>
              <a:ext uri="{FF2B5EF4-FFF2-40B4-BE49-F238E27FC236}">
                <a16:creationId xmlns:a16="http://schemas.microsoft.com/office/drawing/2014/main" id="{1AB27FBB-3FEC-4330-BD39-81E8649B52FC}"/>
              </a:ext>
            </a:extLst>
          </p:cNvPr>
          <p:cNvSpPr txBox="1"/>
          <p:nvPr/>
        </p:nvSpPr>
        <p:spPr>
          <a:xfrm>
            <a:off x="971600" y="2067694"/>
            <a:ext cx="6912768" cy="830997"/>
          </a:xfrm>
          <a:prstGeom prst="rect">
            <a:avLst/>
          </a:prstGeom>
          <a:noFill/>
        </p:spPr>
        <p:txBody>
          <a:bodyPr wrap="square" rtlCol="0">
            <a:spAutoFit/>
          </a:bodyPr>
          <a:lstStyle/>
          <a:p>
            <a:pPr algn="ctr"/>
            <a:r>
              <a:rPr lang="en-AU" sz="2400" b="1" dirty="0"/>
              <a:t>Session 2: National R2R Demonstrations</a:t>
            </a:r>
          </a:p>
          <a:p>
            <a:pPr algn="ctr"/>
            <a:r>
              <a:rPr lang="en-AU" sz="2400" b="1" dirty="0"/>
              <a:t>IW R2R National Demonstrations – An update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Honiara Coastal Assessment Report and Integrated Catchment Plan for </a:t>
            </a:r>
            <a:r>
              <a:rPr lang="en-US" altLang="en-US" sz="2400" dirty="0" err="1"/>
              <a:t>Mataniko</a:t>
            </a:r>
            <a:r>
              <a:rPr lang="en-US" altLang="en-US" sz="2400" dirty="0"/>
              <a:t> are in their final draft stage.</a:t>
            </a:r>
          </a:p>
          <a:p>
            <a:pPr marL="342900" indent="-342900" eaLnBrk="1" hangingPunct="1">
              <a:lnSpc>
                <a:spcPct val="150000"/>
              </a:lnSpc>
              <a:spcBef>
                <a:spcPct val="0"/>
              </a:spcBef>
              <a:buClrTx/>
              <a:buSzTx/>
            </a:pPr>
            <a:r>
              <a:rPr lang="en-US" altLang="en-US" sz="2400" dirty="0"/>
              <a:t>Local consultants will be hired to do regionally-led activities on diagnostic and SAF.</a:t>
            </a:r>
          </a:p>
          <a:p>
            <a:pPr marL="342900" indent="-342900" eaLnBrk="1" hangingPunct="1">
              <a:lnSpc>
                <a:spcPct val="150000"/>
              </a:lnSpc>
              <a:spcBef>
                <a:spcPct val="0"/>
              </a:spcBef>
              <a:buClrTx/>
              <a:buSzTx/>
            </a:pPr>
            <a:r>
              <a:rPr lang="en-AU" altLang="en-US" sz="2400" dirty="0"/>
              <a:t>Full impact and therefore achievements of stress reduction targets fully realized beyond life of the project.</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Solomon Islands – 575 ha restored habitat (revegetation)</a:t>
            </a:r>
          </a:p>
        </p:txBody>
      </p:sp>
    </p:spTree>
    <p:extLst>
      <p:ext uri="{BB962C8B-B14F-4D97-AF65-F5344CB8AC3E}">
        <p14:creationId xmlns:p14="http://schemas.microsoft.com/office/powerpoint/2010/main" val="261624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Honiara Coastal Assessment Report and Integrated Catchment Plan for </a:t>
            </a:r>
            <a:r>
              <a:rPr lang="en-US" altLang="en-US" sz="2400" dirty="0" err="1"/>
              <a:t>Mataniko</a:t>
            </a:r>
            <a:r>
              <a:rPr lang="en-US" altLang="en-US" sz="2400" dirty="0"/>
              <a:t> are in their final draft stage.</a:t>
            </a:r>
          </a:p>
          <a:p>
            <a:pPr marL="342900" indent="-342900" eaLnBrk="1" hangingPunct="1">
              <a:lnSpc>
                <a:spcPct val="150000"/>
              </a:lnSpc>
              <a:spcBef>
                <a:spcPct val="0"/>
              </a:spcBef>
              <a:buClrTx/>
              <a:buSzTx/>
            </a:pPr>
            <a:r>
              <a:rPr lang="en-US" altLang="en-US" sz="2400" dirty="0"/>
              <a:t>Local consultants will be hired to do regionally-led activities on diagnostic and SAF.</a:t>
            </a:r>
          </a:p>
          <a:p>
            <a:pPr marL="342900" indent="-342900" eaLnBrk="1" hangingPunct="1">
              <a:lnSpc>
                <a:spcPct val="150000"/>
              </a:lnSpc>
              <a:spcBef>
                <a:spcPct val="0"/>
              </a:spcBef>
              <a:buClrTx/>
              <a:buSzTx/>
            </a:pPr>
            <a:r>
              <a:rPr lang="en-AU" altLang="en-US" sz="2400" dirty="0"/>
              <a:t>Full impact and therefore achievements of stress reduction targets fully realized beyond life of the project.</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Solomon Islands – 575 ha restored habitat (revegetation)</a:t>
            </a:r>
          </a:p>
        </p:txBody>
      </p:sp>
    </p:spTree>
    <p:extLst>
      <p:ext uri="{BB962C8B-B14F-4D97-AF65-F5344CB8AC3E}">
        <p14:creationId xmlns:p14="http://schemas.microsoft.com/office/powerpoint/2010/main" val="245601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3 out of 6 planned household sanitation systems converted to compost toilets close to completion.</a:t>
            </a:r>
          </a:p>
          <a:p>
            <a:pPr marL="342900" indent="-342900" eaLnBrk="1" hangingPunct="1">
              <a:lnSpc>
                <a:spcPct val="150000"/>
              </a:lnSpc>
              <a:spcBef>
                <a:spcPct val="0"/>
              </a:spcBef>
              <a:buClrTx/>
              <a:buSzTx/>
            </a:pPr>
            <a:r>
              <a:rPr lang="en-US" altLang="en-US" sz="2400" dirty="0"/>
              <a:t>ICM planning closed to finish and activity jointly prepared with Ministry of Fisheries</a:t>
            </a:r>
          </a:p>
          <a:p>
            <a:pPr marL="342900" indent="-342900" eaLnBrk="1" hangingPunct="1">
              <a:lnSpc>
                <a:spcPct val="150000"/>
              </a:lnSpc>
              <a:spcBef>
                <a:spcPct val="0"/>
              </a:spcBef>
              <a:buClrTx/>
              <a:buSzTx/>
            </a:pPr>
            <a:r>
              <a:rPr lang="en-AU" altLang="en-US" sz="2400" dirty="0"/>
              <a:t>All the above efforts work towards achieving SRTs, but also respond to domestic development priorities.</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Tonga – 104 TN/kg/</a:t>
            </a:r>
            <a:r>
              <a:rPr lang="en-US" altLang="en-US" sz="2400" dirty="0" err="1"/>
              <a:t>yr</a:t>
            </a:r>
            <a:r>
              <a:rPr lang="en-US" altLang="en-US" sz="2400" dirty="0"/>
              <a:t> municipal waste reduction (revegetation); 90 ha conserved/protected (ICM plan)</a:t>
            </a:r>
          </a:p>
        </p:txBody>
      </p:sp>
    </p:spTree>
    <p:extLst>
      <p:ext uri="{BB962C8B-B14F-4D97-AF65-F5344CB8AC3E}">
        <p14:creationId xmlns:p14="http://schemas.microsoft.com/office/powerpoint/2010/main" val="2145735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60376" y="859876"/>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Actual interventions are done. Only issue being the achieved SRTs will be fully realized at project closure.</a:t>
            </a:r>
          </a:p>
          <a:p>
            <a:pPr marL="342900" indent="-342900" eaLnBrk="1" hangingPunct="1">
              <a:lnSpc>
                <a:spcPct val="150000"/>
              </a:lnSpc>
              <a:spcBef>
                <a:spcPct val="0"/>
              </a:spcBef>
              <a:buClrTx/>
              <a:buSzTx/>
            </a:pPr>
            <a:r>
              <a:rPr lang="en-AU" altLang="en-US" sz="2400" dirty="0"/>
              <a:t>Project currently progressing work to hire local consultants to do diagnostic analyses and SAF. The fee levels appear to be a contributing factor.</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Vanuatu – 30 ha restored habitat (planting of endemic species); 2570 ha restored habitat (revegetation)</a:t>
            </a:r>
          </a:p>
        </p:txBody>
      </p:sp>
    </p:spTree>
    <p:extLst>
      <p:ext uri="{BB962C8B-B14F-4D97-AF65-F5344CB8AC3E}">
        <p14:creationId xmlns:p14="http://schemas.microsoft.com/office/powerpoint/2010/main" val="324284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059582"/>
            <a:ext cx="4032448" cy="582612"/>
          </a:xfrm>
        </p:spPr>
        <p:txBody>
          <a:bodyPr>
            <a:noAutofit/>
          </a:bodyPr>
          <a:lstStyle/>
          <a:p>
            <a:pPr algn="l" fontAlgn="auto">
              <a:spcAft>
                <a:spcPts val="0"/>
              </a:spcAft>
              <a:buFont typeface="Arial"/>
              <a:buNone/>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buFont typeface="Arial"/>
              <a:buNone/>
              <a:defRPr/>
            </a:pPr>
            <a:endParaRPr lang="en-US" sz="900" dirty="0">
              <a:solidFill>
                <a:schemeClr val="tx1"/>
              </a:solidFill>
              <a:latin typeface="Myriad Pro"/>
              <a:ea typeface="+mn-ea"/>
              <a:cs typeface="Myriad Pro"/>
            </a:endParaRPr>
          </a:p>
        </p:txBody>
      </p:sp>
      <p:sp>
        <p:nvSpPr>
          <p:cNvPr id="8" name="Subtitle 2"/>
          <p:cNvSpPr txBox="1">
            <a:spLocks/>
          </p:cNvSpPr>
          <p:nvPr/>
        </p:nvSpPr>
        <p:spPr>
          <a:xfrm>
            <a:off x="323529" y="2350765"/>
            <a:ext cx="4896544" cy="581025"/>
          </a:xfrm>
          <a:prstGeom prst="rect">
            <a:avLst/>
          </a:prstGeom>
        </p:spPr>
        <p:txBody>
          <a:bodyPr anchor="ctr">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b="1" dirty="0">
                <a:solidFill>
                  <a:schemeClr val="bg1">
                    <a:lumMod val="50000"/>
                  </a:schemeClr>
                </a:solidFill>
                <a:latin typeface="Myriad Pro"/>
                <a:cs typeface="Myriad Pro"/>
              </a:rPr>
              <a:t>VINAKA</a:t>
            </a:r>
          </a:p>
          <a:p>
            <a:pPr fontAlgn="auto">
              <a:spcAft>
                <a:spcPts val="0"/>
              </a:spcAft>
              <a:defRPr/>
            </a:pPr>
            <a:r>
              <a:rPr lang="en-US" dirty="0">
                <a:solidFill>
                  <a:schemeClr val="bg1">
                    <a:lumMod val="50000"/>
                  </a:schemeClr>
                </a:solidFill>
                <a:latin typeface="Myriad Pro"/>
                <a:cs typeface="Myriad Pro"/>
              </a:rPr>
              <a:t>THANK YOU VERY MUCH</a:t>
            </a:r>
          </a:p>
        </p:txBody>
      </p:sp>
      <p:sp>
        <p:nvSpPr>
          <p:cNvPr id="6" name="Content Placeholder 2"/>
          <p:cNvSpPr txBox="1">
            <a:spLocks/>
          </p:cNvSpPr>
          <p:nvPr/>
        </p:nvSpPr>
        <p:spPr>
          <a:xfrm>
            <a:off x="6300192" y="987574"/>
            <a:ext cx="2736304" cy="3320784"/>
          </a:xfrm>
          <a:prstGeom prst="rect">
            <a:avLst/>
          </a:prstGeom>
          <a:noFill/>
        </p:spPr>
        <p:txBody>
          <a:bodyPr vert="horz" lIns="54000" tIns="0" rIns="0" bIns="0" rtlCol="0">
            <a:noAutofit/>
          </a:bodyPr>
          <a:lstStyle/>
          <a:p>
            <a:pPr>
              <a:spcAft>
                <a:spcPts val="225"/>
              </a:spcAft>
              <a:buClr>
                <a:srgbClr val="000000"/>
              </a:buClr>
            </a:pPr>
            <a:endParaRPr lang="de-DE" sz="1000" b="1" dirty="0"/>
          </a:p>
          <a:p>
            <a:pPr>
              <a:spcAft>
                <a:spcPts val="225"/>
              </a:spcAft>
              <a:buClr>
                <a:srgbClr val="000000"/>
              </a:buClr>
            </a:pPr>
            <a:r>
              <a:rPr lang="de-DE" sz="1050" b="1" dirty="0" err="1"/>
              <a:t>Presented</a:t>
            </a:r>
            <a:r>
              <a:rPr lang="de-DE" sz="1050" b="1" dirty="0"/>
              <a:t> by</a:t>
            </a:r>
            <a:r>
              <a:rPr lang="de-DE" sz="1050" dirty="0"/>
              <a:t>:</a:t>
            </a:r>
          </a:p>
          <a:p>
            <a:pPr>
              <a:spcAft>
                <a:spcPts val="225"/>
              </a:spcAft>
              <a:buClr>
                <a:srgbClr val="000000"/>
              </a:buClr>
            </a:pPr>
            <a:endParaRPr lang="de-DE" sz="900" dirty="0"/>
          </a:p>
          <a:p>
            <a:pPr>
              <a:spcAft>
                <a:spcPts val="225"/>
              </a:spcAft>
              <a:buClr>
                <a:srgbClr val="000000"/>
              </a:buClr>
            </a:pPr>
            <a:endParaRPr lang="de-DE" sz="1000" dirty="0"/>
          </a:p>
          <a:p>
            <a:pPr>
              <a:spcAft>
                <a:spcPts val="225"/>
              </a:spcAft>
              <a:buClr>
                <a:srgbClr val="000000"/>
              </a:buClr>
            </a:pPr>
            <a:endParaRPr lang="de-DE" sz="1000" dirty="0"/>
          </a:p>
          <a:p>
            <a:pPr>
              <a:spcAft>
                <a:spcPts val="225"/>
              </a:spcAft>
              <a:buClr>
                <a:srgbClr val="000000"/>
              </a:buClr>
            </a:pPr>
            <a:r>
              <a:rPr lang="de-DE" sz="1000" b="1" dirty="0"/>
              <a:t>Presentation prepared by:</a:t>
            </a:r>
            <a:br>
              <a:rPr lang="de-DE" sz="1000" dirty="0"/>
            </a:br>
            <a:r>
              <a:rPr lang="de-DE" sz="1000" dirty="0"/>
              <a:t>John Carreon</a:t>
            </a:r>
            <a:br>
              <a:rPr lang="de-DE" sz="900" dirty="0"/>
            </a:br>
            <a:endParaRPr lang="de-DE" sz="1000" dirty="0"/>
          </a:p>
          <a:p>
            <a:pPr>
              <a:spcAft>
                <a:spcPts val="225"/>
              </a:spcAft>
              <a:buClr>
                <a:srgbClr val="000000"/>
              </a:buClr>
            </a:pPr>
            <a:r>
              <a:rPr lang="de-DE" sz="1000" b="1" dirty="0"/>
              <a:t>Photo credits</a:t>
            </a:r>
            <a:br>
              <a:rPr lang="de-DE" sz="1000" dirty="0"/>
            </a:br>
            <a:endParaRPr lang="de-DE" sz="1000" dirty="0"/>
          </a:p>
          <a:p>
            <a:pPr>
              <a:spcAft>
                <a:spcPts val="225"/>
              </a:spcAft>
              <a:buClr>
                <a:srgbClr val="000000"/>
              </a:buClr>
            </a:pPr>
            <a:endParaRPr lang="de-DE" sz="1000" dirty="0"/>
          </a:p>
          <a:p>
            <a:pPr>
              <a:spcAft>
                <a:spcPts val="225"/>
              </a:spcAft>
              <a:buClr>
                <a:srgbClr val="000000"/>
              </a:buClr>
            </a:pPr>
            <a:r>
              <a:rPr lang="de-DE" sz="1000" b="1" dirty="0"/>
              <a:t>Layout</a:t>
            </a:r>
            <a:br>
              <a:rPr lang="de-DE" sz="1000" dirty="0"/>
            </a:br>
            <a:r>
              <a:rPr lang="de-DE" sz="1000" dirty="0"/>
              <a:t>Navneet Lal, Graphics and multimedia assistant</a:t>
            </a:r>
          </a:p>
          <a:p>
            <a:pPr>
              <a:spcAft>
                <a:spcPts val="225"/>
              </a:spcAft>
              <a:buClr>
                <a:srgbClr val="000000"/>
              </a:buClr>
            </a:pPr>
            <a:r>
              <a:rPr lang="de-DE" sz="1000" dirty="0"/>
              <a:t>Template: Shaleh Antonio, CCMEA</a:t>
            </a:r>
          </a:p>
          <a:p>
            <a:pPr>
              <a:spcAft>
                <a:spcPts val="225"/>
              </a:spcAft>
              <a:buClr>
                <a:srgbClr val="000000"/>
              </a:buClr>
            </a:pPr>
            <a:endParaRPr lang="de-DE" sz="1000" dirty="0"/>
          </a:p>
          <a:p>
            <a:pPr>
              <a:spcAft>
                <a:spcPts val="225"/>
              </a:spcAft>
              <a:buClr>
                <a:srgbClr val="000000"/>
              </a:buClr>
            </a:pPr>
            <a:r>
              <a:rPr lang="de-DE" sz="1000" b="1" dirty="0"/>
              <a:t>References:</a:t>
            </a:r>
          </a:p>
          <a:p>
            <a:pPr>
              <a:spcAft>
                <a:spcPts val="225"/>
              </a:spcAft>
              <a:buClr>
                <a:srgbClr val="000000"/>
              </a:buClr>
            </a:pPr>
            <a:r>
              <a:rPr lang="de-DE" sz="1000" dirty="0"/>
              <a:t>…</a:t>
            </a:r>
          </a:p>
        </p:txBody>
      </p:sp>
    </p:spTree>
    <p:extLst>
      <p:ext uri="{BB962C8B-B14F-4D97-AF65-F5344CB8AC3E}">
        <p14:creationId xmlns:p14="http://schemas.microsoft.com/office/powerpoint/2010/main" val="45442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428861" y="1203598"/>
            <a:ext cx="8286278"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Unlikely implementation of consultancy for assessment and management plan within lifetime of project.</a:t>
            </a:r>
          </a:p>
          <a:p>
            <a:pPr marL="342900" indent="-342900" eaLnBrk="1" hangingPunct="1">
              <a:lnSpc>
                <a:spcPct val="150000"/>
              </a:lnSpc>
              <a:spcBef>
                <a:spcPct val="0"/>
              </a:spcBef>
              <a:buClrTx/>
              <a:buSzTx/>
            </a:pPr>
            <a:r>
              <a:rPr lang="en-US" altLang="en-US" sz="2400" dirty="0"/>
              <a:t>Local procurement process has taken over 4 months to recruit local consultants.</a:t>
            </a:r>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763688" y="352999"/>
            <a:ext cx="6967538" cy="57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Fiji – 500 ha of catchment protect measures (</a:t>
            </a:r>
            <a:r>
              <a:rPr lang="en-US" altLang="en-US" sz="2400" dirty="0" err="1"/>
              <a:t>Waimanu</a:t>
            </a:r>
            <a:r>
              <a:rPr lang="en-US" altLang="en-US" sz="2400" dirty="0"/>
              <a:t> Catchment Management Plan)</a:t>
            </a:r>
          </a:p>
        </p:txBody>
      </p:sp>
    </p:spTree>
    <p:extLst>
      <p:ext uri="{BB962C8B-B14F-4D97-AF65-F5344CB8AC3E}">
        <p14:creationId xmlns:p14="http://schemas.microsoft.com/office/powerpoint/2010/main" val="191239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548406" y="1164226"/>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Unlikely going to have full impact known within life of this project</a:t>
            </a:r>
          </a:p>
          <a:p>
            <a:pPr marL="342900" indent="-342900" eaLnBrk="1" hangingPunct="1">
              <a:lnSpc>
                <a:spcPct val="150000"/>
              </a:lnSpc>
              <a:spcBef>
                <a:spcPct val="0"/>
              </a:spcBef>
              <a:buClrTx/>
              <a:buSzTx/>
            </a:pPr>
            <a:r>
              <a:rPr lang="en-US" altLang="en-US" sz="2400" dirty="0"/>
              <a:t>Local procurement process has taken over 4 months to recruit local consultants.</a:t>
            </a:r>
          </a:p>
          <a:p>
            <a:pPr marL="342900" indent="-342900" eaLnBrk="1" hangingPunct="1">
              <a:lnSpc>
                <a:spcPct val="150000"/>
              </a:lnSpc>
              <a:spcBef>
                <a:spcPct val="0"/>
              </a:spcBef>
              <a:buClrTx/>
              <a:buSzTx/>
            </a:pPr>
            <a:r>
              <a:rPr lang="en-US" altLang="en-US" sz="2400" dirty="0"/>
              <a:t>However, reported reduction of effluents due to DLT &amp; there are plans to establish another one in the same area</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95486"/>
            <a:ext cx="6967538" cy="99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Federated States of Micronesia – 200 ha of catchment protect measures (</a:t>
            </a:r>
            <a:r>
              <a:rPr lang="en-US" altLang="en-US" sz="2400" dirty="0" err="1"/>
              <a:t>Tofol</a:t>
            </a:r>
            <a:r>
              <a:rPr lang="en-US" altLang="en-US" sz="2400" dirty="0"/>
              <a:t> Integrated Catchment Management Plan)</a:t>
            </a:r>
          </a:p>
        </p:txBody>
      </p:sp>
    </p:spTree>
    <p:extLst>
      <p:ext uri="{BB962C8B-B14F-4D97-AF65-F5344CB8AC3E}">
        <p14:creationId xmlns:p14="http://schemas.microsoft.com/office/powerpoint/2010/main" val="64308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548406" y="1059582"/>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Currently engaging local consultant on design of DLT pig pens</a:t>
            </a:r>
          </a:p>
          <a:p>
            <a:pPr marL="342900" indent="-342900" eaLnBrk="1" hangingPunct="1">
              <a:lnSpc>
                <a:spcPct val="150000"/>
              </a:lnSpc>
              <a:spcBef>
                <a:spcPct val="0"/>
              </a:spcBef>
              <a:buClrTx/>
              <a:buSzTx/>
            </a:pPr>
            <a:r>
              <a:rPr lang="en-US" altLang="en-US" sz="2400" dirty="0"/>
              <a:t>Environmental monitoring plan for monitoring of bore holes and household wells.</a:t>
            </a:r>
          </a:p>
          <a:p>
            <a:pPr marL="342900" indent="-342900" eaLnBrk="1" hangingPunct="1">
              <a:lnSpc>
                <a:spcPct val="150000"/>
              </a:lnSpc>
              <a:spcBef>
                <a:spcPct val="0"/>
              </a:spcBef>
              <a:buClrTx/>
              <a:buSzTx/>
            </a:pPr>
            <a:r>
              <a:rPr lang="en-US" altLang="en-US" sz="2400" dirty="0"/>
              <a:t>Baseline data available and monitoring allows stress reduction contribution of R2R intervention</a:t>
            </a:r>
          </a:p>
          <a:p>
            <a:pPr marL="342900" indent="-342900" eaLnBrk="1" hangingPunct="1">
              <a:lnSpc>
                <a:spcPct val="150000"/>
              </a:lnSpc>
              <a:spcBef>
                <a:spcPct val="0"/>
              </a:spcBef>
              <a:buClrTx/>
              <a:buSzTx/>
            </a:pPr>
            <a:r>
              <a:rPr lang="en-US" altLang="en-US" sz="2400" dirty="0"/>
              <a:t>Currently slow progress to agree on design of DLT piggery units</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Kiribati – 955 TN kg/</a:t>
            </a:r>
            <a:r>
              <a:rPr lang="en-US" altLang="en-US" sz="2400" dirty="0" err="1"/>
              <a:t>yr</a:t>
            </a:r>
            <a:r>
              <a:rPr lang="en-US" altLang="en-US" sz="2400" dirty="0"/>
              <a:t> reduction of municipal waste pollution (30 DLT piggery units)</a:t>
            </a:r>
          </a:p>
        </p:txBody>
      </p:sp>
    </p:spTree>
    <p:extLst>
      <p:ext uri="{BB962C8B-B14F-4D97-AF65-F5344CB8AC3E}">
        <p14:creationId xmlns:p14="http://schemas.microsoft.com/office/powerpoint/2010/main" val="411928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548406" y="1059582"/>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Identification of sites for revegetation with endemic, salt and drought tolerant species.</a:t>
            </a:r>
          </a:p>
          <a:p>
            <a:pPr marL="342900" indent="-342900" eaLnBrk="1" hangingPunct="1">
              <a:lnSpc>
                <a:spcPct val="150000"/>
              </a:lnSpc>
              <a:spcBef>
                <a:spcPct val="0"/>
              </a:spcBef>
              <a:buClrTx/>
              <a:buSzTx/>
            </a:pPr>
            <a:r>
              <a:rPr lang="en-US" altLang="en-US" sz="2400" dirty="0"/>
              <a:t>Report made available but delays during reporting period</a:t>
            </a:r>
          </a:p>
          <a:p>
            <a:pPr marL="342900" indent="-342900" eaLnBrk="1" hangingPunct="1">
              <a:lnSpc>
                <a:spcPct val="150000"/>
              </a:lnSpc>
              <a:spcBef>
                <a:spcPct val="0"/>
              </a:spcBef>
              <a:buClrTx/>
              <a:buSzTx/>
            </a:pPr>
            <a:r>
              <a:rPr lang="en-US" altLang="en-US" sz="2400" dirty="0"/>
              <a:t>A lot of time appears to be spent on planning but little action on revegetation efforts</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Nauru – 10 ha restored habitat (coastal revegetation)</a:t>
            </a:r>
          </a:p>
        </p:txBody>
      </p:sp>
    </p:spTree>
    <p:extLst>
      <p:ext uri="{BB962C8B-B14F-4D97-AF65-F5344CB8AC3E}">
        <p14:creationId xmlns:p14="http://schemas.microsoft.com/office/powerpoint/2010/main" val="225416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548406" y="1059582"/>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Ongoing effort to develop concept note for protection of water quality and supply from climate change impacts</a:t>
            </a:r>
          </a:p>
          <a:p>
            <a:pPr marL="342900" indent="-342900" eaLnBrk="1" hangingPunct="1">
              <a:lnSpc>
                <a:spcPct val="150000"/>
              </a:lnSpc>
              <a:spcBef>
                <a:spcPct val="0"/>
              </a:spcBef>
              <a:buClrTx/>
              <a:buSzTx/>
            </a:pPr>
            <a:r>
              <a:rPr lang="en-US" altLang="en-US" sz="2400" dirty="0"/>
              <a:t>Slow progress – focus on planning and minimal action. </a:t>
            </a:r>
          </a:p>
          <a:p>
            <a:pPr marL="342900" indent="-342900" eaLnBrk="1" hangingPunct="1">
              <a:lnSpc>
                <a:spcPct val="150000"/>
              </a:lnSpc>
              <a:spcBef>
                <a:spcPct val="0"/>
              </a:spcBef>
              <a:buClrTx/>
              <a:buSzTx/>
            </a:pPr>
            <a:r>
              <a:rPr lang="en-US" altLang="en-US" sz="2400" dirty="0"/>
              <a:t>No serious activities have commenced  that help stress reduction measures and ICM planning for 200 ha.</a:t>
            </a:r>
          </a:p>
          <a:p>
            <a:pPr marL="342900" indent="-342900" eaLnBrk="1" hangingPunct="1">
              <a:lnSpc>
                <a:spcPct val="150000"/>
              </a:lnSpc>
              <a:spcBef>
                <a:spcPct val="0"/>
              </a:spcBef>
              <a:buClrTx/>
              <a:buSzTx/>
            </a:pPr>
            <a:r>
              <a:rPr lang="en-US" altLang="en-US" sz="2400" dirty="0"/>
              <a:t>Unless quick turnaround, unlikely to meet above target.</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Niue – 200 ha catchment protection measures (ICM planning)</a:t>
            </a:r>
          </a:p>
        </p:txBody>
      </p:sp>
    </p:spTree>
    <p:extLst>
      <p:ext uri="{BB962C8B-B14F-4D97-AF65-F5344CB8AC3E}">
        <p14:creationId xmlns:p14="http://schemas.microsoft.com/office/powerpoint/2010/main" val="370319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Conservation and Protection Agency (CEPA) seeking potential donors/partners to advance implementation of Bootless Bay National Marine Sanctuary Management Plan for the next 5 years</a:t>
            </a:r>
          </a:p>
          <a:p>
            <a:pPr marL="342900" indent="-342900" eaLnBrk="1" hangingPunct="1">
              <a:lnSpc>
                <a:spcPct val="150000"/>
              </a:lnSpc>
              <a:spcBef>
                <a:spcPct val="0"/>
              </a:spcBef>
              <a:buClrTx/>
              <a:buSzTx/>
            </a:pPr>
            <a:r>
              <a:rPr lang="en-US" altLang="en-US" sz="2400" dirty="0"/>
              <a:t>Activities largely completed including policies and bylaws left to complete </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Papua New Guinea – 13,867 ha  (ICM planning)</a:t>
            </a:r>
          </a:p>
        </p:txBody>
      </p:sp>
    </p:spTree>
    <p:extLst>
      <p:ext uri="{BB962C8B-B14F-4D97-AF65-F5344CB8AC3E}">
        <p14:creationId xmlns:p14="http://schemas.microsoft.com/office/powerpoint/2010/main" val="295359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IW R2R RMI project </a:t>
            </a:r>
            <a:r>
              <a:rPr lang="en-US" altLang="en-US" sz="2400" dirty="0" err="1"/>
              <a:t>initating</a:t>
            </a:r>
            <a:r>
              <a:rPr lang="en-US" altLang="en-US" sz="2400" dirty="0"/>
              <a:t> meeting with potential consultant related to ICM plan work in Laura</a:t>
            </a:r>
          </a:p>
          <a:p>
            <a:pPr marL="342900" indent="-342900" eaLnBrk="1" hangingPunct="1">
              <a:lnSpc>
                <a:spcPct val="150000"/>
              </a:lnSpc>
              <a:spcBef>
                <a:spcPct val="0"/>
              </a:spcBef>
              <a:buClrTx/>
              <a:buSzTx/>
            </a:pPr>
            <a:r>
              <a:rPr lang="en-US" altLang="en-US" sz="2400" dirty="0"/>
              <a:t>Unless there is change in current efforts to </a:t>
            </a:r>
            <a:r>
              <a:rPr lang="en-US" altLang="en-US" sz="2400" dirty="0" err="1"/>
              <a:t>mobilise</a:t>
            </a:r>
            <a:r>
              <a:rPr lang="en-US" altLang="en-US" sz="2400" dirty="0"/>
              <a:t> resources and project activities, actual protection measures would be somewhat beyond scope of project.</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Republic of the Marshall Islands – 255 ha  (ICM planning)</a:t>
            </a:r>
          </a:p>
        </p:txBody>
      </p:sp>
    </p:spTree>
    <p:extLst>
      <p:ext uri="{BB962C8B-B14F-4D97-AF65-F5344CB8AC3E}">
        <p14:creationId xmlns:p14="http://schemas.microsoft.com/office/powerpoint/2010/main" val="223604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Planning, </a:t>
            </a:r>
            <a:r>
              <a:rPr lang="en-US" altLang="en-US" sz="2400" dirty="0" err="1"/>
              <a:t>RapCA</a:t>
            </a:r>
            <a:r>
              <a:rPr lang="en-US" altLang="en-US" sz="2400" dirty="0"/>
              <a:t> are done and catchment measures are implemented.</a:t>
            </a:r>
          </a:p>
          <a:p>
            <a:pPr marL="342900" indent="-342900" eaLnBrk="1" hangingPunct="1">
              <a:lnSpc>
                <a:spcPct val="150000"/>
              </a:lnSpc>
              <a:spcBef>
                <a:spcPct val="0"/>
              </a:spcBef>
              <a:buClrTx/>
              <a:buSzTx/>
            </a:pPr>
            <a:r>
              <a:rPr lang="en-US" altLang="en-US" sz="2400" dirty="0"/>
              <a:t>Only Support from RPCU needed is to ascertain effectiveness of these measures.</a:t>
            </a:r>
          </a:p>
          <a:p>
            <a:pPr marL="342900" indent="-342900" eaLnBrk="1" hangingPunct="1">
              <a:lnSpc>
                <a:spcPct val="150000"/>
              </a:lnSpc>
              <a:spcBef>
                <a:spcPct val="0"/>
              </a:spcBef>
              <a:buClrTx/>
              <a:buSzTx/>
            </a:pPr>
            <a:r>
              <a:rPr lang="en-US" altLang="en-US" sz="2400" dirty="0"/>
              <a:t>Final assessment can be made from technical staff (USP, RPCU &amp; MNRE</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Samoa – 1648 ha restored habitat (revegetation)</a:t>
            </a:r>
          </a:p>
        </p:txBody>
      </p:sp>
    </p:spTree>
    <p:extLst>
      <p:ext uri="{BB962C8B-B14F-4D97-AF65-F5344CB8AC3E}">
        <p14:creationId xmlns:p14="http://schemas.microsoft.com/office/powerpoint/2010/main" val="4292660324"/>
      </p:ext>
    </p:extLst>
  </p:cSld>
  <p:clrMapOvr>
    <a:masterClrMapping/>
  </p:clrMapOvr>
</p:sld>
</file>

<file path=ppt/theme/theme1.xml><?xml version="1.0" encoding="utf-8"?>
<a:theme xmlns:a="http://schemas.openxmlformats.org/drawingml/2006/main" name="R2R-StatusReport-PPT-template_RSC_4">
  <a:themeElements>
    <a:clrScheme name="Custom 1">
      <a:dk1>
        <a:srgbClr val="302C24"/>
      </a:dk1>
      <a:lt1>
        <a:sysClr val="window" lastClr="FFFFFF"/>
      </a:lt1>
      <a:dk2>
        <a:srgbClr val="AC6416"/>
      </a:dk2>
      <a:lt2>
        <a:srgbClr val="E8E4DB"/>
      </a:lt2>
      <a:accent1>
        <a:srgbClr val="9A6B3B"/>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2R-StatusReport-PPT-template_NEW 20180712_Fata [Read-Only]" id="{F82621A9-9295-45DD-810C-F9CAEA02BC39}" vid="{011A5CF3-0C38-4D36-90A5-F259F99D1E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R2R-StatusReport-PPT-template_RSC_4.pot</Template>
  <TotalTime>5752</TotalTime>
  <Words>1222</Words>
  <Application>Microsoft Office PowerPoint</Application>
  <PresentationFormat>On-screen Show (16:9)</PresentationFormat>
  <Paragraphs>116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CIDFont+F2</vt:lpstr>
      <vt:lpstr>CIDFont+F8</vt:lpstr>
      <vt:lpstr>Myriad Pro</vt:lpstr>
      <vt:lpstr>R2R-StatusReport-PPT-template_RSC_4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Jose J. Antonio</dc:creator>
  <cp:lastModifiedBy>John A. Carreons</cp:lastModifiedBy>
  <cp:revision>307</cp:revision>
  <cp:lastPrinted>2021-02-12T00:17:35Z</cp:lastPrinted>
  <dcterms:created xsi:type="dcterms:W3CDTF">2017-06-26T03:45:46Z</dcterms:created>
  <dcterms:modified xsi:type="dcterms:W3CDTF">2021-02-14T13:58:59Z</dcterms:modified>
</cp:coreProperties>
</file>