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51" r:id="rId3"/>
    <p:sldId id="352" r:id="rId4"/>
    <p:sldId id="335" r:id="rId5"/>
    <p:sldId id="355" r:id="rId6"/>
    <p:sldId id="354" r:id="rId7"/>
    <p:sldId id="356" r:id="rId8"/>
    <p:sldId id="357" r:id="rId9"/>
    <p:sldId id="319" r:id="rId10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Cusack" initials="PC" lastIdx="1" clrIdx="0">
    <p:extLst>
      <p:ext uri="{19B8F6BF-5375-455C-9EA6-DF929625EA0E}">
        <p15:presenceInfo xmlns:p15="http://schemas.microsoft.com/office/powerpoint/2012/main" userId="S-1-5-21-1163553049-3900314846-2920656964-227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82A0"/>
    <a:srgbClr val="FFFF99"/>
    <a:srgbClr val="C4E59F"/>
    <a:srgbClr val="AFDC7E"/>
    <a:srgbClr val="9A6B3B"/>
    <a:srgbClr val="613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89280" autoAdjust="0"/>
  </p:normalViewPr>
  <p:slideViewPr>
    <p:cSldViewPr snapToObjects="1">
      <p:cViewPr varScale="1">
        <p:scale>
          <a:sx n="73" d="100"/>
          <a:sy n="73" d="100"/>
        </p:scale>
        <p:origin x="908" y="3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 Wele" userId="360cd2c6-1c1b-48ac-9341-596b5f63e8d4" providerId="ADAL" clId="{69018209-0E2C-444A-9A19-E9076B5029A2}"/>
    <pc:docChg chg="custSel modSld">
      <pc:chgData name="Francis Wele" userId="360cd2c6-1c1b-48ac-9341-596b5f63e8d4" providerId="ADAL" clId="{69018209-0E2C-444A-9A19-E9076B5029A2}" dt="2021-02-14T22:09:36.827" v="360" actId="14100"/>
      <pc:docMkLst>
        <pc:docMk/>
      </pc:docMkLst>
      <pc:sldChg chg="modSp mod">
        <pc:chgData name="Francis Wele" userId="360cd2c6-1c1b-48ac-9341-596b5f63e8d4" providerId="ADAL" clId="{69018209-0E2C-444A-9A19-E9076B5029A2}" dt="2021-02-14T21:52:16.792" v="261" actId="20577"/>
        <pc:sldMkLst>
          <pc:docMk/>
          <pc:sldMk cId="1497209722" sldId="335"/>
        </pc:sldMkLst>
        <pc:spChg chg="mod">
          <ac:chgData name="Francis Wele" userId="360cd2c6-1c1b-48ac-9341-596b5f63e8d4" providerId="ADAL" clId="{69018209-0E2C-444A-9A19-E9076B5029A2}" dt="2021-02-14T21:52:16.792" v="261" actId="20577"/>
          <ac:spMkLst>
            <pc:docMk/>
            <pc:sldMk cId="1497209722" sldId="335"/>
            <ac:spMk id="3" creationId="{CA9694C8-FC20-41BC-8EE5-9A6004661684}"/>
          </ac:spMkLst>
        </pc:spChg>
      </pc:sldChg>
      <pc:sldChg chg="modSp mod">
        <pc:chgData name="Francis Wele" userId="360cd2c6-1c1b-48ac-9341-596b5f63e8d4" providerId="ADAL" clId="{69018209-0E2C-444A-9A19-E9076B5029A2}" dt="2021-02-14T21:05:43.411" v="135" actId="20577"/>
        <pc:sldMkLst>
          <pc:docMk/>
          <pc:sldMk cId="3629434076" sldId="354"/>
        </pc:sldMkLst>
        <pc:spChg chg="mod">
          <ac:chgData name="Francis Wele" userId="360cd2c6-1c1b-48ac-9341-596b5f63e8d4" providerId="ADAL" clId="{69018209-0E2C-444A-9A19-E9076B5029A2}" dt="2021-02-14T21:05:43.411" v="135" actId="20577"/>
          <ac:spMkLst>
            <pc:docMk/>
            <pc:sldMk cId="3629434076" sldId="354"/>
            <ac:spMk id="8" creationId="{A91F1813-40D0-4696-B8A1-D5F024BB2704}"/>
          </ac:spMkLst>
        </pc:spChg>
      </pc:sldChg>
      <pc:sldChg chg="modSp mod modNotesTx">
        <pc:chgData name="Francis Wele" userId="360cd2c6-1c1b-48ac-9341-596b5f63e8d4" providerId="ADAL" clId="{69018209-0E2C-444A-9A19-E9076B5029A2}" dt="2021-02-14T22:09:36.827" v="360" actId="14100"/>
        <pc:sldMkLst>
          <pc:docMk/>
          <pc:sldMk cId="3357819501" sldId="355"/>
        </pc:sldMkLst>
        <pc:spChg chg="mod">
          <ac:chgData name="Francis Wele" userId="360cd2c6-1c1b-48ac-9341-596b5f63e8d4" providerId="ADAL" clId="{69018209-0E2C-444A-9A19-E9076B5029A2}" dt="2021-02-14T21:53:05.050" v="265" actId="1076"/>
          <ac:spMkLst>
            <pc:docMk/>
            <pc:sldMk cId="3357819501" sldId="355"/>
            <ac:spMk id="12" creationId="{49E124C4-3026-4514-9FFE-BC4962DDF475}"/>
          </ac:spMkLst>
        </pc:spChg>
        <pc:spChg chg="mod">
          <ac:chgData name="Francis Wele" userId="360cd2c6-1c1b-48ac-9341-596b5f63e8d4" providerId="ADAL" clId="{69018209-0E2C-444A-9A19-E9076B5029A2}" dt="2021-02-14T22:09:36.827" v="360" actId="14100"/>
          <ac:spMkLst>
            <pc:docMk/>
            <pc:sldMk cId="3357819501" sldId="355"/>
            <ac:spMk id="14" creationId="{56A8747F-7F77-4A29-B05C-21AD74F842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67DD6-8712-4A65-A965-AA454207BAFF}" type="datetimeFigureOut">
              <a:rPr lang="en-AU" smtClean="0"/>
              <a:t>15/02/2021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0B3D3-7B57-487F-A859-0B2CB90AD8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291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0B3D3-7B57-487F-A859-0B2CB90AD8F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07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0B3D3-7B57-487F-A859-0B2CB90AD8F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474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0B3D3-7B57-487F-A859-0B2CB90AD8F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589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Pacific Island Climate Adaptation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0B3D3-7B57-487F-A859-0B2CB90AD8F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47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0B3D3-7B57-487F-A859-0B2CB90AD8F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82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1EC48-7F24-4947-B44B-97BFA04A4B05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7FE5D-F381-E84F-927C-E1F9A96D8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59C05B-3D49-F649-85A1-B83569C39FFE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6D2D9-6057-F84A-90EB-8146ECC13F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66A02-D236-3945-BB52-5CCC7DBF14C8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A7A05-8BAE-1040-B63B-E2465D8C4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8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99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A9621-A14A-324C-9490-9A63F065CB6D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F39DA-A479-B24A-8FCE-E55B2076B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6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34B0D5-E0C6-884B-9A42-79183EEC3B51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C0C6D-7480-0940-984A-2B9661090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988ACA-247C-2E47-9035-59C924CAF186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2A787-BCC6-4D42-8E6D-DDC054BF6D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4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A5CDB-B92F-3D4A-9094-DABA6D94DCEA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1E023-8837-A94B-9169-D4F7686EAB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4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5BDAD-FE05-8A4C-A01A-C3FC178DCD48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FAC40-AFD2-8E47-A23A-292245F6E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EA64B0-F555-D24B-B958-BF5DD7427C54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9BE5B-7C9D-2E46-9C4A-8513769F5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3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A24D07-E9C1-2E47-A65F-7138230C5F25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E0FC4-BF48-6D4F-838A-2F391DB27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7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031B0E0-A5F7-F248-A830-C818A0AB889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3DABCD4-895C-CA41-A117-BAA6119841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275606"/>
            <a:ext cx="4032448" cy="582612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900" dirty="0">
                <a:solidFill>
                  <a:schemeClr val="tx1"/>
                </a:solidFill>
                <a:latin typeface="Myriad Pro"/>
                <a:ea typeface="+mn-ea"/>
                <a:cs typeface="Myriad Pro"/>
              </a:rPr>
              <a:t>Pacific Islands Ridge to Reef National Priorities – Integrated water, land, forest and coastal management to preserve biodiversity, ecosystem services, store carbon, improve climate resilience and sustain livelihoods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sz="900" dirty="0">
              <a:solidFill>
                <a:schemeClr val="tx1"/>
              </a:solidFill>
              <a:latin typeface="Myriad Pro"/>
              <a:ea typeface="+mn-ea"/>
              <a:cs typeface="Myriad Pro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441791-C801-40CB-9BF1-89AFD14FE0EF}"/>
              </a:ext>
            </a:extLst>
          </p:cNvPr>
          <p:cNvSpPr txBox="1">
            <a:spLocks/>
          </p:cNvSpPr>
          <p:nvPr/>
        </p:nvSpPr>
        <p:spPr>
          <a:xfrm>
            <a:off x="146315" y="1995686"/>
            <a:ext cx="8860879" cy="144016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100" b="1" dirty="0">
                <a:solidFill>
                  <a:schemeClr val="tx1"/>
                </a:solidFill>
                <a:latin typeface="Myriad Pro"/>
                <a:cs typeface="Myriad Pro"/>
              </a:rPr>
              <a:t>Presentation to Regional Scientific and Technical Committee Meeting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100" b="1" dirty="0" err="1">
                <a:solidFill>
                  <a:schemeClr val="tx1"/>
                </a:solidFill>
                <a:latin typeface="Myriad Pro"/>
                <a:cs typeface="Myriad Pro"/>
              </a:rPr>
              <a:t>Nadi</a:t>
            </a:r>
            <a:endParaRPr lang="en-US" sz="2100" b="1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en-US" sz="1800" b="1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100" b="1" dirty="0">
                <a:solidFill>
                  <a:schemeClr val="tx1"/>
                </a:solidFill>
                <a:latin typeface="Myriad Pro"/>
                <a:cs typeface="Myriad Pro"/>
              </a:rPr>
              <a:t>15-02-2021</a:t>
            </a:r>
          </a:p>
          <a:p>
            <a:pPr fontAlgn="auto">
              <a:spcAft>
                <a:spcPts val="0"/>
              </a:spcAft>
              <a:defRPr/>
            </a:pPr>
            <a:endParaRPr lang="en-US" sz="1800" b="1" dirty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Project name: RMI STAR R2R </a:t>
            </a:r>
          </a:p>
          <a:p>
            <a:pPr fontAlgn="auto">
              <a:spcAft>
                <a:spcPts val="0"/>
              </a:spcAft>
              <a:defRPr/>
            </a:pPr>
            <a:endParaRPr lang="en-US" sz="1800" b="1" dirty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618255F-669B-46BA-94A4-816AF10D4AB5}"/>
              </a:ext>
            </a:extLst>
          </p:cNvPr>
          <p:cNvSpPr txBox="1">
            <a:spLocks/>
          </p:cNvSpPr>
          <p:nvPr/>
        </p:nvSpPr>
        <p:spPr>
          <a:xfrm>
            <a:off x="146314" y="3435846"/>
            <a:ext cx="8860879" cy="7234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Presenter:  Francis Wele, Deputy Project Manager</a:t>
            </a:r>
          </a:p>
          <a:p>
            <a:pPr fontAlgn="auto"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19672" y="555526"/>
            <a:ext cx="4519266" cy="5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8881C-7C34-4994-905E-A1E0AEBF759B}"/>
              </a:ext>
            </a:extLst>
          </p:cNvPr>
          <p:cNvSpPr txBox="1"/>
          <p:nvPr/>
        </p:nvSpPr>
        <p:spPr>
          <a:xfrm>
            <a:off x="777158" y="1275606"/>
            <a:ext cx="422689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Project Background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Achievements To Date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Learnt</a:t>
            </a:r>
          </a:p>
        </p:txBody>
      </p:sp>
    </p:spTree>
    <p:extLst>
      <p:ext uri="{BB962C8B-B14F-4D97-AF65-F5344CB8AC3E}">
        <p14:creationId xmlns:p14="http://schemas.microsoft.com/office/powerpoint/2010/main" val="167660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11509"/>
            <a:ext cx="8229600" cy="6517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3100" kern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Background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55515E-A7E6-4E55-A54B-D1FD7052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09" y="1063228"/>
            <a:ext cx="8229600" cy="3394472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Five year (2017-2022) project with GEF grant of $3.9m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Using UNDP Direct Implementation Modality (DIM)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Support the Reimaanlok: National Conservation Plan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Three Components:</a:t>
            </a:r>
          </a:p>
          <a:p>
            <a:pPr lvl="1"/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 1: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Expanding and Sustaining RMI Protected Area Network</a:t>
            </a:r>
          </a:p>
          <a:p>
            <a:pPr lvl="1"/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 2: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Improved Governance for Integrated Atoll Management</a:t>
            </a:r>
          </a:p>
          <a:p>
            <a:pPr lvl="1"/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 3: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Knowledge Management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Five pilot sites: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Wotho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Mejit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Likiep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Ebon</a:t>
            </a:r>
          </a:p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Partners: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Mayors/MICS/IOM/CMI/HPO/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Jojikum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Youth Group</a:t>
            </a:r>
          </a:p>
          <a:p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Currently undergoing mid-term review.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1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C47684-E9A9-4FBB-BDA3-B1FA8D50F5FD}"/>
              </a:ext>
            </a:extLst>
          </p:cNvPr>
          <p:cNvSpPr txBox="1">
            <a:spLocks/>
          </p:cNvSpPr>
          <p:nvPr/>
        </p:nvSpPr>
        <p:spPr bwMode="auto">
          <a:xfrm>
            <a:off x="457200" y="205979"/>
            <a:ext cx="8229600" cy="857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3600" b="1" kern="1200" dirty="0">
                <a:latin typeface="Arial" panose="020B0604020202020204" pitchFamily="34" charset="0"/>
                <a:cs typeface="Arial" panose="020B0604020202020204" pitchFamily="34" charset="0"/>
              </a:rPr>
              <a:t>Achievements: To 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694C8-FC20-41BC-8EE5-9A6004661684}"/>
              </a:ext>
            </a:extLst>
          </p:cNvPr>
          <p:cNvSpPr txBox="1"/>
          <p:nvPr/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Component 1: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Expanding and Sustaining RMI Protected Area Network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LcParenR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Marine Survey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MICS and MIMRA conducted survey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Likiep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Mejit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Analysis: University of Guam using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CoralPoint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Count Software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LcParenR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Terrestrial Survey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Using drones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Support from University of Hawaii Spatial and Data Analysis Lab (SDAV)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Aerial Images: four sites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Mejit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Likiep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Ebon)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Using tree counting software and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Orthomosaics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maps- deliver high quality outcome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Identify target objects (fruit-bearing trees) with &gt;85% certainty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200" dirty="0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57211A-395A-4915-9E9E-E31C4F4386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8024" y="1347614"/>
            <a:ext cx="2088232" cy="2736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7B662E-F947-4C7C-9CE3-78A3296D9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486" y="1347614"/>
            <a:ext cx="195092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0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9E124C4-3026-4514-9FFE-BC4962DD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36" y="918318"/>
            <a:ext cx="2736304" cy="371017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c) Flood Risk Assessment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A53380B-7470-4BA5-89C4-AB9237AEC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3941" y="323472"/>
            <a:ext cx="1883827" cy="2249619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A8747F-7F77-4A29-B05C-21AD74F84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1295463"/>
            <a:ext cx="4184388" cy="30764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Visual representation of sea level rise and impact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Geodetic survey: establish ground control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Tide Gauges: 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providing mean sea level data with Info on tidal amplitude (from highest to lowest tide in a specific period of time</a:t>
            </a:r>
            <a:r>
              <a:rPr lang="en-US" dirty="0">
                <a:latin typeface="Segoe UI" panose="020B0502040204020203" pitchFamily="34" charset="0"/>
              </a:rPr>
              <a:t>- 3 months</a:t>
            </a:r>
            <a:endParaRPr lang="en-US" b="0" i="0" dirty="0">
              <a:effectLst/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work from the United States Geographical Survey (USGS) and PICASC to develop a flood risk model using various climate change scenarios of sea level rise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DF475-E60F-4B22-B4DB-FA728B9E4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851" y="323472"/>
            <a:ext cx="2250998" cy="1560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818E56-0E1C-40D9-B2A8-A30996FE9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2641408"/>
            <a:ext cx="2160240" cy="1560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EAF51E-D924-4279-92AF-D758EFA60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487" y="2139702"/>
            <a:ext cx="2160241" cy="206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1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DF7823F-9CCB-488D-B40C-B88C91579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3928" y="463534"/>
            <a:ext cx="4762872" cy="3808253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1F1813-40D0-4696-B8A1-D5F024BB2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178695" cy="329562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d) LEAP Survey: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map community risk and develop local early action planning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e) National Spatial Analytic Facility: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repository for Reimaanlok data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f) Regularize the PAN setup: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Setting up of the office and role is to manage the Protected Area Network in all of RMI.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g) Agroforestry Certificate: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College of the Marshall Islands develop a 15 Credit agroforestry course- 11 students attended and graduated from the course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3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BF231D-F063-416F-836D-40B49306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050C6C-252A-4BE2-8390-8A5579249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Travel restriction due to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Inability for experts to travel</a:t>
            </a:r>
          </a:p>
          <a:p>
            <a:pPr marL="800100"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Inability for partners to travel to the country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Lack of qualified personnel in country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Transportation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Unforeseen circumstances: outbreak of Dengue Fever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Poor or Lack connectivity</a:t>
            </a:r>
          </a:p>
        </p:txBody>
      </p:sp>
    </p:spTree>
    <p:extLst>
      <p:ext uri="{BB962C8B-B14F-4D97-AF65-F5344CB8AC3E}">
        <p14:creationId xmlns:p14="http://schemas.microsoft.com/office/powerpoint/2010/main" val="372182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95EEF-73ED-4B5E-B9B9-E710F616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Lessons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E4B5B-FE4D-4E95-84BA-1C2A6255F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changes way of doing business- adapt to the ‘new normal’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Difficult to meet set timelines for the project, need to think outside the box.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Absence of project staff on the ground impose great difficulty in progressing the work.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Build capacity and utilize local people.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853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059582"/>
            <a:ext cx="4032448" cy="582612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900" dirty="0">
                <a:solidFill>
                  <a:schemeClr val="tx1"/>
                </a:solidFill>
                <a:latin typeface="Myriad Pro"/>
                <a:ea typeface="+mn-ea"/>
                <a:cs typeface="Myriad Pro"/>
              </a:rPr>
              <a:t>Pacific Islands Ridge to Reef National Priorities – Integrated water, land, forest and coastal management to preserve biodiversity, ecosystem services, store carbon, improve climate resilience and sustain livelihoods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sz="900" dirty="0">
              <a:solidFill>
                <a:schemeClr val="tx1"/>
              </a:solidFill>
              <a:latin typeface="Myriad Pro"/>
              <a:ea typeface="+mn-ea"/>
              <a:cs typeface="Myriad Pro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23529" y="2350765"/>
            <a:ext cx="4896544" cy="581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VINAKA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THANK YOU VERY MUCH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00192" y="987574"/>
            <a:ext cx="2736304" cy="3320784"/>
          </a:xfrm>
          <a:prstGeom prst="rect">
            <a:avLst/>
          </a:prstGeom>
          <a:noFill/>
        </p:spPr>
        <p:txBody>
          <a:bodyPr vert="horz" lIns="54000" tIns="0" rIns="0" bIns="0" rtlCol="0">
            <a:noAutofit/>
          </a:bodyPr>
          <a:lstStyle/>
          <a:p>
            <a:pPr>
              <a:spcAft>
                <a:spcPts val="225"/>
              </a:spcAft>
              <a:buClr>
                <a:srgbClr val="000000"/>
              </a:buClr>
            </a:pPr>
            <a:endParaRPr lang="de-DE" sz="1000" b="1" dirty="0"/>
          </a:p>
          <a:p>
            <a:pPr>
              <a:spcAft>
                <a:spcPts val="225"/>
              </a:spcAft>
              <a:buClr>
                <a:srgbClr val="000000"/>
              </a:buClr>
            </a:pPr>
            <a:r>
              <a:rPr lang="de-DE" sz="1050" b="1" dirty="0" err="1"/>
              <a:t>Presented</a:t>
            </a:r>
            <a:r>
              <a:rPr lang="de-DE" sz="1050" b="1" dirty="0"/>
              <a:t> by</a:t>
            </a:r>
            <a:r>
              <a:rPr lang="de-DE" sz="1050" dirty="0"/>
              <a:t>:</a:t>
            </a:r>
          </a:p>
          <a:p>
            <a:pPr>
              <a:spcAft>
                <a:spcPts val="225"/>
              </a:spcAft>
              <a:buClr>
                <a:srgbClr val="000000"/>
              </a:buClr>
            </a:pPr>
            <a:r>
              <a:rPr lang="de-DE" sz="900" dirty="0"/>
              <a:t>________, Program manager/coordinator</a:t>
            </a:r>
          </a:p>
          <a:p>
            <a:pPr>
              <a:spcAft>
                <a:spcPts val="225"/>
              </a:spcAft>
              <a:buClr>
                <a:srgbClr val="000000"/>
              </a:buClr>
            </a:pPr>
            <a:endParaRPr lang="de-DE" sz="1000" dirty="0"/>
          </a:p>
          <a:p>
            <a:pPr>
              <a:spcAft>
                <a:spcPts val="225"/>
              </a:spcAft>
              <a:buClr>
                <a:srgbClr val="000000"/>
              </a:buClr>
            </a:pPr>
            <a:endParaRPr lang="de-DE" sz="1000" dirty="0"/>
          </a:p>
          <a:p>
            <a:pPr>
              <a:spcAft>
                <a:spcPts val="225"/>
              </a:spcAft>
              <a:buClr>
                <a:srgbClr val="000000"/>
              </a:buClr>
            </a:pPr>
            <a:r>
              <a:rPr lang="de-DE" sz="1000" b="1" dirty="0"/>
              <a:t>Presentation prepared by:</a:t>
            </a:r>
            <a:br>
              <a:rPr lang="de-DE" sz="1000" dirty="0"/>
            </a:br>
            <a:r>
              <a:rPr lang="de-DE" sz="1000" dirty="0"/>
              <a:t>____________</a:t>
            </a:r>
            <a:r>
              <a:rPr lang="de-DE" sz="900" dirty="0"/>
              <a:t>, _________</a:t>
            </a:r>
            <a:br>
              <a:rPr lang="de-DE" sz="900" dirty="0"/>
            </a:br>
            <a:endParaRPr lang="de-DE" sz="1000" dirty="0"/>
          </a:p>
          <a:p>
            <a:pPr>
              <a:spcAft>
                <a:spcPts val="225"/>
              </a:spcAft>
              <a:buClr>
                <a:srgbClr val="000000"/>
              </a:buClr>
            </a:pPr>
            <a:r>
              <a:rPr lang="de-DE" sz="1000" b="1" dirty="0"/>
              <a:t>Photo credits</a:t>
            </a:r>
            <a:br>
              <a:rPr lang="de-DE" sz="1000" dirty="0"/>
            </a:br>
            <a:endParaRPr lang="de-DE" sz="1000" dirty="0"/>
          </a:p>
          <a:p>
            <a:pPr>
              <a:spcAft>
                <a:spcPts val="225"/>
              </a:spcAft>
              <a:buClr>
                <a:srgbClr val="000000"/>
              </a:buClr>
            </a:pPr>
            <a:endParaRPr lang="de-DE" sz="1000" dirty="0"/>
          </a:p>
          <a:p>
            <a:pPr>
              <a:spcAft>
                <a:spcPts val="225"/>
              </a:spcAft>
              <a:buClr>
                <a:srgbClr val="000000"/>
              </a:buClr>
            </a:pPr>
            <a:r>
              <a:rPr lang="de-DE" sz="1000" b="1" dirty="0"/>
              <a:t>Layout</a:t>
            </a:r>
            <a:br>
              <a:rPr lang="de-DE" sz="1000" dirty="0"/>
            </a:br>
            <a:r>
              <a:rPr lang="de-DE" sz="1000" dirty="0"/>
              <a:t>Navneet Lal, Graphics and multimedia assistant</a:t>
            </a:r>
          </a:p>
          <a:p>
            <a:pPr>
              <a:spcAft>
                <a:spcPts val="225"/>
              </a:spcAft>
              <a:buClr>
                <a:srgbClr val="000000"/>
              </a:buClr>
            </a:pPr>
            <a:r>
              <a:rPr lang="de-DE" sz="1000" dirty="0"/>
              <a:t>Template: Shaleh Antonio, CCMEA</a:t>
            </a:r>
          </a:p>
          <a:p>
            <a:pPr>
              <a:spcAft>
                <a:spcPts val="225"/>
              </a:spcAft>
              <a:buClr>
                <a:srgbClr val="000000"/>
              </a:buClr>
            </a:pPr>
            <a:endParaRPr lang="de-DE" sz="1000" dirty="0"/>
          </a:p>
          <a:p>
            <a:pPr>
              <a:spcAft>
                <a:spcPts val="225"/>
              </a:spcAft>
              <a:buClr>
                <a:srgbClr val="000000"/>
              </a:buClr>
            </a:pPr>
            <a:r>
              <a:rPr lang="de-DE" sz="1000" b="1" dirty="0"/>
              <a:t>References:</a:t>
            </a:r>
          </a:p>
          <a:p>
            <a:pPr>
              <a:spcAft>
                <a:spcPts val="225"/>
              </a:spcAft>
              <a:buClr>
                <a:srgbClr val="000000"/>
              </a:buClr>
            </a:pPr>
            <a:r>
              <a:rPr lang="de-DE" sz="1000" dirty="0"/>
              <a:t>STAR Project Document</a:t>
            </a:r>
          </a:p>
        </p:txBody>
      </p:sp>
    </p:spTree>
    <p:extLst>
      <p:ext uri="{BB962C8B-B14F-4D97-AF65-F5344CB8AC3E}">
        <p14:creationId xmlns:p14="http://schemas.microsoft.com/office/powerpoint/2010/main" val="454424287"/>
      </p:ext>
    </p:extLst>
  </p:cSld>
  <p:clrMapOvr>
    <a:masterClrMapping/>
  </p:clrMapOvr>
</p:sld>
</file>

<file path=ppt/theme/theme1.xml><?xml version="1.0" encoding="utf-8"?>
<a:theme xmlns:a="http://schemas.openxmlformats.org/drawingml/2006/main" name="R2R-StatusReport-PPT-template_RSC_4">
  <a:themeElements>
    <a:clrScheme name="Custom 1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9A6B3B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2R-StatusReport-PPT-template_NEW 20180712_Fata [Read-Only]" id="{F82621A9-9295-45DD-810C-F9CAEA02BC39}" vid="{011A5CF3-0C38-4D36-90A5-F259F99D1E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R2R-StatusReport-PPT-template_RSC_4.pot</Template>
  <TotalTime>2893</TotalTime>
  <Words>574</Words>
  <Application>Microsoft Office PowerPoint</Application>
  <PresentationFormat>On-screen Show (16:9)</PresentationFormat>
  <Paragraphs>79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Myriad Pro</vt:lpstr>
      <vt:lpstr>Segoe UI</vt:lpstr>
      <vt:lpstr>R2R-StatusReport-PPT-template_RSC_4</vt:lpstr>
      <vt:lpstr>PowerPoint Presentation</vt:lpstr>
      <vt:lpstr>PowerPoint Presentation</vt:lpstr>
      <vt:lpstr>PowerPoint Presentation</vt:lpstr>
      <vt:lpstr>PowerPoint Presentation</vt:lpstr>
      <vt:lpstr>c) Flood Risk Assessment</vt:lpstr>
      <vt:lpstr>PowerPoint Presentation</vt:lpstr>
      <vt:lpstr>Challenges</vt:lpstr>
      <vt:lpstr>Lessons Learnt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Jose J. Antonio</dc:creator>
  <cp:lastModifiedBy>Francis Wele</cp:lastModifiedBy>
  <cp:revision>274</cp:revision>
  <dcterms:created xsi:type="dcterms:W3CDTF">2017-06-26T03:45:46Z</dcterms:created>
  <dcterms:modified xsi:type="dcterms:W3CDTF">2021-02-14T22:40:39Z</dcterms:modified>
</cp:coreProperties>
</file>