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798" r:id="rId2"/>
  </p:sldMasterIdLst>
  <p:notesMasterIdLst>
    <p:notesMasterId r:id="rId20"/>
  </p:notesMasterIdLst>
  <p:handoutMasterIdLst>
    <p:handoutMasterId r:id="rId21"/>
  </p:handoutMasterIdLst>
  <p:sldIdLst>
    <p:sldId id="260" r:id="rId3"/>
    <p:sldId id="398" r:id="rId4"/>
    <p:sldId id="407" r:id="rId5"/>
    <p:sldId id="408" r:id="rId6"/>
    <p:sldId id="432" r:id="rId7"/>
    <p:sldId id="420" r:id="rId8"/>
    <p:sldId id="421" r:id="rId9"/>
    <p:sldId id="417" r:id="rId10"/>
    <p:sldId id="418" r:id="rId11"/>
    <p:sldId id="413" r:id="rId12"/>
    <p:sldId id="428" r:id="rId13"/>
    <p:sldId id="429" r:id="rId14"/>
    <p:sldId id="414" r:id="rId15"/>
    <p:sldId id="415" r:id="rId16"/>
    <p:sldId id="430" r:id="rId17"/>
    <p:sldId id="431" r:id="rId18"/>
    <p:sldId id="368" r:id="rId19"/>
  </p:sldIdLst>
  <p:sldSz cx="9144000" cy="6858000" type="screen4x3"/>
  <p:notesSz cx="6807200" cy="99393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556"/>
    <a:srgbClr val="86461B"/>
    <a:srgbClr val="6D201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4660"/>
  </p:normalViewPr>
  <p:slideViewPr>
    <p:cSldViewPr>
      <p:cViewPr varScale="1">
        <p:scale>
          <a:sx n="55" d="100"/>
          <a:sy n="55" d="100"/>
        </p:scale>
        <p:origin x="109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67" tIns="45734" rIns="91467" bIns="45734" rtlCol="0"/>
          <a:lstStyle>
            <a:lvl1pPr algn="l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wrap="square" lIns="91467" tIns="45734" rIns="91467" bIns="4573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FB93B60B-B6CB-4C71-B635-3A9FF3E7743C}" type="datetimeFigureOut">
              <a:rPr lang="en-US"/>
              <a:pPr>
                <a:defRPr/>
              </a:pPr>
              <a:t>2/15/2021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67" tIns="45734" rIns="91467" bIns="45734" rtlCol="0" anchor="b"/>
          <a:lstStyle>
            <a:lvl1pPr algn="l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wrap="square" lIns="91467" tIns="45734" rIns="91467" bIns="4573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16ED810-CC73-47D7-85B8-53C10482B3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67" tIns="45734" rIns="91467" bIns="45734" rtlCol="0"/>
          <a:lstStyle>
            <a:lvl1pPr algn="l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wrap="square" lIns="91467" tIns="45734" rIns="91467" bIns="4573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158E53A9-F8E1-4099-988C-373199658BF9}" type="datetimeFigureOut">
              <a:rPr lang="en-US"/>
              <a:pPr>
                <a:defRPr/>
              </a:pPr>
              <a:t>2/15/2021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67" tIns="45734" rIns="91467" bIns="45734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45125" cy="4471987"/>
          </a:xfrm>
          <a:prstGeom prst="rect">
            <a:avLst/>
          </a:prstGeom>
        </p:spPr>
        <p:txBody>
          <a:bodyPr vert="horz" lIns="91467" tIns="45734" rIns="91467" bIns="45734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67" tIns="45734" rIns="91467" bIns="45734" rtlCol="0" anchor="b"/>
          <a:lstStyle>
            <a:lvl1pPr algn="l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wrap="square" lIns="91467" tIns="45734" rIns="91467" bIns="4573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A6A5AD0-F8B6-4593-B1EC-4C49B4BA66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5A17BD5-BAC3-4E6C-8F65-C7664B5D9790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545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401012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64491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0513" y="908050"/>
            <a:ext cx="2057400" cy="5473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908050"/>
            <a:ext cx="6019800" cy="5473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67017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A0E7D-759F-473E-BC91-3B8811A9B867}" type="datetimeFigureOut">
              <a:rPr lang="en-US"/>
              <a:pPr>
                <a:defRPr/>
              </a:pPr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CF655-C20B-4416-891E-88AE87D570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7951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0220F-B784-48EE-8196-C0CC459AD96B}" type="datetimeFigureOut">
              <a:rPr lang="en-US"/>
              <a:pPr>
                <a:defRPr/>
              </a:pPr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04B48-0F48-4B7D-ADD4-600D0E59BA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4604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41429-9A86-41C3-AB2F-B7B81C531060}" type="datetimeFigureOut">
              <a:rPr lang="en-US"/>
              <a:pPr>
                <a:defRPr/>
              </a:pPr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FD418-C928-4EFB-8B0F-2557ACA92E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9999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3C2A6-33F0-47C9-960B-0741DB5F4BE4}" type="datetimeFigureOut">
              <a:rPr lang="en-US"/>
              <a:pPr>
                <a:defRPr/>
              </a:pPr>
              <a:t>2/15/2021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5F791-88FE-430B-BD2D-4B6D502898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71602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BFD86-CB4F-4779-AC37-F44E6BA4F371}" type="datetimeFigureOut">
              <a:rPr lang="en-US"/>
              <a:pPr>
                <a:defRPr/>
              </a:pPr>
              <a:t>2/15/2021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60992-8733-4932-A928-C6F1E477E3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3725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4CA1C-6131-45C2-8C54-3949756334FF}" type="datetimeFigureOut">
              <a:rPr lang="en-US"/>
              <a:pPr>
                <a:defRPr/>
              </a:pPr>
              <a:t>2/15/2021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DBCF2-F3F6-4BC9-9E9E-B3CE15BA4F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48416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131CB-F877-4B2F-B705-AA9843B06FF1}" type="datetimeFigureOut">
              <a:rPr lang="en-US"/>
              <a:pPr>
                <a:defRPr/>
              </a:pPr>
              <a:t>2/15/2021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60EFE-14F3-4C0E-9AA8-A29ED96C2C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21001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F1EA9-2B05-4AE1-B9EF-A6B0A86110BE}" type="datetimeFigureOut">
              <a:rPr lang="en-US"/>
              <a:pPr>
                <a:defRPr/>
              </a:pPr>
              <a:t>2/15/2021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E0A76-A947-4E67-AD07-6CB05804A2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27282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37560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1E2DC-04FA-482B-B90F-C3B34E2AFF0A}" type="datetimeFigureOut">
              <a:rPr lang="en-US"/>
              <a:pPr>
                <a:defRPr/>
              </a:pPr>
              <a:t>2/15/2021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C3F43-5F9F-422A-932F-2D44C4D219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3549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2E7D5-3FEF-44D9-BDA4-0490485F874A}" type="datetimeFigureOut">
              <a:rPr lang="en-US"/>
              <a:pPr>
                <a:defRPr/>
              </a:pPr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9099A-5C01-4665-BEF0-38D185ED4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0431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612F3-8096-4D4F-99AC-8A28791EA95D}" type="datetimeFigureOut">
              <a:rPr lang="en-US"/>
              <a:pPr>
                <a:defRPr/>
              </a:pPr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6E41F-053D-4EFE-82BD-FD653F393F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1478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659589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916113"/>
            <a:ext cx="4038600" cy="4465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916113"/>
            <a:ext cx="4038600" cy="4465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82055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83120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19842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50348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80388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62707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908050"/>
            <a:ext cx="64801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916113"/>
            <a:ext cx="8229600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2782B48-DA58-4A6B-9EC9-C849065A2066}" type="datetimeFigureOut">
              <a:rPr lang="en-US"/>
              <a:pPr>
                <a:defRPr/>
              </a:pPr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10806E2-A91F-41ED-9B57-C6BA1CB20D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ransition/>
  <p:timing>
    <p:tnLst>
      <p:par>
        <p:cTn id="1" dur="indefinite" restart="never" nodeType="tmRoot"/>
      </p:par>
    </p:tnLst>
  </p:timing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 txBox="1">
            <a:spLocks noChangeArrowheads="1"/>
          </p:cNvSpPr>
          <p:nvPr/>
        </p:nvSpPr>
        <p:spPr>
          <a:xfrm>
            <a:off x="395288" y="-603250"/>
            <a:ext cx="8353425" cy="17526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400" b="1" dirty="0">
                <a:solidFill>
                  <a:schemeClr val="bg1"/>
                </a:solidFill>
                <a:latin typeface="+mn-lt"/>
                <a:ea typeface="+mn-ea"/>
              </a:rPr>
              <a:t>	</a:t>
            </a:r>
          </a:p>
        </p:txBody>
      </p:sp>
      <p:sp>
        <p:nvSpPr>
          <p:cNvPr id="4099" name="Title 10"/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/>
            </a:r>
            <a:br>
              <a:rPr lang="en-US" alt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2800" dirty="0" smtClean="0">
                <a:latin typeface="Gill Sans MT" panose="020B0502020104020203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USP-IAS Fiji R2R </a:t>
            </a:r>
            <a:r>
              <a:rPr lang="en-US" altLang="en-US" sz="2800" dirty="0">
                <a:latin typeface="Gill Sans MT" panose="020B0502020104020203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Project </a:t>
            </a:r>
            <a:r>
              <a:rPr lang="en-US" altLang="en-US" sz="2800" dirty="0" smtClean="0">
                <a:latin typeface="Gill Sans MT" panose="020B0502020104020203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Component 2 Update</a:t>
            </a:r>
            <a:r>
              <a:rPr lang="en-US" altLang="en-US" sz="2800" dirty="0">
                <a:latin typeface="Gill Sans MT" panose="020B0502020104020203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/>
            </a:r>
            <a:br>
              <a:rPr lang="en-US" altLang="en-US" sz="2800" dirty="0">
                <a:latin typeface="Gill Sans MT" panose="020B0502020104020203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endParaRPr lang="en-US" altLang="en-US" sz="2800" dirty="0">
              <a:latin typeface="Gill Sans MT" panose="020B0502020104020203" pitchFamily="34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4100" name="Subtitle 11"/>
          <p:cNvSpPr>
            <a:spLocks noGrp="1"/>
          </p:cNvSpPr>
          <p:nvPr>
            <p:ph type="subTitle" idx="1"/>
          </p:nvPr>
        </p:nvSpPr>
        <p:spPr>
          <a:xfrm>
            <a:off x="1371600" y="3501008"/>
            <a:ext cx="6400800" cy="1752600"/>
          </a:xfrm>
          <a:solidFill>
            <a:schemeClr val="accent1"/>
          </a:solidFill>
        </p:spPr>
        <p:txBody>
          <a:bodyPr rtlCol="0">
            <a:normAutofit fontScale="40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altLang="en-US" sz="2000" dirty="0" smtClean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altLang="en-US" sz="1400" dirty="0" smtClean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altLang="en-US" sz="1400" dirty="0" smtClean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8000" dirty="0"/>
              <a:t>2</a:t>
            </a:r>
            <a:r>
              <a:rPr lang="en-US" sz="8000" baseline="30000" dirty="0"/>
              <a:t>nd</a:t>
            </a:r>
            <a:r>
              <a:rPr lang="en-US" sz="8000" dirty="0"/>
              <a:t> R2R Regional Steering Technical Committee Meeting</a:t>
            </a:r>
          </a:p>
          <a:p>
            <a:r>
              <a:rPr lang="en-US" sz="5000" dirty="0"/>
              <a:t>15-17 February, 2021 – Nadi, Fiji</a:t>
            </a:r>
          </a:p>
        </p:txBody>
      </p:sp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496" y="2093912"/>
            <a:ext cx="1725612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821" y="2077027"/>
            <a:ext cx="752475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6" descr="C:\Users\Merana.Kitione\AppData\Local\Microsoft\Windows\INetCache\Content.Word\UNDP-LOGO TAGlin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6" b="6721"/>
          <a:stretch>
            <a:fillRect/>
          </a:stretch>
        </p:blipFill>
        <p:spPr bwMode="auto">
          <a:xfrm>
            <a:off x="1158473" y="2130425"/>
            <a:ext cx="720725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7" descr="C:\Users\vineil.narayan\AppData\Local\Microsoft\Windows\INetCache\Content.Word\Fiji Coat of Arms.jp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817" y="2130425"/>
            <a:ext cx="90011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 txBox="1">
            <a:spLocks noChangeArrowheads="1"/>
          </p:cNvSpPr>
          <p:nvPr/>
        </p:nvSpPr>
        <p:spPr>
          <a:xfrm>
            <a:off x="124104" y="3359720"/>
            <a:ext cx="8353425" cy="17526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400" b="1" dirty="0">
                <a:solidFill>
                  <a:schemeClr val="bg1"/>
                </a:solidFill>
                <a:latin typeface="+mn-lt"/>
                <a:ea typeface="+mn-ea"/>
              </a:rPr>
              <a:t>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-180528" y="160474"/>
            <a:ext cx="6048672" cy="7926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Herpetofauna </a:t>
            </a:r>
            <a:r>
              <a:rPr lang="en-GB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surveys</a:t>
            </a:r>
            <a:endParaRPr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548" y="1426950"/>
            <a:ext cx="3593725" cy="2391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450" y="3973554"/>
            <a:ext cx="3593726" cy="22227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7;p13"/>
          <p:cNvSpPr txBox="1"/>
          <p:nvPr/>
        </p:nvSpPr>
        <p:spPr>
          <a:xfrm>
            <a:off x="3779273" y="906785"/>
            <a:ext cx="5130774" cy="543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298450" algn="just">
              <a:lnSpc>
                <a:spcPct val="10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 sz="1600" dirty="0"/>
              <a:t>Herpetofauna were assessed using sticky traps, night transect active search, and daytime active and opportunistic search. Sticky traps were placed at 50m intervals along a 1km transect and left overnight. </a:t>
            </a:r>
            <a:endParaRPr lang="en-US" sz="1600" dirty="0" smtClean="0"/>
          </a:p>
          <a:p>
            <a:pPr marL="457200" indent="-298450" algn="just">
              <a:lnSpc>
                <a:spcPct val="10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GB" sz="1600" b="1" dirty="0" smtClean="0">
                <a:solidFill>
                  <a:schemeClr val="dk1"/>
                </a:solidFill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Natewa Tunuloa</a:t>
            </a:r>
          </a:p>
          <a:p>
            <a:pPr marL="914400" lvl="1" indent="-298450" algn="just">
              <a:lnSpc>
                <a:spcPct val="10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GB" sz="1400" dirty="0" smtClean="0">
                <a:solidFill>
                  <a:schemeClr val="dk1"/>
                </a:solidFill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16 </a:t>
            </a:r>
            <a:r>
              <a:rPr lang="en-GB" sz="1400" dirty="0">
                <a:solidFill>
                  <a:schemeClr val="dk1"/>
                </a:solidFill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different </a:t>
            </a:r>
            <a:r>
              <a:rPr lang="en-GB" sz="1400" dirty="0" smtClean="0">
                <a:solidFill>
                  <a:schemeClr val="dk1"/>
                </a:solidFill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species- </a:t>
            </a:r>
            <a:r>
              <a:rPr lang="en-GB" sz="1400" dirty="0">
                <a:solidFill>
                  <a:schemeClr val="dk1"/>
                </a:solidFill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4 were endemic, 9 were native and 3 were introduced species. </a:t>
            </a:r>
          </a:p>
          <a:p>
            <a:pPr marL="914400" lvl="1" indent="-298450" algn="just">
              <a:lnSpc>
                <a:spcPct val="10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GB" sz="1400" dirty="0" smtClean="0">
                <a:solidFill>
                  <a:schemeClr val="dk1"/>
                </a:solidFill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A </a:t>
            </a:r>
            <a:r>
              <a:rPr lang="en-GB" sz="1400" dirty="0">
                <a:solidFill>
                  <a:schemeClr val="dk1"/>
                </a:solidFill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significant find was recorded at the Buca headwaters where the skink </a:t>
            </a:r>
            <a:r>
              <a:rPr lang="en-GB" sz="1400" i="1" dirty="0" err="1">
                <a:solidFill>
                  <a:schemeClr val="dk1"/>
                </a:solidFill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Emoia</a:t>
            </a:r>
            <a:r>
              <a:rPr lang="en-GB" sz="1400" i="1" dirty="0">
                <a:solidFill>
                  <a:schemeClr val="dk1"/>
                </a:solidFill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GB" sz="1400" i="1" dirty="0" err="1">
                <a:solidFill>
                  <a:schemeClr val="dk1"/>
                </a:solidFill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Trosulla</a:t>
            </a:r>
            <a:r>
              <a:rPr lang="en-GB" sz="1400" dirty="0">
                <a:solidFill>
                  <a:schemeClr val="dk1"/>
                </a:solidFill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 was found. This particular species was thought to be extinct from </a:t>
            </a:r>
            <a:r>
              <a:rPr lang="en-GB" sz="1400" dirty="0" err="1">
                <a:solidFill>
                  <a:schemeClr val="dk1"/>
                </a:solidFill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Vanualevu</a:t>
            </a:r>
            <a:r>
              <a:rPr lang="en-GB" sz="1400" dirty="0">
                <a:solidFill>
                  <a:schemeClr val="dk1"/>
                </a:solidFill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 and Viti </a:t>
            </a:r>
            <a:r>
              <a:rPr lang="en-GB" sz="1400" dirty="0" err="1">
                <a:solidFill>
                  <a:schemeClr val="dk1"/>
                </a:solidFill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levu</a:t>
            </a:r>
            <a:r>
              <a:rPr lang="en-GB" sz="1400" dirty="0">
                <a:solidFill>
                  <a:schemeClr val="dk1"/>
                </a:solidFill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 due to predation from Rats and </a:t>
            </a:r>
            <a:r>
              <a:rPr lang="en-GB" sz="1400" dirty="0" smtClean="0">
                <a:solidFill>
                  <a:schemeClr val="dk1"/>
                </a:solidFill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mongoose.</a:t>
            </a:r>
          </a:p>
          <a:p>
            <a:pPr marL="914400" lvl="1" indent="-298450" algn="just">
              <a:lnSpc>
                <a:spcPct val="10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 sz="1400" dirty="0" smtClean="0">
                <a:solidFill>
                  <a:schemeClr val="dk1"/>
                </a:solidFill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The </a:t>
            </a:r>
            <a:r>
              <a:rPr lang="en-US" sz="1400" dirty="0">
                <a:solidFill>
                  <a:schemeClr val="dk1"/>
                </a:solidFill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presence of the Fiji ground frog, and the skink </a:t>
            </a:r>
            <a:r>
              <a:rPr lang="en-US" sz="1400" i="1" dirty="0" err="1" smtClean="0">
                <a:solidFill>
                  <a:schemeClr val="dk1"/>
                </a:solidFill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E.trossula</a:t>
            </a:r>
            <a:r>
              <a:rPr lang="en-US" sz="1400" dirty="0" smtClean="0">
                <a:solidFill>
                  <a:schemeClr val="dk1"/>
                </a:solidFill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 of </a:t>
            </a:r>
            <a:r>
              <a:rPr lang="en-US" sz="1400" dirty="0">
                <a:solidFill>
                  <a:schemeClr val="dk1"/>
                </a:solidFill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particular conservation interest and highlights the need for more research and monitoring</a:t>
            </a:r>
            <a:r>
              <a:rPr lang="en-US" sz="1400" dirty="0" smtClean="0">
                <a:solidFill>
                  <a:schemeClr val="dk1"/>
                </a:solidFill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..</a:t>
            </a:r>
            <a:endParaRPr sz="1400" dirty="0">
              <a:solidFill>
                <a:schemeClr val="dk1"/>
              </a:solidFill>
              <a:latin typeface="Gill Sans MT" panose="020B0502020104020203" pitchFamily="34" charset="0"/>
              <a:ea typeface="Calibri"/>
              <a:cs typeface="Calibri"/>
              <a:sym typeface="Calibri"/>
            </a:endParaRPr>
          </a:p>
          <a:p>
            <a:pPr marL="457200" indent="-298450" algn="just">
              <a:lnSpc>
                <a:spcPct val="1075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GB" sz="1600" b="1" dirty="0" smtClean="0">
                <a:solidFill>
                  <a:schemeClr val="dk1"/>
                </a:solidFill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Rabi</a:t>
            </a:r>
          </a:p>
          <a:p>
            <a:pPr marL="914400" lvl="1" indent="-298450" algn="just">
              <a:lnSpc>
                <a:spcPct val="1075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 sz="1400" dirty="0">
                <a:solidFill>
                  <a:schemeClr val="dk1"/>
                </a:solidFill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13 </a:t>
            </a:r>
            <a:r>
              <a:rPr lang="en-US" sz="1400" dirty="0" smtClean="0">
                <a:solidFill>
                  <a:schemeClr val="dk1"/>
                </a:solidFill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species- </a:t>
            </a:r>
            <a:r>
              <a:rPr lang="en-GB" sz="1400" dirty="0" smtClean="0">
                <a:solidFill>
                  <a:schemeClr val="dk1"/>
                </a:solidFill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3 </a:t>
            </a:r>
            <a:r>
              <a:rPr lang="en-GB" sz="1400" dirty="0">
                <a:solidFill>
                  <a:schemeClr val="dk1"/>
                </a:solidFill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were endemic, 7 were native and 3 were introduced species. </a:t>
            </a:r>
            <a:endParaRPr lang="en-GB" sz="1400" dirty="0" smtClean="0">
              <a:solidFill>
                <a:schemeClr val="dk1"/>
              </a:solidFill>
              <a:latin typeface="Gill Sans MT" panose="020B0502020104020203" pitchFamily="34" charset="0"/>
              <a:ea typeface="Calibri"/>
              <a:cs typeface="Calibri"/>
              <a:sym typeface="Calibri"/>
            </a:endParaRPr>
          </a:p>
          <a:p>
            <a:pPr marL="914400" lvl="1" indent="-298450" algn="just">
              <a:lnSpc>
                <a:spcPct val="1075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GB" sz="1400" dirty="0" smtClean="0">
                <a:solidFill>
                  <a:schemeClr val="dk1"/>
                </a:solidFill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This </a:t>
            </a:r>
            <a:r>
              <a:rPr lang="en-GB" sz="1400" dirty="0">
                <a:solidFill>
                  <a:schemeClr val="dk1"/>
                </a:solidFill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would be the first records of terrestrial </a:t>
            </a:r>
            <a:r>
              <a:rPr lang="en-GB" sz="1400" dirty="0" err="1">
                <a:solidFill>
                  <a:schemeClr val="dk1"/>
                </a:solidFill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herpetofauna</a:t>
            </a:r>
            <a:r>
              <a:rPr lang="en-GB" sz="1400" dirty="0">
                <a:solidFill>
                  <a:schemeClr val="dk1"/>
                </a:solidFill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 on Rabi island</a:t>
            </a:r>
            <a:r>
              <a:rPr lang="en-GB" sz="1400" dirty="0" smtClean="0">
                <a:solidFill>
                  <a:schemeClr val="dk1"/>
                </a:solidFill>
                <a:latin typeface="Gill Sans MT" panose="020B0502020104020203" pitchFamily="34" charset="0"/>
                <a:ea typeface="Calibri"/>
                <a:cs typeface="Calibri"/>
                <a:sym typeface="Calibri"/>
              </a:rPr>
              <a:t>.</a:t>
            </a:r>
            <a:endParaRPr sz="1400" dirty="0">
              <a:solidFill>
                <a:schemeClr val="dk1"/>
              </a:solidFill>
              <a:latin typeface="Gill Sans MT" panose="020B0502020104020203" pitchFamily="34" charset="0"/>
              <a:ea typeface="Calibri"/>
              <a:cs typeface="Calibri"/>
              <a:sym typeface="Calibri"/>
            </a:endParaRPr>
          </a:p>
          <a:p>
            <a:pPr marL="457200">
              <a:spcBef>
                <a:spcPts val="500"/>
              </a:spcBef>
              <a:spcAft>
                <a:spcPts val="0"/>
              </a:spcAft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19001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84" y="348497"/>
            <a:ext cx="7886700" cy="1325563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Mammals survey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01262"/>
            <a:ext cx="5309980" cy="4351338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smtClean="0"/>
              <a:t>mammal </a:t>
            </a:r>
            <a:r>
              <a:rPr lang="en-US" dirty="0"/>
              <a:t>surveys followed the </a:t>
            </a:r>
            <a:r>
              <a:rPr lang="en-US" dirty="0" smtClean="0"/>
              <a:t>methods </a:t>
            </a:r>
            <a:r>
              <a:rPr lang="en-US" dirty="0"/>
              <a:t>developed by the Pacific Invasive Initiative (Resource Kit for Rodent and Cat Eradication).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trapping stations were placed together with the </a:t>
            </a:r>
            <a:r>
              <a:rPr lang="en-US" dirty="0" err="1"/>
              <a:t>herpetofauna</a:t>
            </a:r>
            <a:r>
              <a:rPr lang="en-US" dirty="0"/>
              <a:t> survey stations. Each station contained two snap traps </a:t>
            </a:r>
            <a:r>
              <a:rPr lang="en-US" dirty="0" smtClean="0"/>
              <a:t>and </a:t>
            </a:r>
            <a:r>
              <a:rPr lang="en-US" dirty="0"/>
              <a:t>a mammal cage </a:t>
            </a:r>
            <a:r>
              <a:rPr lang="en-US" dirty="0" smtClean="0"/>
              <a:t>baited. </a:t>
            </a:r>
            <a:r>
              <a:rPr lang="en-US" dirty="0"/>
              <a:t>A total of 16 stations were established, 50m apart, to cover a large section of the </a:t>
            </a:r>
            <a:r>
              <a:rPr lang="en-US" dirty="0" smtClean="0"/>
              <a:t>different </a:t>
            </a:r>
            <a:r>
              <a:rPr lang="en-US" dirty="0"/>
              <a:t>sampling </a:t>
            </a:r>
            <a:r>
              <a:rPr lang="en-US" dirty="0" smtClean="0"/>
              <a:t>localities</a:t>
            </a:r>
          </a:p>
          <a:p>
            <a:r>
              <a:rPr lang="en-US" dirty="0" smtClean="0"/>
              <a:t> </a:t>
            </a:r>
            <a:r>
              <a:rPr lang="en-US" dirty="0" smtClean="0">
                <a:latin typeface="Gill Sans MT" panose="020B0502020104020203" pitchFamily="34" charset="0"/>
              </a:rPr>
              <a:t>Increasing numbers of invasive mammals to the ridge.</a:t>
            </a:r>
          </a:p>
          <a:p>
            <a:r>
              <a:rPr lang="en-US" dirty="0" smtClean="0">
                <a:latin typeface="Gill Sans MT" panose="020B0502020104020203" pitchFamily="34" charset="0"/>
              </a:rPr>
              <a:t>Mongoose recorded in Rabi with previous surveys highlighting very little numbers.</a:t>
            </a:r>
          </a:p>
          <a:p>
            <a:r>
              <a:rPr lang="en-US" dirty="0" smtClean="0">
                <a:latin typeface="Gill Sans MT" panose="020B0502020104020203" pitchFamily="34" charset="0"/>
              </a:rPr>
              <a:t>Presence of both bat species (</a:t>
            </a:r>
            <a:r>
              <a:rPr lang="en-US" i="1" dirty="0" smtClean="0">
                <a:latin typeface="Gill Sans MT" panose="020B0502020104020203" pitchFamily="34" charset="0"/>
              </a:rPr>
              <a:t>P. </a:t>
            </a:r>
            <a:r>
              <a:rPr lang="en-US" i="1" dirty="0" err="1" smtClean="0">
                <a:latin typeface="Gill Sans MT" panose="020B0502020104020203" pitchFamily="34" charset="0"/>
              </a:rPr>
              <a:t>tonganus</a:t>
            </a:r>
            <a:r>
              <a:rPr lang="en-US" i="1" dirty="0" smtClean="0">
                <a:latin typeface="Gill Sans MT" panose="020B0502020104020203" pitchFamily="34" charset="0"/>
              </a:rPr>
              <a:t> &amp; P. </a:t>
            </a:r>
            <a:r>
              <a:rPr lang="en-US" i="1" dirty="0" err="1" smtClean="0">
                <a:latin typeface="Gill Sans MT" panose="020B0502020104020203" pitchFamily="34" charset="0"/>
              </a:rPr>
              <a:t>samoensis</a:t>
            </a:r>
            <a:r>
              <a:rPr lang="en-US" i="1" dirty="0" smtClean="0">
                <a:latin typeface="Gill Sans MT" panose="020B0502020104020203" pitchFamily="34" charset="0"/>
              </a:rPr>
              <a:t>) </a:t>
            </a:r>
            <a:r>
              <a:rPr lang="en-US" dirty="0" smtClean="0">
                <a:latin typeface="Gill Sans MT" panose="020B0502020104020203" pitchFamily="34" charset="0"/>
              </a:rPr>
              <a:t>in the Tunuloa and Rabi study areas.</a:t>
            </a:r>
            <a:endParaRPr lang="en-US" dirty="0">
              <a:latin typeface="Gill Sans MT" panose="020B05020201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1196752"/>
            <a:ext cx="3089376" cy="23170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3476931"/>
            <a:ext cx="3089376" cy="411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448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Freshwater surveys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766" y="365125"/>
            <a:ext cx="2386053" cy="3181404"/>
          </a:xfrm>
          <a:prstGeom prst="rect">
            <a:avLst/>
          </a:prstGeom>
        </p:spPr>
      </p:pic>
      <p:pic>
        <p:nvPicPr>
          <p:cNvPr id="2050" name="Picture 2" descr="https://scontent.xx.fbcdn.net/v/t1.15752-0/p280x280/129590257_206472890965328_6454963619464993888_n.jpg?_nc_cat=103&amp;ccb=2&amp;_nc_sid=ae9488&amp;_nc_ohc=_S_YCYCbF6IAX8Xh5U9&amp;_nc_ad=z-m&amp;_nc_cid=0&amp;_nc_ht=scontent.xx&amp;tp=6&amp;oh=5fe47cbc945512a97eca3532e8407dd7&amp;oe=5FF1B06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381" y="3789040"/>
            <a:ext cx="355282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23528" y="1370860"/>
            <a:ext cx="4464496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Gill Sans MT" panose="020B0502020104020203" pitchFamily="34" charset="0"/>
              </a:rPr>
              <a:t>A Smith-Root LR 24 backpack electro fisher used &amp; standardized electrofishing effort of multiple habitat types that include run, ripples and pools. Stunned fish were collected using hand nets and a hand held beach seine net (1 mm</a:t>
            </a:r>
            <a:r>
              <a:rPr lang="en-US" sz="1800" baseline="30000" dirty="0" smtClean="0">
                <a:latin typeface="Gill Sans MT" panose="020B0502020104020203" pitchFamily="34" charset="0"/>
              </a:rPr>
              <a:t>2 </a:t>
            </a:r>
            <a:r>
              <a:rPr lang="en-US" sz="1800" dirty="0" smtClean="0">
                <a:latin typeface="Gill Sans MT" panose="020B0502020104020203" pitchFamily="34" charset="0"/>
              </a:rPr>
              <a:t>mesh) for sorting and identification. </a:t>
            </a:r>
          </a:p>
          <a:p>
            <a:r>
              <a:rPr lang="en-US" sz="1800" dirty="0" smtClean="0">
                <a:latin typeface="Gill Sans MT" panose="020B0502020104020203" pitchFamily="34" charset="0"/>
              </a:rPr>
              <a:t>Gobies previously reported in Buca river was found in Colo-Levu- endemic Orange-Spotted </a:t>
            </a:r>
            <a:r>
              <a:rPr lang="en-US" sz="1800" dirty="0" err="1" smtClean="0">
                <a:latin typeface="Gill Sans MT" panose="020B0502020104020203" pitchFamily="34" charset="0"/>
              </a:rPr>
              <a:t>Scaleless</a:t>
            </a:r>
            <a:r>
              <a:rPr lang="en-US" sz="1800" dirty="0" smtClean="0">
                <a:latin typeface="Gill Sans MT" panose="020B0502020104020203" pitchFamily="34" charset="0"/>
              </a:rPr>
              <a:t> Goby, </a:t>
            </a:r>
            <a:r>
              <a:rPr lang="en-US" sz="1800" i="1" dirty="0" err="1" smtClean="0">
                <a:latin typeface="Gill Sans MT" panose="020B0502020104020203" pitchFamily="34" charset="0"/>
              </a:rPr>
              <a:t>Schismatogobius</a:t>
            </a:r>
            <a:r>
              <a:rPr lang="en-US" sz="1800" i="1" dirty="0" smtClean="0">
                <a:latin typeface="Gill Sans MT" panose="020B0502020104020203" pitchFamily="34" charset="0"/>
              </a:rPr>
              <a:t> </a:t>
            </a:r>
            <a:r>
              <a:rPr lang="en-US" sz="1800" i="1" dirty="0" err="1" smtClean="0">
                <a:latin typeface="Gill Sans MT" panose="020B0502020104020203" pitchFamily="34" charset="0"/>
              </a:rPr>
              <a:t>chrysonotus</a:t>
            </a:r>
            <a:r>
              <a:rPr lang="en-US" sz="1800" dirty="0" smtClean="0">
                <a:latin typeface="Gill Sans MT" panose="020B0502020104020203" pitchFamily="34" charset="0"/>
              </a:rPr>
              <a:t>.</a:t>
            </a:r>
          </a:p>
          <a:p>
            <a:r>
              <a:rPr lang="en-US" sz="1800" dirty="0" smtClean="0">
                <a:latin typeface="Gill Sans MT" panose="020B0502020104020203" pitchFamily="34" charset="0"/>
              </a:rPr>
              <a:t>A nesobasis hotspot- genus of damselflies endemic to Fiji.</a:t>
            </a:r>
          </a:p>
          <a:p>
            <a:r>
              <a:rPr lang="en-US" sz="1800" dirty="0">
                <a:latin typeface="Gill Sans MT" panose="020B0502020104020203" pitchFamily="34" charset="0"/>
              </a:rPr>
              <a:t>T</a:t>
            </a:r>
            <a:r>
              <a:rPr lang="en-US" sz="1800" dirty="0" smtClean="0">
                <a:latin typeface="Gill Sans MT" panose="020B0502020104020203" pitchFamily="34" charset="0"/>
              </a:rPr>
              <a:t>he </a:t>
            </a:r>
            <a:r>
              <a:rPr lang="en-US" sz="1800" dirty="0" smtClean="0">
                <a:latin typeface="Gill Sans MT" panose="020B0502020104020203" pitchFamily="34" charset="0"/>
              </a:rPr>
              <a:t>streams draining the forest systems within the designated boundaries supported a good diversity of target species.</a:t>
            </a:r>
            <a:endParaRPr lang="en-US" sz="18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4911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E8D89-E793-45AE-9EAB-6B5084100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7886700" cy="579596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Archaeological Survey</a:t>
            </a:r>
            <a:endParaRPr lang="en-FJ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01052-8F82-4935-ACAB-5D21D0A2F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68760"/>
            <a:ext cx="4879454" cy="5184576"/>
          </a:xfrm>
        </p:spPr>
        <p:txBody>
          <a:bodyPr>
            <a:normAutofit lnSpcReduction="10000"/>
          </a:bodyPr>
          <a:lstStyle/>
          <a:p>
            <a:r>
              <a:rPr lang="en-US" b="1" dirty="0" err="1">
                <a:latin typeface="Gill Sans MT" panose="020B0502020104020203" pitchFamily="34" charset="0"/>
              </a:rPr>
              <a:t>Natewa</a:t>
            </a:r>
            <a:r>
              <a:rPr lang="en-US" b="1" dirty="0">
                <a:latin typeface="Gill Sans MT" panose="020B0502020104020203" pitchFamily="34" charset="0"/>
              </a:rPr>
              <a:t> – </a:t>
            </a:r>
            <a:r>
              <a:rPr lang="en-US" b="1" dirty="0" err="1">
                <a:latin typeface="Gill Sans MT" panose="020B0502020104020203" pitchFamily="34" charset="0"/>
              </a:rPr>
              <a:t>Tunuloa</a:t>
            </a:r>
            <a:r>
              <a:rPr lang="en-US" b="1" dirty="0">
                <a:latin typeface="Gill Sans MT" panose="020B0502020104020203" pitchFamily="34" charset="0"/>
              </a:rPr>
              <a:t> </a:t>
            </a:r>
            <a:r>
              <a:rPr lang="en-US" dirty="0">
                <a:latin typeface="Gill Sans MT" panose="020B0502020104020203" pitchFamily="34" charset="0"/>
              </a:rPr>
              <a:t>: </a:t>
            </a:r>
            <a:r>
              <a:rPr lang="en-US" dirty="0" smtClean="0">
                <a:latin typeface="Gill Sans MT" panose="020B0502020104020203" pitchFamily="34" charset="0"/>
              </a:rPr>
              <a:t>12 sites previously documented by the Fiji Museum (1938, 2012, 2015, 2016).</a:t>
            </a:r>
          </a:p>
          <a:p>
            <a:r>
              <a:rPr lang="en-US" dirty="0" smtClean="0">
                <a:latin typeface="Gill Sans MT" panose="020B0502020104020203" pitchFamily="34" charset="0"/>
              </a:rPr>
              <a:t>A total of 21 sites mapped in 2020 </a:t>
            </a:r>
          </a:p>
          <a:p>
            <a:pPr lvl="1"/>
            <a:r>
              <a:rPr lang="en-US" dirty="0" smtClean="0">
                <a:latin typeface="Gill Sans MT" panose="020B0502020104020203" pitchFamily="34" charset="0"/>
              </a:rPr>
              <a:t>most are fortification features (ridge ditch or trenches cut perpendicular to the ridge line)</a:t>
            </a:r>
          </a:p>
          <a:p>
            <a:pPr lvl="1"/>
            <a:r>
              <a:rPr lang="en-US" dirty="0" smtClean="0">
                <a:latin typeface="Gill Sans MT" panose="020B0502020104020203" pitchFamily="34" charset="0"/>
              </a:rPr>
              <a:t>Hill forts</a:t>
            </a:r>
          </a:p>
          <a:p>
            <a:pPr lvl="1"/>
            <a:r>
              <a:rPr lang="en-US" dirty="0" smtClean="0">
                <a:latin typeface="Gill Sans MT" panose="020B0502020104020203" pitchFamily="34" charset="0"/>
              </a:rPr>
              <a:t>Old village sites</a:t>
            </a:r>
          </a:p>
          <a:p>
            <a:pPr lvl="1"/>
            <a:r>
              <a:rPr lang="en-US" dirty="0" smtClean="0">
                <a:latin typeface="Gill Sans MT" panose="020B0502020104020203" pitchFamily="34" charset="0"/>
              </a:rPr>
              <a:t>Sacred sites</a:t>
            </a:r>
          </a:p>
          <a:p>
            <a:pPr lvl="1"/>
            <a:r>
              <a:rPr lang="en-US" dirty="0" smtClean="0">
                <a:latin typeface="Gill Sans MT" panose="020B0502020104020203" pitchFamily="34" charset="0"/>
              </a:rPr>
              <a:t>Cave burials (</a:t>
            </a:r>
            <a:r>
              <a:rPr lang="en-US" dirty="0" err="1" smtClean="0">
                <a:latin typeface="Gill Sans MT" panose="020B0502020104020203" pitchFamily="34" charset="0"/>
              </a:rPr>
              <a:t>Ivakasara</a:t>
            </a:r>
            <a:r>
              <a:rPr lang="en-US" dirty="0" smtClean="0">
                <a:latin typeface="Gill Sans MT" panose="020B0502020104020203" pitchFamily="34" charset="0"/>
              </a:rPr>
              <a:t>)</a:t>
            </a:r>
          </a:p>
          <a:p>
            <a:pPr lvl="1"/>
            <a:r>
              <a:rPr lang="en-US" dirty="0" smtClean="0">
                <a:latin typeface="Gill Sans MT" panose="020B0502020104020203" pitchFamily="34" charset="0"/>
              </a:rPr>
              <a:t>Chiefly burial mound (</a:t>
            </a:r>
            <a:r>
              <a:rPr lang="en-US" dirty="0" err="1" smtClean="0">
                <a:latin typeface="Gill Sans MT" panose="020B0502020104020203" pitchFamily="34" charset="0"/>
              </a:rPr>
              <a:t>Sautabu</a:t>
            </a:r>
            <a:r>
              <a:rPr lang="en-US" dirty="0" smtClean="0">
                <a:latin typeface="Gill Sans MT" panose="020B0502020104020203" pitchFamily="34" charset="0"/>
              </a:rPr>
              <a:t>)</a:t>
            </a:r>
          </a:p>
          <a:p>
            <a:pPr lvl="1"/>
            <a:r>
              <a:rPr lang="en-US" dirty="0" smtClean="0">
                <a:latin typeface="Gill Sans MT" panose="020B0502020104020203" pitchFamily="34" charset="0"/>
              </a:rPr>
              <a:t>Cemetery </a:t>
            </a:r>
          </a:p>
          <a:p>
            <a:pPr lvl="1"/>
            <a:r>
              <a:rPr lang="en-US" dirty="0" smtClean="0">
                <a:latin typeface="Gill Sans MT" panose="020B0502020104020203" pitchFamily="34" charset="0"/>
              </a:rPr>
              <a:t>Petroglyphs </a:t>
            </a:r>
          </a:p>
          <a:p>
            <a:pPr lvl="1"/>
            <a:r>
              <a:rPr lang="en-US" dirty="0" smtClean="0">
                <a:latin typeface="Gill Sans MT" panose="020B0502020104020203" pitchFamily="34" charset="0"/>
              </a:rPr>
              <a:t>Historical </a:t>
            </a:r>
          </a:p>
          <a:p>
            <a:pPr lvl="1"/>
            <a:r>
              <a:rPr lang="en-US" dirty="0" smtClean="0">
                <a:latin typeface="Gill Sans MT" panose="020B0502020104020203" pitchFamily="34" charset="0"/>
              </a:rPr>
              <a:t>Mythical and</a:t>
            </a:r>
          </a:p>
          <a:p>
            <a:pPr lvl="1"/>
            <a:r>
              <a:rPr lang="en-US" dirty="0" smtClean="0">
                <a:latin typeface="Gill Sans MT" panose="020B0502020104020203" pitchFamily="34" charset="0"/>
              </a:rPr>
              <a:t>Ancestral mound (</a:t>
            </a:r>
            <a:r>
              <a:rPr lang="en-US" dirty="0" err="1" smtClean="0">
                <a:latin typeface="Gill Sans MT" panose="020B0502020104020203" pitchFamily="34" charset="0"/>
              </a:rPr>
              <a:t>Yavutu</a:t>
            </a:r>
            <a:r>
              <a:rPr lang="en-US" dirty="0" smtClean="0">
                <a:latin typeface="Gill Sans MT" panose="020B0502020104020203" pitchFamily="34" charset="0"/>
              </a:rPr>
              <a:t>) </a:t>
            </a:r>
            <a:endParaRPr lang="en-US" dirty="0">
              <a:latin typeface="Gill Sans MT" panose="020B0502020104020203" pitchFamily="34" charset="0"/>
            </a:endParaRPr>
          </a:p>
          <a:p>
            <a:r>
              <a:rPr lang="en-US" b="1" dirty="0">
                <a:latin typeface="Gill Sans MT" panose="020B0502020104020203" pitchFamily="34" charset="0"/>
              </a:rPr>
              <a:t>Rabi: </a:t>
            </a:r>
            <a:r>
              <a:rPr lang="en-US" dirty="0" smtClean="0">
                <a:latin typeface="Gill Sans MT" panose="020B0502020104020203" pitchFamily="34" charset="0"/>
              </a:rPr>
              <a:t>14 sites all of which are hill fortification features</a:t>
            </a:r>
            <a:endParaRPr lang="en-US" dirty="0">
              <a:latin typeface="Gill Sans MT" panose="020B0502020104020203" pitchFamily="34" charset="0"/>
            </a:endParaRPr>
          </a:p>
          <a:p>
            <a:endParaRPr lang="en-FJ" dirty="0"/>
          </a:p>
        </p:txBody>
      </p:sp>
      <p:pic>
        <p:nvPicPr>
          <p:cNvPr id="6" name="Picture 5" descr="H:\Biorap\Dakuniba\IMG_710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3127470"/>
            <a:ext cx="2770468" cy="1885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H:\Biorap\Dakuniba\IMG_711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1004724"/>
            <a:ext cx="2770468" cy="200949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5975307" y="5013176"/>
            <a:ext cx="3189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Petroglyphed stones at </a:t>
            </a:r>
            <a:r>
              <a:rPr lang="en-US" dirty="0" err="1" smtClean="0"/>
              <a:t>Dakuniba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657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201107_1516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1914" y="1180870"/>
            <a:ext cx="3477942" cy="1602581"/>
          </a:xfrm>
        </p:spPr>
      </p:pic>
      <p:sp>
        <p:nvSpPr>
          <p:cNvPr id="5" name="TextBox 4"/>
          <p:cNvSpPr txBox="1"/>
          <p:nvPr/>
        </p:nvSpPr>
        <p:spPr>
          <a:xfrm>
            <a:off x="107504" y="2949700"/>
            <a:ext cx="5023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Remains of the </a:t>
            </a:r>
            <a:r>
              <a:rPr lang="en-US" dirty="0" err="1" smtClean="0"/>
              <a:t>Lalagavesi</a:t>
            </a:r>
            <a:r>
              <a:rPr lang="en-US" dirty="0" smtClean="0"/>
              <a:t>, </a:t>
            </a:r>
            <a:r>
              <a:rPr lang="en-US" dirty="0" err="1" smtClean="0"/>
              <a:t>Vunisavisavi</a:t>
            </a:r>
            <a:r>
              <a:rPr lang="en-US" dirty="0" smtClean="0"/>
              <a:t> village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36361" y="2949700"/>
            <a:ext cx="2937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Ridge-ditch, </a:t>
            </a:r>
            <a:r>
              <a:rPr lang="en-US" dirty="0" err="1" smtClean="0"/>
              <a:t>Muana</a:t>
            </a:r>
            <a:r>
              <a:rPr lang="en-US" dirty="0" smtClean="0"/>
              <a:t> Village</a:t>
            </a:r>
            <a:endParaRPr lang="en-US" dirty="0"/>
          </a:p>
        </p:txBody>
      </p:sp>
      <p:pic>
        <p:nvPicPr>
          <p:cNvPr id="9" name="Picture 8" descr="20201103_1031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8934" y="1153867"/>
            <a:ext cx="3532518" cy="1629584"/>
          </a:xfrm>
          <a:prstGeom prst="rect">
            <a:avLst/>
          </a:prstGeom>
        </p:spPr>
      </p:pic>
      <p:pic>
        <p:nvPicPr>
          <p:cNvPr id="10" name="Picture 9" descr="20201105_1617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579642"/>
            <a:ext cx="3521675" cy="16245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1914" y="5225363"/>
            <a:ext cx="2629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Burial, </a:t>
            </a:r>
            <a:r>
              <a:rPr lang="en-US" dirty="0" err="1" smtClean="0"/>
              <a:t>Dakuniba</a:t>
            </a:r>
            <a:r>
              <a:rPr lang="en-US" dirty="0" smtClean="0"/>
              <a:t> Village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9979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Entomology surveys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330" y="1340767"/>
            <a:ext cx="4894019" cy="4968552"/>
          </a:xfrm>
        </p:spPr>
        <p:txBody>
          <a:bodyPr/>
          <a:lstStyle/>
          <a:p>
            <a:pPr lvl="0"/>
            <a:r>
              <a:rPr lang="en-US" dirty="0" smtClean="0">
                <a:latin typeface="Gill Sans MT" panose="020B0502020104020203" pitchFamily="34" charset="0"/>
              </a:rPr>
              <a:t>Key habitat types </a:t>
            </a:r>
            <a:r>
              <a:rPr lang="en-US" dirty="0">
                <a:latin typeface="Gill Sans MT" panose="020B0502020104020203" pitchFamily="34" charset="0"/>
              </a:rPr>
              <a:t>(i.e. within gully, slopes and ridges) </a:t>
            </a:r>
            <a:r>
              <a:rPr lang="en-US" dirty="0" smtClean="0">
                <a:latin typeface="Gill Sans MT" panose="020B0502020104020203" pitchFamily="34" charset="0"/>
              </a:rPr>
              <a:t>with 50m </a:t>
            </a:r>
            <a:r>
              <a:rPr lang="en-US" dirty="0">
                <a:latin typeface="Gill Sans MT" panose="020B0502020104020203" pitchFamily="34" charset="0"/>
              </a:rPr>
              <a:t>transects </a:t>
            </a:r>
            <a:r>
              <a:rPr lang="en-US" dirty="0" smtClean="0">
                <a:latin typeface="Gill Sans MT" panose="020B0502020104020203" pitchFamily="34" charset="0"/>
              </a:rPr>
              <a:t>sampled </a:t>
            </a:r>
            <a:r>
              <a:rPr lang="en-US" dirty="0">
                <a:latin typeface="Gill Sans MT" panose="020B0502020104020203" pitchFamily="34" charset="0"/>
              </a:rPr>
              <a:t>within each vegetation sub-plots and leaf litter sampling was undertaken at 50m intervals using 1m</a:t>
            </a:r>
            <a:r>
              <a:rPr lang="en-US" baseline="30000" dirty="0">
                <a:latin typeface="Gill Sans MT" panose="020B0502020104020203" pitchFamily="34" charset="0"/>
              </a:rPr>
              <a:t>2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smtClean="0">
                <a:latin typeface="Gill Sans MT" panose="020B0502020104020203" pitchFamily="34" charset="0"/>
              </a:rPr>
              <a:t>quadrats. </a:t>
            </a:r>
            <a:r>
              <a:rPr lang="en-US" dirty="0">
                <a:latin typeface="Gill Sans MT" panose="020B0502020104020203" pitchFamily="34" charset="0"/>
              </a:rPr>
              <a:t>Nocturnal surveys targeting night active insects were sampled using light traps. </a:t>
            </a:r>
            <a:endParaRPr lang="en-US" dirty="0" smtClean="0">
              <a:latin typeface="Gill Sans MT" panose="020B0502020104020203" pitchFamily="34" charset="0"/>
            </a:endParaRPr>
          </a:p>
          <a:p>
            <a:pPr lvl="0"/>
            <a:r>
              <a:rPr lang="en-US" dirty="0" smtClean="0">
                <a:latin typeface="Gill Sans MT" panose="020B0502020104020203" pitchFamily="34" charset="0"/>
              </a:rPr>
              <a:t>A </a:t>
            </a:r>
            <a:r>
              <a:rPr lang="en-US" dirty="0">
                <a:latin typeface="Gill Sans MT" panose="020B0502020104020203" pitchFamily="34" charset="0"/>
              </a:rPr>
              <a:t>total of 682 insects were sampled from the </a:t>
            </a:r>
            <a:r>
              <a:rPr lang="en-US" dirty="0" smtClean="0">
                <a:latin typeface="Gill Sans MT" panose="020B0502020104020203" pitchFamily="34" charset="0"/>
              </a:rPr>
              <a:t>different </a:t>
            </a:r>
            <a:r>
              <a:rPr lang="en-US" dirty="0">
                <a:latin typeface="Gill Sans MT" panose="020B0502020104020203" pitchFamily="34" charset="0"/>
              </a:rPr>
              <a:t>sampling techniques </a:t>
            </a:r>
            <a:r>
              <a:rPr lang="en-US" dirty="0" smtClean="0">
                <a:latin typeface="Gill Sans MT" panose="020B0502020104020203" pitchFamily="34" charset="0"/>
              </a:rPr>
              <a:t>employed.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smtClean="0">
                <a:latin typeface="Gill Sans MT" panose="020B0502020104020203" pitchFamily="34" charset="0"/>
              </a:rPr>
              <a:t>The </a:t>
            </a:r>
            <a:r>
              <a:rPr lang="en-US" dirty="0">
                <a:latin typeface="Gill Sans MT" panose="020B0502020104020203" pitchFamily="34" charset="0"/>
              </a:rPr>
              <a:t>most abundant taxa sampled </a:t>
            </a:r>
            <a:r>
              <a:rPr lang="en-US" dirty="0" smtClean="0">
                <a:latin typeface="Gill Sans MT" panose="020B0502020104020203" pitchFamily="34" charset="0"/>
              </a:rPr>
              <a:t>were </a:t>
            </a:r>
            <a:r>
              <a:rPr lang="en-US" dirty="0">
                <a:latin typeface="Gill Sans MT" panose="020B0502020104020203" pitchFamily="34" charset="0"/>
              </a:rPr>
              <a:t>the </a:t>
            </a:r>
            <a:r>
              <a:rPr lang="en-US" i="1" dirty="0" err="1">
                <a:latin typeface="Gill Sans MT" panose="020B0502020104020203" pitchFamily="34" charset="0"/>
              </a:rPr>
              <a:t>Coleoptera</a:t>
            </a:r>
            <a:r>
              <a:rPr lang="en-US" dirty="0">
                <a:latin typeface="Gill Sans MT" panose="020B0502020104020203" pitchFamily="34" charset="0"/>
              </a:rPr>
              <a:t> (beetles) recording 21 families sampled within the assessment areas</a:t>
            </a:r>
            <a:r>
              <a:rPr lang="en-US" dirty="0" smtClean="0">
                <a:latin typeface="Gill Sans MT" panose="020B0502020104020203" pitchFamily="34" charset="0"/>
              </a:rPr>
              <a:t>.</a:t>
            </a:r>
          </a:p>
          <a:p>
            <a:pPr lvl="0"/>
            <a:r>
              <a:rPr lang="en-US" dirty="0" smtClean="0">
                <a:latin typeface="Gill Sans MT" panose="020B0502020104020203" pitchFamily="34" charset="0"/>
              </a:rPr>
              <a:t>The </a:t>
            </a:r>
            <a:r>
              <a:rPr lang="en-US" dirty="0">
                <a:latin typeface="Gill Sans MT" panose="020B0502020104020203" pitchFamily="34" charset="0"/>
              </a:rPr>
              <a:t>richness of Coleopteran families within the sampled sites </a:t>
            </a:r>
            <a:r>
              <a:rPr lang="en-US" dirty="0" smtClean="0">
                <a:latin typeface="Gill Sans MT" panose="020B0502020104020203" pitchFamily="34" charset="0"/>
              </a:rPr>
              <a:t>suggests </a:t>
            </a:r>
            <a:r>
              <a:rPr lang="en-US" dirty="0">
                <a:latin typeface="Gill Sans MT" panose="020B0502020104020203" pitchFamily="34" charset="0"/>
              </a:rPr>
              <a:t>that the forest system is in good health. </a:t>
            </a:r>
          </a:p>
        </p:txBody>
      </p:sp>
      <p:pic>
        <p:nvPicPr>
          <p:cNvPr id="6" name="Picture 5" descr="D:\Users\sakitiwaqa_h\Desktop\Projects &amp; Consultancies\Natewa R2R 2020\Data\Day2-plot 1-flat\IMG_582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413" y="836712"/>
            <a:ext cx="3657843" cy="2672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D:\Users\sakitiwaqa_h\Desktop\Drawa BioRAP 2018\Photos\LT_2 setup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94021" y="4063297"/>
            <a:ext cx="2723445" cy="22469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338195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620520" y="-171400"/>
            <a:ext cx="7886700" cy="925513"/>
          </a:xfrm>
        </p:spPr>
        <p:txBody>
          <a:bodyPr/>
          <a:lstStyle/>
          <a:p>
            <a:pPr eaLnBrk="1" hangingPunct="1"/>
            <a:r>
              <a:rPr lang="en-US" altLang="en-US" sz="2400" b="1" dirty="0" smtClean="0">
                <a:latin typeface="Tempus Sans ITC" panose="04020404030D07020202" pitchFamily="82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/>
            </a:r>
            <a:br>
              <a:rPr lang="en-US" altLang="en-US" sz="2400" b="1" dirty="0" smtClean="0">
                <a:latin typeface="Tempus Sans ITC" panose="04020404030D07020202" pitchFamily="82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/>
            </a:r>
            <a:br>
              <a:rPr lang="en-US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Community consultations to formalize terrestrial Protected area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395536" y="1124744"/>
            <a:ext cx="6327744" cy="3756025"/>
          </a:xfrm>
        </p:spPr>
        <p:txBody>
          <a:bodyPr/>
          <a:lstStyle/>
          <a:p>
            <a:r>
              <a:rPr lang="en-US" sz="2000" dirty="0">
                <a:latin typeface="Gill Sans MT" panose="020B0502020104020203" pitchFamily="34" charset="0"/>
              </a:rPr>
              <a:t>The consultations targeted </a:t>
            </a:r>
            <a:r>
              <a:rPr lang="en-US" sz="2000" dirty="0" smtClean="0">
                <a:latin typeface="Gill Sans MT" panose="020B0502020104020203" pitchFamily="34" charset="0"/>
              </a:rPr>
              <a:t>the </a:t>
            </a:r>
            <a:r>
              <a:rPr lang="en-US" sz="2000" dirty="0">
                <a:latin typeface="Gill Sans MT" panose="020B0502020104020203" pitchFamily="34" charset="0"/>
              </a:rPr>
              <a:t>11 </a:t>
            </a:r>
            <a:r>
              <a:rPr lang="en-US" sz="2000" i="1" dirty="0">
                <a:latin typeface="Gill Sans MT" panose="020B0502020104020203" pitchFamily="34" charset="0"/>
              </a:rPr>
              <a:t>mataqali</a:t>
            </a:r>
            <a:r>
              <a:rPr lang="en-US" sz="2000" dirty="0">
                <a:latin typeface="Gill Sans MT" panose="020B0502020104020203" pitchFamily="34" charset="0"/>
              </a:rPr>
              <a:t>’s in </a:t>
            </a:r>
            <a:r>
              <a:rPr lang="en-US" sz="2000" dirty="0" smtClean="0">
                <a:latin typeface="Gill Sans MT" panose="020B0502020104020203" pitchFamily="34" charset="0"/>
              </a:rPr>
              <a:t>the Peninsula </a:t>
            </a:r>
            <a:r>
              <a:rPr lang="en-US" sz="2000" dirty="0">
                <a:latin typeface="Gill Sans MT" panose="020B0502020104020203" pitchFamily="34" charset="0"/>
              </a:rPr>
              <a:t>that </a:t>
            </a:r>
            <a:r>
              <a:rPr lang="en-US" sz="2000" dirty="0" smtClean="0">
                <a:latin typeface="Gill Sans MT" panose="020B0502020104020203" pitchFamily="34" charset="0"/>
              </a:rPr>
              <a:t>signed </a:t>
            </a:r>
            <a:r>
              <a:rPr lang="en-US" sz="2000" dirty="0">
                <a:latin typeface="Gill Sans MT" panose="020B0502020104020203" pitchFamily="34" charset="0"/>
              </a:rPr>
              <a:t>the community agreement with BirdLife International to protect </a:t>
            </a:r>
            <a:r>
              <a:rPr lang="en-US" sz="2000" dirty="0" smtClean="0">
                <a:latin typeface="Gill Sans MT" panose="020B0502020104020203" pitchFamily="34" charset="0"/>
              </a:rPr>
              <a:t>600ha </a:t>
            </a:r>
            <a:r>
              <a:rPr lang="en-US" sz="2000" dirty="0">
                <a:latin typeface="Gill Sans MT" panose="020B0502020104020203" pitchFamily="34" charset="0"/>
              </a:rPr>
              <a:t>of primary </a:t>
            </a:r>
            <a:r>
              <a:rPr lang="en-US" sz="2000" dirty="0" smtClean="0">
                <a:latin typeface="Gill Sans MT" panose="020B0502020104020203" pitchFamily="34" charset="0"/>
              </a:rPr>
              <a:t>forests.</a:t>
            </a:r>
            <a:r>
              <a:rPr lang="en-US" sz="2000" dirty="0">
                <a:latin typeface="Gill Sans MT" panose="020B0502020104020203" pitchFamily="34" charset="0"/>
              </a:rPr>
              <a:t> </a:t>
            </a:r>
          </a:p>
          <a:p>
            <a:r>
              <a:rPr lang="en-US" sz="2000" dirty="0">
                <a:latin typeface="Gill Sans MT" panose="020B0502020104020203" pitchFamily="34" charset="0"/>
              </a:rPr>
              <a:t>Key benefits from the CCA highlighted by the different </a:t>
            </a:r>
            <a:r>
              <a:rPr lang="en-US" sz="2000" dirty="0" smtClean="0">
                <a:latin typeface="Gill Sans MT" panose="020B0502020104020203" pitchFamily="34" charset="0"/>
              </a:rPr>
              <a:t>Mataqali’s </a:t>
            </a:r>
            <a:r>
              <a:rPr lang="en-US" sz="2000" dirty="0">
                <a:latin typeface="Gill Sans MT" panose="020B0502020104020203" pitchFamily="34" charset="0"/>
              </a:rPr>
              <a:t>during consultation were: </a:t>
            </a:r>
          </a:p>
          <a:p>
            <a:pPr lvl="1"/>
            <a:r>
              <a:rPr lang="en-US" sz="2000" dirty="0">
                <a:latin typeface="Gill Sans MT" panose="020B0502020104020203" pitchFamily="34" charset="0"/>
              </a:rPr>
              <a:t>Increased biodiversity (terrestrial and marine ecosystems)</a:t>
            </a:r>
          </a:p>
          <a:p>
            <a:pPr lvl="1"/>
            <a:r>
              <a:rPr lang="en-US" sz="2000" dirty="0">
                <a:latin typeface="Gill Sans MT" panose="020B0502020104020203" pitchFamily="34" charset="0"/>
              </a:rPr>
              <a:t>Increased soil fertility</a:t>
            </a:r>
          </a:p>
          <a:p>
            <a:pPr lvl="1"/>
            <a:r>
              <a:rPr lang="en-US" sz="2000" dirty="0">
                <a:latin typeface="Gill Sans MT" panose="020B0502020104020203" pitchFamily="34" charset="0"/>
              </a:rPr>
              <a:t>Improved water supply to villages (quality and quantity)</a:t>
            </a:r>
          </a:p>
          <a:p>
            <a:pPr lvl="1"/>
            <a:r>
              <a:rPr lang="en-US" sz="2000" dirty="0">
                <a:latin typeface="Gill Sans MT" panose="020B0502020104020203" pitchFamily="34" charset="0"/>
              </a:rPr>
              <a:t>Assistance through alternative livelihood projects </a:t>
            </a:r>
          </a:p>
          <a:p>
            <a:r>
              <a:rPr lang="en-GB" sz="2000" dirty="0" smtClean="0">
                <a:latin typeface="Gill Sans MT" panose="020B0502020104020203" pitchFamily="34" charset="0"/>
              </a:rPr>
              <a:t>Some </a:t>
            </a:r>
            <a:r>
              <a:rPr lang="en-GB" sz="2000" dirty="0">
                <a:latin typeface="Gill Sans MT" panose="020B0502020104020203" pitchFamily="34" charset="0"/>
              </a:rPr>
              <a:t>of the key challenges raised across the different </a:t>
            </a:r>
            <a:r>
              <a:rPr lang="en-GB" sz="2000" i="1" dirty="0" smtClean="0">
                <a:latin typeface="Gill Sans MT" panose="020B0502020104020203" pitchFamily="34" charset="0"/>
              </a:rPr>
              <a:t>mataqali's</a:t>
            </a:r>
            <a:r>
              <a:rPr lang="en-GB" sz="2000" dirty="0" smtClean="0">
                <a:latin typeface="Gill Sans MT" panose="020B0502020104020203" pitchFamily="34" charset="0"/>
              </a:rPr>
              <a:t> </a:t>
            </a:r>
            <a:r>
              <a:rPr lang="en-GB" sz="2000" dirty="0">
                <a:latin typeface="Gill Sans MT" panose="020B0502020104020203" pitchFamily="34" charset="0"/>
              </a:rPr>
              <a:t>were:</a:t>
            </a:r>
            <a:endParaRPr lang="en-US" sz="2000" dirty="0">
              <a:latin typeface="Gill Sans MT" panose="020B0502020104020203" pitchFamily="34" charset="0"/>
            </a:endParaRPr>
          </a:p>
          <a:p>
            <a:pPr lvl="1"/>
            <a:r>
              <a:rPr lang="en-US" sz="1700" dirty="0">
                <a:latin typeface="Gill Sans MT" panose="020B0502020104020203" pitchFamily="34" charset="0"/>
              </a:rPr>
              <a:t>Land </a:t>
            </a:r>
            <a:r>
              <a:rPr lang="en-US" sz="1700" dirty="0" smtClean="0">
                <a:latin typeface="Gill Sans MT" panose="020B0502020104020203" pitchFamily="34" charset="0"/>
              </a:rPr>
              <a:t>tenure ship </a:t>
            </a:r>
            <a:r>
              <a:rPr lang="en-US" sz="1700" dirty="0">
                <a:latin typeface="Gill Sans MT" panose="020B0502020104020203" pitchFamily="34" charset="0"/>
              </a:rPr>
              <a:t>and Protected Area management</a:t>
            </a:r>
          </a:p>
          <a:p>
            <a:pPr lvl="1"/>
            <a:r>
              <a:rPr lang="en-US" sz="1700" dirty="0">
                <a:latin typeface="Gill Sans MT" panose="020B0502020104020203" pitchFamily="34" charset="0"/>
              </a:rPr>
              <a:t>Natural resource impoverishment</a:t>
            </a:r>
          </a:p>
          <a:p>
            <a:pPr lvl="1"/>
            <a:r>
              <a:rPr lang="en-US" sz="1700" dirty="0">
                <a:latin typeface="Gill Sans MT" panose="020B0502020104020203" pitchFamily="34" charset="0"/>
              </a:rPr>
              <a:t>Livelihood interventions - status, scale, management and effectiveness</a:t>
            </a:r>
          </a:p>
          <a:p>
            <a:pPr lvl="2" eaLnBrk="1" hangingPunct="1"/>
            <a:endParaRPr lang="en-US" altLang="en-US" sz="1700" dirty="0" smtClean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7" name="Picture 6" descr="G:\DCIM\100EOS5D\AI1A676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099701"/>
            <a:ext cx="2646755" cy="1800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G:\DCIM\100EOS5D\AI1A684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299470"/>
            <a:ext cx="2771800" cy="19441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79797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250825" y="1773238"/>
            <a:ext cx="7886700" cy="1325562"/>
          </a:xfrm>
        </p:spPr>
        <p:txBody>
          <a:bodyPr/>
          <a:lstStyle/>
          <a:p>
            <a:pPr algn="ctr" eaLnBrk="1" hangingPunct="1"/>
            <a:r>
              <a:rPr lang="en-US" altLang="en-US" sz="4000" b="1" smtClean="0">
                <a:latin typeface="Tempus Sans ITC" panose="04020404030D07020202" pitchFamily="82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Vinaka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136" y="4509120"/>
            <a:ext cx="1268078" cy="7011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5158581" cy="2914343"/>
          </a:xfrm>
        </p:spPr>
        <p:txBody>
          <a:bodyPr/>
          <a:lstStyle/>
          <a:p>
            <a:pPr eaLnBrk="1" hangingPunct="1"/>
            <a:r>
              <a:rPr lang="en-US" altLang="en-US" sz="2800" dirty="0" smtClean="0">
                <a:latin typeface="Tempus Sans ITC" panose="04020404030D07020202" pitchFamily="82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/>
            </a:r>
            <a:br>
              <a:rPr lang="en-US" altLang="en-US" sz="2800" dirty="0" smtClean="0">
                <a:latin typeface="Tempus Sans ITC" panose="04020404030D07020202" pitchFamily="82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sz="2000" b="1" dirty="0">
                <a:latin typeface="Gill Sans MT" panose="020B0502020104020203" pitchFamily="34" charset="0"/>
              </a:rPr>
              <a:t>Tunuloa BIORAP and PA status consultations– </a:t>
            </a:r>
            <a:r>
              <a:rPr lang="en-US" sz="2000" dirty="0">
                <a:latin typeface="Gill Sans MT" panose="020B0502020104020203" pitchFamily="34" charset="0"/>
              </a:rPr>
              <a:t>a rapid biodiversity assessment, archaeological survey of the Tunuloa catchment and </a:t>
            </a:r>
            <a:r>
              <a:rPr lang="en-US" sz="2000" i="1" dirty="0">
                <a:latin typeface="Gill Sans MT" panose="020B0502020104020203" pitchFamily="34" charset="0"/>
              </a:rPr>
              <a:t>Mataqali</a:t>
            </a:r>
            <a:r>
              <a:rPr lang="en-US" sz="2000" dirty="0">
                <a:latin typeface="Gill Sans MT" panose="020B0502020104020203" pitchFamily="34" charset="0"/>
              </a:rPr>
              <a:t> consultations to confirm interest to formalize existing Terrestrial Protected Area </a:t>
            </a:r>
            <a:endParaRPr lang="en-US" altLang="en-US" sz="2000" b="1" dirty="0" smtClean="0">
              <a:latin typeface="Gill Sans MT" panose="020B0502020104020203" pitchFamily="34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330994" y="3314658"/>
            <a:ext cx="5456237" cy="1255713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sz="2400" b="1" dirty="0" smtClean="0">
                <a:latin typeface="Gill Sans MT" panose="020B0502020104020203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Field dates:</a:t>
            </a:r>
          </a:p>
          <a:p>
            <a:pPr lvl="1" eaLnBrk="1" hangingPunct="1">
              <a:defRPr/>
            </a:pPr>
            <a:r>
              <a:rPr lang="en-US" altLang="en-US" sz="2100" b="1" dirty="0" smtClean="0">
                <a:solidFill>
                  <a:schemeClr val="accent2">
                    <a:lumMod val="50000"/>
                  </a:schemeClr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2-13 November 2020 – Fieldwork</a:t>
            </a:r>
          </a:p>
          <a:p>
            <a:pPr lvl="1" eaLnBrk="1" hangingPunct="1">
              <a:defRPr/>
            </a:pPr>
            <a:endParaRPr lang="en-US" altLang="en-US" sz="2100" dirty="0" smtClean="0">
              <a:latin typeface="Gill Sans MT" panose="020B0502020104020203" pitchFamily="34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lvl="1" eaLnBrk="1" hangingPunct="1">
              <a:defRPr/>
            </a:pPr>
            <a:endParaRPr lang="en-US" altLang="en-US" sz="2100" dirty="0" smtClean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lvl="2" eaLnBrk="1" hangingPunct="1">
              <a:defRPr/>
            </a:pPr>
            <a:endParaRPr lang="en-US" altLang="en-US" sz="1800" dirty="0" smtClean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en-US" dirty="0" smtClean="0"/>
          </a:p>
        </p:txBody>
      </p:sp>
      <p:sp>
        <p:nvSpPr>
          <p:cNvPr id="7174" name="TextBox 5"/>
          <p:cNvSpPr txBox="1">
            <a:spLocks noChangeArrowheads="1"/>
          </p:cNvSpPr>
          <p:nvPr/>
        </p:nvSpPr>
        <p:spPr bwMode="auto">
          <a:xfrm>
            <a:off x="3800326" y="4605561"/>
            <a:ext cx="50228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 b="1" dirty="0">
                <a:latin typeface="Gill Sans MT" panose="020B0502020104020203" pitchFamily="34" charset="0"/>
                <a:cs typeface="Times New Roman" panose="02020603050405020304" pitchFamily="18" charset="0"/>
              </a:rPr>
              <a:t>Partnerships:</a:t>
            </a:r>
          </a:p>
          <a:p>
            <a:pPr lvl="1" eaLnBrk="1" hangingPunct="1"/>
            <a:r>
              <a:rPr lang="en-US" altLang="en-US" sz="2100" dirty="0">
                <a:latin typeface="Gill Sans MT" panose="020B0502020104020203" pitchFamily="34" charset="0"/>
                <a:cs typeface="Times New Roman" panose="02020603050405020304" pitchFamily="18" charset="0"/>
              </a:rPr>
              <a:t>Ministry of Forestry, National Trust of Fiji, Fiji Museum, </a:t>
            </a:r>
            <a:r>
              <a:rPr lang="en-US" altLang="en-US" sz="2100" dirty="0" err="1">
                <a:latin typeface="Gill Sans MT" panose="020B0502020104020203" pitchFamily="34" charset="0"/>
                <a:cs typeface="Times New Roman" panose="02020603050405020304" pitchFamily="18" charset="0"/>
              </a:rPr>
              <a:t>Cakaudrove</a:t>
            </a:r>
            <a:r>
              <a:rPr lang="en-US" altLang="en-US" sz="2100" dirty="0">
                <a:latin typeface="Gill Sans MT" panose="020B0502020104020203" pitchFamily="34" charset="0"/>
                <a:cs typeface="Times New Roman" panose="02020603050405020304" pitchFamily="18" charset="0"/>
              </a:rPr>
              <a:t> Provincial Office, </a:t>
            </a:r>
            <a:r>
              <a:rPr lang="en-US" altLang="en-US" sz="2100" dirty="0" err="1">
                <a:latin typeface="Gill Sans MT" panose="020B0502020104020203" pitchFamily="34" charset="0"/>
                <a:cs typeface="Times New Roman" panose="02020603050405020304" pitchFamily="18" charset="0"/>
              </a:rPr>
              <a:t>NatureFiji-MareqetiViti</a:t>
            </a:r>
            <a:r>
              <a:rPr lang="en-US" altLang="en-US" sz="2100" dirty="0">
                <a:latin typeface="Gill Sans MT" panose="020B0502020104020203" pitchFamily="34" charset="0"/>
                <a:cs typeface="Times New Roman" panose="02020603050405020304" pitchFamily="18" charset="0"/>
              </a:rPr>
              <a:t>, Rabi Island Council</a:t>
            </a:r>
          </a:p>
          <a:p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1052736"/>
            <a:ext cx="2667000" cy="35528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2243921" y="132952"/>
            <a:ext cx="4752553" cy="1839913"/>
          </a:xfrm>
        </p:spPr>
        <p:txBody>
          <a:bodyPr/>
          <a:lstStyle/>
          <a:p>
            <a:pPr eaLnBrk="1" hangingPunct="1"/>
            <a:r>
              <a:rPr lang="en-US" altLang="en-US" sz="2000" b="1" dirty="0" smtClean="0">
                <a:latin typeface="Tempus Sans ITC" panose="04020404030D07020202" pitchFamily="82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 </a:t>
            </a:r>
            <a:r>
              <a:rPr lang="en-US" altLang="en-US" sz="3600" b="1" dirty="0" smtClean="0">
                <a:latin typeface="Footlight MT Light" panose="0204060206030A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Bio-Rap overview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3131840" y="1700808"/>
            <a:ext cx="5632748" cy="2304256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b="1" dirty="0">
                <a:solidFill>
                  <a:schemeClr val="accent2">
                    <a:lumMod val="50000"/>
                  </a:schemeClr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Flora:</a:t>
            </a:r>
          </a:p>
          <a:p>
            <a:pPr>
              <a:defRPr/>
            </a:pPr>
            <a:r>
              <a:rPr lang="en-US" dirty="0" smtClean="0">
                <a:latin typeface="Gill Sans MT" panose="020B0502020104020203" pitchFamily="34" charset="0"/>
              </a:rPr>
              <a:t>Rare and threatened native species, especially the endemic species</a:t>
            </a:r>
          </a:p>
          <a:p>
            <a:pPr>
              <a:defRPr/>
            </a:pPr>
            <a:r>
              <a:rPr lang="en-US" dirty="0" smtClean="0">
                <a:latin typeface="Gill Sans MT" panose="020B0502020104020203" pitchFamily="34" charset="0"/>
              </a:rPr>
              <a:t>Preliminary checklist of bryophytes; has not been done for this area</a:t>
            </a:r>
          </a:p>
          <a:p>
            <a:pPr>
              <a:defRPr/>
            </a:pPr>
            <a:r>
              <a:rPr lang="en-US" dirty="0" smtClean="0">
                <a:latin typeface="Gill Sans MT" panose="020B0502020104020203" pitchFamily="34" charset="0"/>
              </a:rPr>
              <a:t>Vegetation mapping</a:t>
            </a:r>
          </a:p>
          <a:p>
            <a:pPr lvl="1" eaLnBrk="1" hangingPunct="1">
              <a:defRPr/>
            </a:pPr>
            <a:endParaRPr lang="en-US" altLang="en-US" sz="2100" dirty="0" smtClean="0">
              <a:latin typeface="Gill Sans MT" panose="020B0502020104020203" pitchFamily="34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lvl="1" eaLnBrk="1" hangingPunct="1">
              <a:defRPr/>
            </a:pPr>
            <a:endParaRPr lang="en-US" altLang="en-US" sz="2100" dirty="0" smtClean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lvl="2" eaLnBrk="1" hangingPunct="1">
              <a:defRPr/>
            </a:pPr>
            <a:endParaRPr lang="en-US" altLang="en-US" sz="1800" dirty="0" smtClean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23863" y="4652963"/>
            <a:ext cx="8340725" cy="13388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100" b="1" dirty="0">
                <a:solidFill>
                  <a:schemeClr val="accent2">
                    <a:lumMod val="50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Fauna: </a:t>
            </a:r>
            <a:r>
              <a:rPr lang="en-US" sz="2100" dirty="0">
                <a:latin typeface="Gill Sans MT" panose="020B0502020104020203" pitchFamily="34" charset="0"/>
                <a:ea typeface="+mn-ea"/>
              </a:rPr>
              <a:t>avifauna, mammals, </a:t>
            </a:r>
            <a:r>
              <a:rPr lang="en-US" sz="2100" dirty="0" smtClean="0">
                <a:latin typeface="Gill Sans MT" panose="020B0502020104020203" pitchFamily="34" charset="0"/>
                <a:ea typeface="+mn-ea"/>
              </a:rPr>
              <a:t>Herpetofauna, </a:t>
            </a:r>
            <a:r>
              <a:rPr lang="en-US" sz="2100" dirty="0">
                <a:latin typeface="Gill Sans MT" panose="020B0502020104020203" pitchFamily="34" charset="0"/>
                <a:ea typeface="+mn-ea"/>
              </a:rPr>
              <a:t>and insects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100" b="1" dirty="0">
                <a:solidFill>
                  <a:schemeClr val="accent2">
                    <a:lumMod val="50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Freshwater biodiversity: </a:t>
            </a:r>
            <a:r>
              <a:rPr lang="en-US" sz="2100" dirty="0">
                <a:latin typeface="Gill Sans MT" panose="020B0502020104020203" pitchFamily="34" charset="0"/>
                <a:ea typeface="+mn-ea"/>
              </a:rPr>
              <a:t>invertebrates and vertebrates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100" b="1" dirty="0" smtClean="0">
                <a:solidFill>
                  <a:schemeClr val="accent2">
                    <a:lumMod val="50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Archaeological </a:t>
            </a:r>
            <a:r>
              <a:rPr lang="en-US" sz="2100" b="1" dirty="0">
                <a:solidFill>
                  <a:schemeClr val="accent2">
                    <a:lumMod val="50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survey: </a:t>
            </a:r>
            <a:r>
              <a:rPr lang="en-US" sz="2100" dirty="0">
                <a:latin typeface="Gill Sans MT" panose="020B0502020104020203" pitchFamily="34" charset="0"/>
                <a:ea typeface="+mn-ea"/>
              </a:rPr>
              <a:t>cultural significance of the study area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44351"/>
            <a:ext cx="2667000" cy="35528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423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1638" y="4868863"/>
            <a:ext cx="8340725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Gill Sans MT" panose="020B0502020104020203" pitchFamily="34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latin typeface="Gill Sans MT" panose="020B0502020104020203" pitchFamily="34" charset="0"/>
                <a:cs typeface="Times New Roman" panose="02020603050405020304" pitchFamily="18" charset="0"/>
              </a:rPr>
              <a:t>Dakuniba</a:t>
            </a:r>
            <a:r>
              <a:rPr lang="en-US" dirty="0">
                <a:latin typeface="Gill Sans MT" panose="020B0502020104020203" pitchFamily="34" charset="0"/>
                <a:cs typeface="Times New Roman" panose="02020603050405020304" pitchFamily="18" charset="0"/>
              </a:rPr>
              <a:t>: Reported </a:t>
            </a:r>
            <a:r>
              <a:rPr lang="en-US" dirty="0">
                <a:latin typeface="Gill Sans MT" panose="020B0502020104020203" pitchFamily="34" charset="0"/>
              </a:rPr>
              <a:t>presence of </a:t>
            </a:r>
            <a:r>
              <a:rPr lang="en-US" i="1" dirty="0" err="1">
                <a:latin typeface="Gill Sans MT" panose="020B0502020104020203" pitchFamily="34" charset="0"/>
              </a:rPr>
              <a:t>Papilio</a:t>
            </a:r>
            <a:r>
              <a:rPr lang="en-US" i="1" dirty="0">
                <a:latin typeface="Gill Sans MT" panose="020B0502020104020203" pitchFamily="34" charset="0"/>
              </a:rPr>
              <a:t> </a:t>
            </a:r>
            <a:r>
              <a:rPr lang="en-US" i="1" dirty="0" err="1">
                <a:latin typeface="Gill Sans MT" panose="020B0502020104020203" pitchFamily="34" charset="0"/>
              </a:rPr>
              <a:t>natewa</a:t>
            </a:r>
            <a:r>
              <a:rPr lang="en-US" dirty="0">
                <a:latin typeface="Gill Sans MT" panose="020B0502020104020203" pitchFamily="34" charset="0"/>
              </a:rPr>
              <a:t>; highest peak on SE</a:t>
            </a:r>
            <a:endParaRPr lang="en-US" dirty="0">
              <a:latin typeface="Gill Sans MT" panose="020B0502020104020203" pitchFamily="34" charset="0"/>
              <a:ea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Gill Sans MT" panose="020B0502020104020203" pitchFamily="34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latin typeface="Gill Sans MT" panose="020B0502020104020203" pitchFamily="34" charset="0"/>
                <a:cs typeface="Times New Roman" panose="02020603050405020304" pitchFamily="18" charset="0"/>
              </a:rPr>
              <a:t>Buca</a:t>
            </a:r>
            <a:r>
              <a:rPr lang="en-US" b="1" dirty="0">
                <a:latin typeface="Gill Sans MT" panose="020B05020201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Gill Sans MT" panose="020B0502020104020203" pitchFamily="34" charset="0"/>
                <a:cs typeface="Times New Roman" panose="02020603050405020304" pitchFamily="18" charset="0"/>
              </a:rPr>
              <a:t>headwaters: </a:t>
            </a:r>
            <a:r>
              <a:rPr lang="en-US" dirty="0">
                <a:latin typeface="Gill Sans MT" panose="020B0502020104020203" pitchFamily="34" charset="0"/>
                <a:ea typeface="+mn-ea"/>
              </a:rPr>
              <a:t>lowland forest; water source for villages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Gill Sans MT" panose="020B0502020104020203" pitchFamily="34" charset="0"/>
                <a:cs typeface="Times New Roman" panose="02020603050405020304" pitchFamily="18" charset="0"/>
              </a:rPr>
              <a:t>3. </a:t>
            </a:r>
            <a:r>
              <a:rPr lang="en-US" b="1" dirty="0" err="1">
                <a:latin typeface="Gill Sans MT" panose="020B0502020104020203" pitchFamily="34" charset="0"/>
                <a:cs typeface="Times New Roman" panose="02020603050405020304" pitchFamily="18" charset="0"/>
              </a:rPr>
              <a:t>Koroivonu</a:t>
            </a:r>
            <a:r>
              <a:rPr lang="en-US" dirty="0">
                <a:latin typeface="Gill Sans MT" panose="020B0502020104020203" pitchFamily="34" charset="0"/>
                <a:cs typeface="Times New Roman" panose="02020603050405020304" pitchFamily="18" charset="0"/>
              </a:rPr>
              <a:t> headwaters: </a:t>
            </a:r>
            <a:r>
              <a:rPr lang="en-US" dirty="0">
                <a:latin typeface="Gill Sans MT" panose="020B0502020104020203" pitchFamily="34" charset="0"/>
              </a:rPr>
              <a:t>lowland forest; water source for villages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Gill Sans MT" panose="020B0502020104020203" pitchFamily="34" charset="0"/>
                <a:cs typeface="Times New Roman" panose="02020603050405020304" pitchFamily="18" charset="0"/>
              </a:rPr>
              <a:t>4. </a:t>
            </a:r>
            <a:r>
              <a:rPr lang="en-US" b="1" dirty="0" err="1">
                <a:latin typeface="Gill Sans MT" panose="020B0502020104020203" pitchFamily="34" charset="0"/>
                <a:cs typeface="Times New Roman" panose="02020603050405020304" pitchFamily="18" charset="0"/>
              </a:rPr>
              <a:t>Wailevu</a:t>
            </a:r>
            <a:r>
              <a:rPr lang="en-US" dirty="0">
                <a:latin typeface="Gill Sans MT" panose="020B0502020104020203" pitchFamily="34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Gill Sans MT" panose="020B0502020104020203" pitchFamily="34" charset="0"/>
                <a:ea typeface="+mn-ea"/>
              </a:rPr>
              <a:t>upland forest; highest peak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Gill Sans MT" panose="020B0502020104020203" pitchFamily="34" charset="0"/>
                <a:cs typeface="Times New Roman" panose="02020603050405020304" pitchFamily="18" charset="0"/>
              </a:rPr>
              <a:t>5. </a:t>
            </a:r>
            <a:r>
              <a:rPr lang="en-US" b="1" dirty="0" err="1">
                <a:latin typeface="Gill Sans MT" panose="020B0502020104020203" pitchFamily="34" charset="0"/>
                <a:cs typeface="Times New Roman" panose="02020603050405020304" pitchFamily="18" charset="0"/>
              </a:rPr>
              <a:t>Navetau</a:t>
            </a:r>
            <a:r>
              <a:rPr lang="en-US" dirty="0">
                <a:latin typeface="Gill Sans MT" panose="020B0502020104020203" pitchFamily="34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Gill Sans MT" panose="020B0502020104020203" pitchFamily="34" charset="0"/>
              </a:rPr>
              <a:t>upland forest; connected to </a:t>
            </a:r>
            <a:r>
              <a:rPr lang="en-US" dirty="0" err="1">
                <a:latin typeface="Gill Sans MT" panose="020B0502020104020203" pitchFamily="34" charset="0"/>
              </a:rPr>
              <a:t>Wailevu</a:t>
            </a:r>
            <a:r>
              <a:rPr lang="en-US" dirty="0">
                <a:latin typeface="Gill Sans MT" panose="020B0502020104020203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Gill Sans MT" panose="020B0502020104020203" pitchFamily="34" charset="0"/>
                <a:cs typeface="Times New Roman" panose="02020603050405020304" pitchFamily="18" charset="0"/>
              </a:rPr>
              <a:t>6&amp;7. </a:t>
            </a:r>
            <a:r>
              <a:rPr lang="en-US" b="1" dirty="0">
                <a:latin typeface="Gill Sans MT" panose="020B0502020104020203" pitchFamily="34" charset="0"/>
                <a:cs typeface="Times New Roman" panose="02020603050405020304" pitchFamily="18" charset="0"/>
              </a:rPr>
              <a:t>Rabi</a:t>
            </a:r>
            <a:r>
              <a:rPr lang="en-US" dirty="0">
                <a:latin typeface="Gill Sans MT" panose="020B0502020104020203" pitchFamily="34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Gill Sans MT" panose="020B0502020104020203" pitchFamily="34" charset="0"/>
              </a:rPr>
              <a:t>never previously studied; particular interest </a:t>
            </a:r>
            <a:r>
              <a:rPr lang="en-US" dirty="0" smtClean="0">
                <a:latin typeface="Gill Sans MT" panose="020B0502020104020203" pitchFamily="34" charset="0"/>
              </a:rPr>
              <a:t>in </a:t>
            </a:r>
            <a:r>
              <a:rPr lang="en-US" dirty="0">
                <a:latin typeface="Gill Sans MT" panose="020B0502020104020203" pitchFamily="34" charset="0"/>
              </a:rPr>
              <a:t>Silktail presence, if any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 Objectives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>
                <a:latin typeface="Gill Sans MT" panose="020B0502020104020203" pitchFamily="34" charset="0"/>
              </a:rPr>
              <a:t>Document the different vegetation types and habitat types present in the Upper Tunuloa study area </a:t>
            </a:r>
          </a:p>
          <a:p>
            <a:pPr lvl="0"/>
            <a:r>
              <a:rPr lang="en-US" dirty="0">
                <a:latin typeface="Gill Sans MT" panose="020B0502020104020203" pitchFamily="34" charset="0"/>
              </a:rPr>
              <a:t>Carry out a multi-taxa biodiversity assessment of the </a:t>
            </a:r>
            <a:r>
              <a:rPr lang="en-US" dirty="0" smtClean="0">
                <a:latin typeface="Gill Sans MT" panose="020B0502020104020203" pitchFamily="34" charset="0"/>
              </a:rPr>
              <a:t>Tunuloa </a:t>
            </a:r>
            <a:r>
              <a:rPr lang="en-US" dirty="0">
                <a:latin typeface="Gill Sans MT" panose="020B0502020104020203" pitchFamily="34" charset="0"/>
              </a:rPr>
              <a:t>catchment</a:t>
            </a:r>
          </a:p>
          <a:p>
            <a:pPr lvl="0"/>
            <a:r>
              <a:rPr lang="en-US" dirty="0">
                <a:latin typeface="Gill Sans MT" panose="020B0502020104020203" pitchFamily="34" charset="0"/>
              </a:rPr>
              <a:t>Carry out an associated archaeological survey to assess the time-depth historical cultural importance of the area</a:t>
            </a:r>
          </a:p>
          <a:p>
            <a:pPr lvl="0"/>
            <a:r>
              <a:rPr lang="en-US" dirty="0">
                <a:latin typeface="Gill Sans MT" panose="020B0502020104020203" pitchFamily="34" charset="0"/>
              </a:rPr>
              <a:t>Discuss the community protected area status, </a:t>
            </a:r>
            <a:r>
              <a:rPr lang="en-US" i="1" dirty="0" err="1">
                <a:latin typeface="Gill Sans MT" panose="020B0502020104020203" pitchFamily="34" charset="0"/>
              </a:rPr>
              <a:t>mataqali</a:t>
            </a:r>
            <a:r>
              <a:rPr lang="en-US" dirty="0">
                <a:latin typeface="Gill Sans MT" panose="020B0502020104020203" pitchFamily="34" charset="0"/>
              </a:rPr>
              <a:t> commitment to the PA, benefits and any emerging issues arising from the PA.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98577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E8D89-E793-45AE-9EAB-6B5084100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87343"/>
            <a:ext cx="7886700" cy="495083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Vegetation survey</a:t>
            </a:r>
            <a:endParaRPr lang="en-FJ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01052-8F82-4935-ACAB-5D21D0A2F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374" y="908870"/>
            <a:ext cx="5171438" cy="3695462"/>
          </a:xfrm>
        </p:spPr>
        <p:txBody>
          <a:bodyPr/>
          <a:lstStyle/>
          <a:p>
            <a:r>
              <a:rPr lang="en-US" sz="2000" dirty="0">
                <a:latin typeface="Gill Sans MT" panose="020B0502020104020203" pitchFamily="34" charset="0"/>
              </a:rPr>
              <a:t>The assessment of the vegetation focused almost exclusively on </a:t>
            </a:r>
            <a:r>
              <a:rPr lang="en-US" sz="2000" dirty="0" smtClean="0">
                <a:latin typeface="Gill Sans MT" panose="020B0502020104020203" pitchFamily="34" charset="0"/>
              </a:rPr>
              <a:t>the different forest types.</a:t>
            </a:r>
            <a:endParaRPr lang="en-US" sz="2000" dirty="0">
              <a:latin typeface="Gill Sans MT" panose="020B0502020104020203" pitchFamily="34" charset="0"/>
            </a:endParaRPr>
          </a:p>
          <a:p>
            <a:r>
              <a:rPr lang="en-US" sz="2000" dirty="0">
                <a:latin typeface="Gill Sans MT" panose="020B0502020104020203" pitchFamily="34" charset="0"/>
              </a:rPr>
              <a:t>Slope and Ridge top - forested area found on slopes with gradients ranging from 10 to 85 degrees and those found on top or along ridges of mountains or ranges. </a:t>
            </a:r>
          </a:p>
          <a:p>
            <a:r>
              <a:rPr lang="en-US" sz="2000" dirty="0">
                <a:latin typeface="Gill Sans MT" panose="020B0502020104020203" pitchFamily="34" charset="0"/>
              </a:rPr>
              <a:t>Flat - forested areas with gradients ranging from 0 to 10 degrees. These areas also included raised river flats and flood plains.</a:t>
            </a:r>
          </a:p>
          <a:p>
            <a:r>
              <a:rPr lang="en-US" sz="2000" dirty="0">
                <a:latin typeface="Gill Sans MT" panose="020B0502020104020203" pitchFamily="34" charset="0"/>
              </a:rPr>
              <a:t>The quantitative assessments of different forest types-</a:t>
            </a:r>
            <a:r>
              <a:rPr lang="en-US" sz="2000" dirty="0" err="1">
                <a:latin typeface="Gill Sans MT" panose="020B0502020104020203" pitchFamily="34" charset="0"/>
              </a:rPr>
              <a:t>Tuiwawa</a:t>
            </a:r>
            <a:r>
              <a:rPr lang="en-US" sz="2000" dirty="0">
                <a:latin typeface="Gill Sans MT" panose="020B0502020104020203" pitchFamily="34" charset="0"/>
              </a:rPr>
              <a:t> (1999), uses between four and ten 10m x 10m plots to sample and record tree and other plant species along a transect. </a:t>
            </a:r>
            <a:endParaRPr lang="en-US" sz="2000" dirty="0" smtClean="0">
              <a:latin typeface="Gill Sans MT" panose="020B0502020104020203" pitchFamily="34" charset="0"/>
            </a:endParaRPr>
          </a:p>
          <a:p>
            <a:r>
              <a:rPr lang="en-US" sz="2000" dirty="0" smtClean="0">
                <a:latin typeface="Gill Sans MT" panose="020B0502020104020203" pitchFamily="34" charset="0"/>
              </a:rPr>
              <a:t>170</a:t>
            </a:r>
            <a:r>
              <a:rPr lang="en-US" sz="2000" dirty="0">
                <a:latin typeface="Gill Sans MT" panose="020B0502020104020203" pitchFamily="34" charset="0"/>
              </a:rPr>
              <a:t>+ species of vascular plants (ACSmith)</a:t>
            </a:r>
          </a:p>
          <a:p>
            <a:r>
              <a:rPr lang="en-US" sz="2000" dirty="0" smtClean="0">
                <a:latin typeface="Gill Sans MT" panose="020B0502020104020203" pitchFamily="34" charset="0"/>
              </a:rPr>
              <a:t>Endemic-significant </a:t>
            </a:r>
            <a:r>
              <a:rPr lang="en-US" sz="2000" dirty="0">
                <a:latin typeface="Gill Sans MT" panose="020B0502020104020203" pitchFamily="34" charset="0"/>
              </a:rPr>
              <a:t>species present : e.g. Ma/Anita (</a:t>
            </a:r>
            <a:r>
              <a:rPr lang="en-US" sz="2000" i="1" dirty="0">
                <a:latin typeface="Gill Sans MT" panose="020B0502020104020203" pitchFamily="34" charset="0"/>
              </a:rPr>
              <a:t>Pterocymbium oceanicum) </a:t>
            </a:r>
            <a:r>
              <a:rPr lang="en-US" sz="2000" dirty="0">
                <a:latin typeface="Gill Sans MT" panose="020B0502020104020203" pitchFamily="34" charset="0"/>
              </a:rPr>
              <a:t>with </a:t>
            </a:r>
            <a:r>
              <a:rPr lang="en-US" sz="2000" dirty="0" err="1">
                <a:latin typeface="Gill Sans MT" panose="020B0502020104020203" pitchFamily="34" charset="0"/>
              </a:rPr>
              <a:t>dbh</a:t>
            </a:r>
            <a:r>
              <a:rPr lang="en-US" sz="2000" dirty="0">
                <a:latin typeface="Gill Sans MT" panose="020B0502020104020203" pitchFamily="34" charset="0"/>
              </a:rPr>
              <a:t> of 100+ cm</a:t>
            </a:r>
          </a:p>
          <a:p>
            <a:endParaRPr lang="en-FJ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7FBE4F-71B2-46CA-9B36-EEBEEC8CAF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07" y="1037636"/>
            <a:ext cx="3536156" cy="17189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B920CB-A08F-4211-B991-70D564F111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596" y="3014222"/>
            <a:ext cx="3529367" cy="264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185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EC95B-CCB2-4501-BFA3-4D99EB399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739762"/>
            <a:ext cx="7886700" cy="720019"/>
          </a:xfrm>
        </p:spPr>
        <p:txBody>
          <a:bodyPr/>
          <a:lstStyle/>
          <a:p>
            <a:r>
              <a:rPr lang="en-US" dirty="0"/>
              <a:t>Proposed Protected Area – </a:t>
            </a:r>
            <a:r>
              <a:rPr lang="en-US" dirty="0" err="1"/>
              <a:t>Natewa</a:t>
            </a:r>
            <a:r>
              <a:rPr lang="en-US" dirty="0"/>
              <a:t> </a:t>
            </a:r>
            <a:r>
              <a:rPr lang="en-US" dirty="0" err="1"/>
              <a:t>Tunuloa</a:t>
            </a:r>
            <a:endParaRPr lang="en-FJ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3FE3A-3C0B-41E6-948D-DC4EAC490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1459781"/>
            <a:ext cx="7886700" cy="3263504"/>
          </a:xfrm>
        </p:spPr>
        <p:txBody>
          <a:bodyPr/>
          <a:lstStyle/>
          <a:p>
            <a:r>
              <a:rPr lang="en-US" dirty="0"/>
              <a:t>(with remaining intact-virgin forest + ecosystem services)</a:t>
            </a:r>
          </a:p>
          <a:p>
            <a:endParaRPr lang="en-FJ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EB8249-71A6-4524-8651-9FEDC412B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179800"/>
            <a:ext cx="5873094" cy="32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3802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E8D89-E793-45AE-9EAB-6B5084100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04664"/>
            <a:ext cx="7886700" cy="579596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Bird surveys</a:t>
            </a:r>
            <a:endParaRPr lang="en-FJ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01052-8F82-4935-ACAB-5D21D0A2F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486" y="992256"/>
            <a:ext cx="4789609" cy="5709492"/>
          </a:xfrm>
        </p:spPr>
        <p:txBody>
          <a:bodyPr/>
          <a:lstStyle/>
          <a:p>
            <a:r>
              <a:rPr lang="en-US" sz="2400" b="1" dirty="0">
                <a:latin typeface="Gill Sans MT" panose="020B0502020104020203" pitchFamily="34" charset="0"/>
              </a:rPr>
              <a:t>Natewa – Tunuloa </a:t>
            </a:r>
            <a:r>
              <a:rPr lang="en-US" sz="2400" dirty="0">
                <a:latin typeface="Gill Sans MT" panose="020B0502020104020203" pitchFamily="34" charset="0"/>
              </a:rPr>
              <a:t>: 28 (Birdlife), 38 </a:t>
            </a:r>
            <a:r>
              <a:rPr lang="en-US" sz="2400" dirty="0" smtClean="0">
                <a:latin typeface="Gill Sans MT" panose="020B0502020104020203" pitchFamily="34" charset="0"/>
              </a:rPr>
              <a:t>(Operation Wallacea</a:t>
            </a:r>
            <a:r>
              <a:rPr lang="en-US" sz="2400" dirty="0">
                <a:latin typeface="Gill Sans MT" panose="020B0502020104020203" pitchFamily="34" charset="0"/>
              </a:rPr>
              <a:t>), Bio Rap 2020 (34)</a:t>
            </a:r>
          </a:p>
          <a:p>
            <a:pPr lvl="1"/>
            <a:r>
              <a:rPr lang="en-US" sz="2400" dirty="0">
                <a:latin typeface="Gill Sans MT" panose="020B0502020104020203" pitchFamily="34" charset="0"/>
              </a:rPr>
              <a:t>2 significant species: Natewa Silktail (Vu) + Friendly Ground-dove (Vu)</a:t>
            </a:r>
          </a:p>
          <a:p>
            <a:pPr lvl="1"/>
            <a:r>
              <a:rPr lang="en-US" sz="2400" dirty="0" smtClean="0">
                <a:latin typeface="Gill Sans MT" panose="020B0502020104020203" pitchFamily="34" charset="0"/>
              </a:rPr>
              <a:t>Natewa </a:t>
            </a:r>
            <a:r>
              <a:rPr lang="en-US" sz="2400" dirty="0">
                <a:latin typeface="Gill Sans MT" panose="020B0502020104020203" pitchFamily="34" charset="0"/>
              </a:rPr>
              <a:t>Silktail Habitat : Abundant in Lowland + Upland primary forest </a:t>
            </a:r>
          </a:p>
          <a:p>
            <a:pPr lvl="1"/>
            <a:r>
              <a:rPr lang="en-US" sz="2400" dirty="0">
                <a:latin typeface="Gill Sans MT" panose="020B0502020104020203" pitchFamily="34" charset="0"/>
              </a:rPr>
              <a:t>Friendly Ground Dove: Lowland forest + Dry </a:t>
            </a:r>
            <a:r>
              <a:rPr lang="en-US" sz="2400" dirty="0" smtClean="0">
                <a:latin typeface="Gill Sans MT" panose="020B0502020104020203" pitchFamily="34" charset="0"/>
              </a:rPr>
              <a:t>forest + Upland forest system</a:t>
            </a:r>
            <a:endParaRPr lang="en-US" sz="2400" dirty="0">
              <a:latin typeface="Gill Sans MT" panose="020B0502020104020203" pitchFamily="34" charset="0"/>
            </a:endParaRPr>
          </a:p>
          <a:p>
            <a:r>
              <a:rPr lang="en-US" sz="2400" b="1" dirty="0">
                <a:latin typeface="Gill Sans MT" panose="020B0502020104020203" pitchFamily="34" charset="0"/>
              </a:rPr>
              <a:t>Rabi: </a:t>
            </a:r>
            <a:r>
              <a:rPr lang="en-US" sz="2400" dirty="0">
                <a:latin typeface="Gill Sans MT" panose="020B0502020104020203" pitchFamily="34" charset="0"/>
              </a:rPr>
              <a:t>20 species recorded (no significant species)</a:t>
            </a:r>
          </a:p>
          <a:p>
            <a:endParaRPr lang="en-FJ" dirty="0"/>
          </a:p>
        </p:txBody>
      </p:sp>
      <p:pic>
        <p:nvPicPr>
          <p:cNvPr id="7" name="Picture 6" descr="A picture containing text, bird, gallinaceous bird, pigeon&#10;&#10;Description automatically generated">
            <a:extLst>
              <a:ext uri="{FF2B5EF4-FFF2-40B4-BE49-F238E27FC236}">
                <a16:creationId xmlns:a16="http://schemas.microsoft.com/office/drawing/2014/main" id="{18966A3F-15A3-4872-BDD2-7E834015A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964" y="3645023"/>
            <a:ext cx="2809386" cy="3371263"/>
          </a:xfrm>
          <a:prstGeom prst="rect">
            <a:avLst/>
          </a:prstGeom>
        </p:spPr>
      </p:pic>
      <p:pic>
        <p:nvPicPr>
          <p:cNvPr id="1026" name="Picture 2" descr="Natewa Silktail - eBir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964" y="730140"/>
            <a:ext cx="2809386" cy="280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5742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24C6A-336E-48A1-8840-A3A4064A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04664"/>
            <a:ext cx="7886700" cy="676274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Natewa Silktail Primary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Habitat</a:t>
            </a:r>
            <a:endParaRPr lang="en-FJ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C3960924-D0BB-48DE-A4B1-5E760C451D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619" y="1412776"/>
            <a:ext cx="6768629" cy="3779044"/>
          </a:xfrm>
        </p:spPr>
      </p:pic>
    </p:spTree>
    <p:extLst>
      <p:ext uri="{BB962C8B-B14F-4D97-AF65-F5344CB8AC3E}">
        <p14:creationId xmlns:p14="http://schemas.microsoft.com/office/powerpoint/2010/main" val="40592540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25471</TotalTime>
  <Words>1042</Words>
  <Application>Microsoft Office PowerPoint</Application>
  <PresentationFormat>On-screen Show (4:3)</PresentationFormat>
  <Paragraphs>108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ＭＳ Ｐゴシック</vt:lpstr>
      <vt:lpstr>Arial</vt:lpstr>
      <vt:lpstr>Calibri</vt:lpstr>
      <vt:lpstr>Calibri Light</vt:lpstr>
      <vt:lpstr>Footlight MT Light</vt:lpstr>
      <vt:lpstr>Gill Sans MT</vt:lpstr>
      <vt:lpstr>Tempus Sans ITC</vt:lpstr>
      <vt:lpstr>Times New Roman</vt:lpstr>
      <vt:lpstr>Custom Design</vt:lpstr>
      <vt:lpstr>Office Theme</vt:lpstr>
      <vt:lpstr>   USP-IAS Fiji R2R Project Component 2 Update </vt:lpstr>
      <vt:lpstr> Tunuloa BIORAP and PA status consultations– a rapid biodiversity assessment, archaeological survey of the Tunuloa catchment and Mataqali consultations to confirm interest to formalize existing Terrestrial Protected Area </vt:lpstr>
      <vt:lpstr>  Bio-Rap overview</vt:lpstr>
      <vt:lpstr>PowerPoint Presentation</vt:lpstr>
      <vt:lpstr>Study Objectives</vt:lpstr>
      <vt:lpstr> Vegetation survey</vt:lpstr>
      <vt:lpstr>Proposed Protected Area – Natewa Tunuloa</vt:lpstr>
      <vt:lpstr>Bird surveys</vt:lpstr>
      <vt:lpstr>Natewa Silktail Primary Habitat</vt:lpstr>
      <vt:lpstr>PowerPoint Presentation</vt:lpstr>
      <vt:lpstr>Mammals survey</vt:lpstr>
      <vt:lpstr>Freshwater surveys</vt:lpstr>
      <vt:lpstr>Archaeological Survey</vt:lpstr>
      <vt:lpstr>PowerPoint Presentation</vt:lpstr>
      <vt:lpstr>Entomology surveys</vt:lpstr>
      <vt:lpstr>  Community consultations to formalize terrestrial Protected area</vt:lpstr>
      <vt:lpstr>Vinaka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HO_S</dc:creator>
  <cp:lastModifiedBy>Tuverea Tuamoto</cp:lastModifiedBy>
  <cp:revision>568</cp:revision>
  <cp:lastPrinted>2019-11-28T03:55:47Z</cp:lastPrinted>
  <dcterms:created xsi:type="dcterms:W3CDTF">2008-02-01T00:52:01Z</dcterms:created>
  <dcterms:modified xsi:type="dcterms:W3CDTF">2021-02-14T23:52:13Z</dcterms:modified>
</cp:coreProperties>
</file>