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6" r:id="rId3"/>
    <p:sldId id="282" r:id="rId4"/>
    <p:sldId id="269" r:id="rId5"/>
    <p:sldId id="291" r:id="rId6"/>
    <p:sldId id="298" r:id="rId7"/>
    <p:sldId id="289" r:id="rId8"/>
    <p:sldId id="299" r:id="rId9"/>
    <p:sldId id="290" r:id="rId10"/>
    <p:sldId id="300" r:id="rId11"/>
    <p:sldId id="293" r:id="rId12"/>
    <p:sldId id="261" r:id="rId13"/>
    <p:sldId id="288" r:id="rId14"/>
    <p:sldId id="286" r:id="rId15"/>
    <p:sldId id="297"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B76BCC-34A3-4EDA-AF28-C448153E54D1}">
          <p14:sldIdLst>
            <p14:sldId id="256"/>
            <p14:sldId id="296"/>
            <p14:sldId id="282"/>
            <p14:sldId id="269"/>
            <p14:sldId id="291"/>
            <p14:sldId id="298"/>
            <p14:sldId id="289"/>
            <p14:sldId id="299"/>
            <p14:sldId id="290"/>
            <p14:sldId id="300"/>
            <p14:sldId id="293"/>
            <p14:sldId id="261"/>
            <p14:sldId id="288"/>
            <p14:sldId id="286"/>
            <p14:sldId id="297"/>
            <p14:sldId id="28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kima Copeland" initials="LC" lastIdx="7" clrIdx="0">
    <p:extLst>
      <p:ext uri="{19B8F6BF-5375-455C-9EA6-DF929625EA0E}">
        <p15:presenceInfo xmlns:p15="http://schemas.microsoft.com/office/powerpoint/2012/main" userId="S-1-5-21-1654118576-1171154588-4058606850-1050488" providerId="AD"/>
      </p:ext>
    </p:extLst>
  </p:cmAuthor>
  <p:cmAuthor id="2" name="Tomasi Tikoibua" initials="TT" lastIdx="1" clrIdx="1">
    <p:extLst>
      <p:ext uri="{19B8F6BF-5375-455C-9EA6-DF929625EA0E}">
        <p15:presenceInfo xmlns:p15="http://schemas.microsoft.com/office/powerpoint/2012/main" userId="S-1-5-21-1450188903-2813225617-713344042-42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FF00"/>
    <a:srgbClr val="0080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81" d="100"/>
          <a:sy n="81" d="100"/>
        </p:scale>
        <p:origin x="3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tikoibua_t\Desktop\Final%20cleaned%20data.kai.survey.01.07.2020\Final%20BA%20CLAM%20DATA%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D:\Users\tikoibua_t\Desktop\Final%20cleaned%20data.kai.survey\Final%20BA%20CLAM%20DATA%20ANALYSIS.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Comparison of freshwater kai abundance between 2019 and 1996 study</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1"/>
          <c:order val="1"/>
          <c:tx>
            <c:strRef>
              <c:f>'Density per station'!$E$30</c:f>
              <c:strCache>
                <c:ptCount val="1"/>
                <c:pt idx="0">
                  <c:v>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'Density per station'!$C$31:$C$39</c:f>
              <c:strCache>
                <c:ptCount val="9"/>
                <c:pt idx="0">
                  <c:v>Lower Nailaga</c:v>
                </c:pt>
                <c:pt idx="1">
                  <c:v>Nailaga village</c:v>
                </c:pt>
                <c:pt idx="2">
                  <c:v>Mid Nailaga</c:v>
                </c:pt>
                <c:pt idx="3">
                  <c:v>Upper Nailaga</c:v>
                </c:pt>
                <c:pt idx="4">
                  <c:v>Lower Ba Town</c:v>
                </c:pt>
                <c:pt idx="5">
                  <c:v>Upper Vaqia</c:v>
                </c:pt>
                <c:pt idx="6">
                  <c:v>Lower Kumukumu</c:v>
                </c:pt>
                <c:pt idx="7">
                  <c:v>Upper Kumukumu</c:v>
                </c:pt>
                <c:pt idx="8">
                  <c:v>Lower Navisa</c:v>
                </c:pt>
              </c:strCache>
            </c:strRef>
          </c:cat>
          <c:val>
            <c:numRef>
              <c:f>'Density per station'!$E$31:$E$39</c:f>
              <c:numCache>
                <c:formatCode>General</c:formatCode>
                <c:ptCount val="9"/>
                <c:pt idx="3">
                  <c:v>15</c:v>
                </c:pt>
                <c:pt idx="4">
                  <c:v>62.875</c:v>
                </c:pt>
                <c:pt idx="5">
                  <c:v>248.25</c:v>
                </c:pt>
                <c:pt idx="6">
                  <c:v>694.75</c:v>
                </c:pt>
                <c:pt idx="7">
                  <c:v>486.75</c:v>
                </c:pt>
                <c:pt idx="8">
                  <c:v>78.375</c:v>
                </c:pt>
              </c:numCache>
            </c:numRef>
          </c:val>
        </c:ser>
        <c:dLbls>
          <c:showLegendKey val="0"/>
          <c:showVal val="0"/>
          <c:showCatName val="0"/>
          <c:showSerName val="0"/>
          <c:showPercent val="0"/>
          <c:showBubbleSize val="0"/>
        </c:dLbls>
        <c:gapWidth val="150"/>
        <c:axId val="-642172752"/>
        <c:axId val="-642170576"/>
      </c:barChart>
      <c:lineChart>
        <c:grouping val="stacked"/>
        <c:varyColors val="0"/>
        <c:ser>
          <c:idx val="0"/>
          <c:order val="0"/>
          <c:tx>
            <c:strRef>
              <c:f>'Density per station'!$D$30</c:f>
              <c:strCache>
                <c:ptCount val="1"/>
                <c:pt idx="0">
                  <c:v>1996</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Pt>
            <c:idx val="8"/>
            <c:marker>
              <c:symbol val="circle"/>
              <c:size val="6"/>
              <c:spPr>
                <a:solidFill>
                  <a:srgbClr val="FF6600"/>
                </a:solidFill>
                <a:ln w="9525">
                  <a:solidFill>
                    <a:schemeClr val="tx1">
                      <a:lumMod val="75000"/>
                      <a:lumOff val="25000"/>
                    </a:schemeClr>
                  </a:solidFill>
                  <a:round/>
                </a:ln>
                <a:effectLst>
                  <a:outerShdw blurRad="57150" dist="19050" dir="5400000" algn="ctr" rotWithShape="0">
                    <a:srgbClr val="000000">
                      <a:alpha val="63000"/>
                    </a:srgbClr>
                  </a:outerShdw>
                </a:effectLst>
              </c:spPr>
            </c:marker>
            <c:bubble3D val="0"/>
            <c:spPr>
              <a:ln w="34925" cap="rnd">
                <a:solidFill>
                  <a:schemeClr val="tx1">
                    <a:lumMod val="75000"/>
                    <a:lumOff val="25000"/>
                  </a:schemeClr>
                </a:solidFill>
                <a:round/>
              </a:ln>
              <a:effectLst>
                <a:outerShdw blurRad="57150" dist="19050" dir="5400000" algn="ctr" rotWithShape="0">
                  <a:srgbClr val="000000">
                    <a:alpha val="63000"/>
                  </a:srgbClr>
                </a:outerShdw>
              </a:effectLst>
            </c:spPr>
          </c:dPt>
          <c:cat>
            <c:strRef>
              <c:f>'Density per station'!$C$31:$C$39</c:f>
              <c:strCache>
                <c:ptCount val="9"/>
                <c:pt idx="0">
                  <c:v>Lower Nailaga</c:v>
                </c:pt>
                <c:pt idx="1">
                  <c:v>Nailaga village</c:v>
                </c:pt>
                <c:pt idx="2">
                  <c:v>Mid Nailaga</c:v>
                </c:pt>
                <c:pt idx="3">
                  <c:v>Upper Nailaga</c:v>
                </c:pt>
                <c:pt idx="4">
                  <c:v>Lower Ba Town</c:v>
                </c:pt>
                <c:pt idx="5">
                  <c:v>Upper Vaqia</c:v>
                </c:pt>
                <c:pt idx="6">
                  <c:v>Lower Kumukumu</c:v>
                </c:pt>
                <c:pt idx="7">
                  <c:v>Upper Kumukumu</c:v>
                </c:pt>
                <c:pt idx="8">
                  <c:v>Lower Navisa</c:v>
                </c:pt>
              </c:strCache>
            </c:strRef>
          </c:cat>
          <c:val>
            <c:numRef>
              <c:f>'Density per station'!$D$31:$D$39</c:f>
              <c:numCache>
                <c:formatCode>General</c:formatCode>
                <c:ptCount val="9"/>
                <c:pt idx="0">
                  <c:v>0.125</c:v>
                </c:pt>
                <c:pt idx="1">
                  <c:v>1.125</c:v>
                </c:pt>
                <c:pt idx="2">
                  <c:v>1.125</c:v>
                </c:pt>
                <c:pt idx="3">
                  <c:v>587.75</c:v>
                </c:pt>
                <c:pt idx="4">
                  <c:v>484.125</c:v>
                </c:pt>
                <c:pt idx="5">
                  <c:v>1002.375</c:v>
                </c:pt>
                <c:pt idx="6">
                  <c:v>74.875</c:v>
                </c:pt>
                <c:pt idx="7">
                  <c:v>11.5</c:v>
                </c:pt>
              </c:numCache>
            </c:numRef>
          </c:val>
          <c:smooth val="0"/>
        </c:ser>
        <c:dLbls>
          <c:showLegendKey val="0"/>
          <c:showVal val="0"/>
          <c:showCatName val="0"/>
          <c:showSerName val="0"/>
          <c:showPercent val="0"/>
          <c:showBubbleSize val="0"/>
        </c:dLbls>
        <c:marker val="1"/>
        <c:smooth val="0"/>
        <c:axId val="-642172752"/>
        <c:axId val="-642170576"/>
      </c:lineChart>
      <c:catAx>
        <c:axId val="-642172752"/>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Station Name</a:t>
                </a:r>
              </a:p>
            </c:rich>
          </c:tx>
          <c:layout>
            <c:manualLayout>
              <c:xMode val="edge"/>
              <c:yMode val="edge"/>
              <c:x val="0.47695258388739048"/>
              <c:y val="0.80998659754105351"/>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42170576"/>
        <c:crosses val="autoZero"/>
        <c:auto val="1"/>
        <c:lblAlgn val="ctr"/>
        <c:lblOffset val="100"/>
        <c:noMultiLvlLbl val="0"/>
      </c:catAx>
      <c:valAx>
        <c:axId val="-64217057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Mean abundance of freshwater kai per m²</a:t>
                </a:r>
              </a:p>
            </c:rich>
          </c:tx>
          <c:layout>
            <c:manualLayout>
              <c:xMode val="edge"/>
              <c:yMode val="edge"/>
              <c:x val="2.4024024024024024E-2"/>
              <c:y val="0.17645288528266209"/>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42172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Salinity and kai abundance (2019)</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1"/>
          <c:order val="1"/>
          <c:tx>
            <c:strRef>
              <c:f>PHYSICAL!$J$57</c:f>
              <c:strCache>
                <c:ptCount val="1"/>
                <c:pt idx="0">
                  <c:v>Kai density (n/m2)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PHYSICAL!$B$58:$B$66</c:f>
              <c:strCache>
                <c:ptCount val="9"/>
                <c:pt idx="0">
                  <c:v>Lower Nailaga</c:v>
                </c:pt>
                <c:pt idx="1">
                  <c:v>Nailaga village</c:v>
                </c:pt>
                <c:pt idx="2">
                  <c:v>Mid Nailaga</c:v>
                </c:pt>
                <c:pt idx="3">
                  <c:v>Upper Nailaga</c:v>
                </c:pt>
                <c:pt idx="4">
                  <c:v>Lower Ba town</c:v>
                </c:pt>
                <c:pt idx="5">
                  <c:v>Upper Vaqia</c:v>
                </c:pt>
                <c:pt idx="6">
                  <c:v>Lower Kumukumu</c:v>
                </c:pt>
                <c:pt idx="7">
                  <c:v>Upper Kumukumu</c:v>
                </c:pt>
                <c:pt idx="8">
                  <c:v>Lower Navisa</c:v>
                </c:pt>
              </c:strCache>
            </c:strRef>
          </c:cat>
          <c:val>
            <c:numRef>
              <c:f>PHYSICAL!$J$58:$J$66</c:f>
              <c:numCache>
                <c:formatCode>General</c:formatCode>
                <c:ptCount val="9"/>
                <c:pt idx="0">
                  <c:v>0</c:v>
                </c:pt>
                <c:pt idx="1">
                  <c:v>0</c:v>
                </c:pt>
                <c:pt idx="2">
                  <c:v>0</c:v>
                </c:pt>
                <c:pt idx="3">
                  <c:v>15</c:v>
                </c:pt>
                <c:pt idx="4">
                  <c:v>62.875</c:v>
                </c:pt>
                <c:pt idx="5">
                  <c:v>248.25</c:v>
                </c:pt>
                <c:pt idx="6">
                  <c:v>694.75</c:v>
                </c:pt>
                <c:pt idx="7">
                  <c:v>486.75</c:v>
                </c:pt>
                <c:pt idx="8">
                  <c:v>78.375</c:v>
                </c:pt>
              </c:numCache>
            </c:numRef>
          </c:val>
          <c:extLst xmlns:c16r2="http://schemas.microsoft.com/office/drawing/2015/06/chart">
            <c:ext xmlns:c16="http://schemas.microsoft.com/office/drawing/2014/chart" uri="{C3380CC4-5D6E-409C-BE32-E72D297353CC}">
              <c16:uniqueId val="{00000001-445F-4465-B395-D729F7C937EC}"/>
            </c:ext>
          </c:extLst>
        </c:ser>
        <c:dLbls>
          <c:showLegendKey val="0"/>
          <c:showVal val="0"/>
          <c:showCatName val="0"/>
          <c:showSerName val="0"/>
          <c:showPercent val="0"/>
          <c:showBubbleSize val="0"/>
        </c:dLbls>
        <c:gapWidth val="50"/>
        <c:axId val="-642168944"/>
        <c:axId val="-642170032"/>
      </c:barChart>
      <c:lineChart>
        <c:grouping val="standard"/>
        <c:varyColors val="0"/>
        <c:ser>
          <c:idx val="0"/>
          <c:order val="0"/>
          <c:tx>
            <c:strRef>
              <c:f>PHYSICAL!$I$57</c:f>
              <c:strCache>
                <c:ptCount val="1"/>
                <c:pt idx="0">
                  <c:v>Salinity (ppt)</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cat>
            <c:strRef>
              <c:f>PHYSICAL!$B$58:$B$65</c:f>
              <c:strCache>
                <c:ptCount val="8"/>
                <c:pt idx="0">
                  <c:v>Lower Nailaga</c:v>
                </c:pt>
                <c:pt idx="1">
                  <c:v>Nailaga village</c:v>
                </c:pt>
                <c:pt idx="2">
                  <c:v>Mid Nailaga</c:v>
                </c:pt>
                <c:pt idx="3">
                  <c:v>Upper Nailaga</c:v>
                </c:pt>
                <c:pt idx="4">
                  <c:v>Lower Ba town</c:v>
                </c:pt>
                <c:pt idx="5">
                  <c:v>Upper Vaqia</c:v>
                </c:pt>
                <c:pt idx="6">
                  <c:v>Lower Kumukumu</c:v>
                </c:pt>
                <c:pt idx="7">
                  <c:v>Upper Kumukumu</c:v>
                </c:pt>
              </c:strCache>
            </c:strRef>
          </c:cat>
          <c:val>
            <c:numRef>
              <c:f>PHYSICAL!$I$58:$I$66</c:f>
              <c:numCache>
                <c:formatCode>General</c:formatCode>
                <c:ptCount val="9"/>
                <c:pt idx="0">
                  <c:v>22.7</c:v>
                </c:pt>
                <c:pt idx="1">
                  <c:v>18.100000000000001</c:v>
                </c:pt>
                <c:pt idx="2">
                  <c:v>17</c:v>
                </c:pt>
                <c:pt idx="3">
                  <c:v>11.1</c:v>
                </c:pt>
                <c:pt idx="4">
                  <c:v>7.8</c:v>
                </c:pt>
                <c:pt idx="5">
                  <c:v>0.1</c:v>
                </c:pt>
                <c:pt idx="6">
                  <c:v>0.1</c:v>
                </c:pt>
                <c:pt idx="7">
                  <c:v>0.1</c:v>
                </c:pt>
                <c:pt idx="8">
                  <c:v>0.1</c:v>
                </c:pt>
              </c:numCache>
            </c:numRef>
          </c:val>
          <c:smooth val="0"/>
          <c:extLst xmlns:c16r2="http://schemas.microsoft.com/office/drawing/2015/06/chart">
            <c:ext xmlns:c16="http://schemas.microsoft.com/office/drawing/2014/chart" uri="{C3380CC4-5D6E-409C-BE32-E72D297353CC}">
              <c16:uniqueId val="{00000000-445F-4465-B395-D729F7C937EC}"/>
            </c:ext>
          </c:extLst>
        </c:ser>
        <c:dLbls>
          <c:showLegendKey val="0"/>
          <c:showVal val="0"/>
          <c:showCatName val="0"/>
          <c:showSerName val="0"/>
          <c:showPercent val="0"/>
          <c:showBubbleSize val="0"/>
        </c:dLbls>
        <c:marker val="1"/>
        <c:smooth val="0"/>
        <c:axId val="-642167312"/>
        <c:axId val="-642174384"/>
      </c:lineChart>
      <c:catAx>
        <c:axId val="-6421689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42170032"/>
        <c:crosses val="autoZero"/>
        <c:auto val="1"/>
        <c:lblAlgn val="ctr"/>
        <c:lblOffset val="100"/>
        <c:noMultiLvlLbl val="0"/>
      </c:catAx>
      <c:valAx>
        <c:axId val="-642170032"/>
        <c:scaling>
          <c:orientation val="minMax"/>
        </c:scaling>
        <c:delete val="0"/>
        <c:axPos val="l"/>
        <c:majorGridlines>
          <c:spPr>
            <a:ln w="9525" cap="flat" cmpd="sng" algn="ctr">
              <a:solidFill>
                <a:schemeClr val="lt1">
                  <a:lumMod val="95000"/>
                  <a:alpha val="10000"/>
                </a:schemeClr>
              </a:solidFill>
              <a:round/>
            </a:ln>
            <a:effectLst/>
          </c:spPr>
        </c:majorGridlines>
        <c:title>
          <c:tx>
            <c:strRef>
              <c:f>PHYSICAL!$J$57</c:f>
              <c:strCache>
                <c:ptCount val="1"/>
                <c:pt idx="0">
                  <c:v>Kai density (n/m2)</c:v>
                </c:pt>
              </c:strCache>
            </c:strRef>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42168944"/>
        <c:crosses val="autoZero"/>
        <c:crossBetween val="between"/>
      </c:valAx>
      <c:valAx>
        <c:axId val="-642174384"/>
        <c:scaling>
          <c:orientation val="minMax"/>
        </c:scaling>
        <c:delete val="0"/>
        <c:axPos val="r"/>
        <c:title>
          <c:tx>
            <c:strRef>
              <c:f>PHYSICAL!$I$57</c:f>
              <c:strCache>
                <c:ptCount val="1"/>
                <c:pt idx="0">
                  <c:v>Salinity (ppt)</c:v>
                </c:pt>
              </c:strCache>
            </c:strRef>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42167312"/>
        <c:crosses val="max"/>
        <c:crossBetween val="between"/>
      </c:valAx>
      <c:catAx>
        <c:axId val="-642167312"/>
        <c:scaling>
          <c:orientation val="minMax"/>
        </c:scaling>
        <c:delete val="1"/>
        <c:axPos val="b"/>
        <c:numFmt formatCode="General" sourceLinked="1"/>
        <c:majorTickMark val="none"/>
        <c:minorTickMark val="none"/>
        <c:tickLblPos val="nextTo"/>
        <c:crossAx val="-6421743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Frequency of kai shell length in the Ba River 2019 (n = 12688)</a:t>
            </a:r>
          </a:p>
        </c:rich>
      </c:tx>
      <c:layout/>
      <c:overlay val="0"/>
    </c:title>
    <c:autoTitleDeleted val="0"/>
    <c:plotArea>
      <c:layout/>
      <c:barChart>
        <c:barDir val="col"/>
        <c:grouping val="clustered"/>
        <c:varyColors val="0"/>
        <c:ser>
          <c:idx val="0"/>
          <c:order val="0"/>
          <c:invertIfNegative val="0"/>
          <c:cat>
            <c:numRef>
              <c:f>Length!$T$2:$T$15</c:f>
              <c:numCache>
                <c:formatCode>General</c:formatCode>
                <c:ptCount val="14"/>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numCache>
            </c:numRef>
          </c:cat>
          <c:val>
            <c:numRef>
              <c:f>Length!$U$2:$U$15</c:f>
              <c:numCache>
                <c:formatCode>General</c:formatCode>
                <c:ptCount val="14"/>
                <c:pt idx="0">
                  <c:v>2</c:v>
                </c:pt>
                <c:pt idx="1">
                  <c:v>87</c:v>
                </c:pt>
                <c:pt idx="2">
                  <c:v>779</c:v>
                </c:pt>
                <c:pt idx="3">
                  <c:v>2515</c:v>
                </c:pt>
                <c:pt idx="4">
                  <c:v>4520</c:v>
                </c:pt>
                <c:pt idx="5">
                  <c:v>3239</c:v>
                </c:pt>
                <c:pt idx="6">
                  <c:v>1188</c:v>
                </c:pt>
                <c:pt idx="7">
                  <c:v>290</c:v>
                </c:pt>
                <c:pt idx="8">
                  <c:v>33</c:v>
                </c:pt>
                <c:pt idx="9">
                  <c:v>20</c:v>
                </c:pt>
                <c:pt idx="10">
                  <c:v>7</c:v>
                </c:pt>
                <c:pt idx="11">
                  <c:v>2</c:v>
                </c:pt>
                <c:pt idx="12">
                  <c:v>5</c:v>
                </c:pt>
                <c:pt idx="13">
                  <c:v>1</c:v>
                </c:pt>
              </c:numCache>
            </c:numRef>
          </c:val>
          <c:extLst xmlns:c16r2="http://schemas.microsoft.com/office/drawing/2015/06/chart">
            <c:ext xmlns:c16="http://schemas.microsoft.com/office/drawing/2014/chart" uri="{C3380CC4-5D6E-409C-BE32-E72D297353CC}">
              <c16:uniqueId val="{00000001-D52F-4846-BC36-210C6DBD7C42}"/>
            </c:ext>
          </c:extLst>
        </c:ser>
        <c:dLbls>
          <c:showLegendKey val="0"/>
          <c:showVal val="0"/>
          <c:showCatName val="0"/>
          <c:showSerName val="0"/>
          <c:showPercent val="0"/>
          <c:showBubbleSize val="0"/>
        </c:dLbls>
        <c:gapWidth val="10"/>
        <c:axId val="-642166768"/>
        <c:axId val="-642171664"/>
      </c:barChart>
      <c:catAx>
        <c:axId val="-642166768"/>
        <c:scaling>
          <c:orientation val="minMax"/>
        </c:scaling>
        <c:delete val="0"/>
        <c:axPos val="b"/>
        <c:title>
          <c:tx>
            <c:rich>
              <a:bodyPr/>
              <a:lstStyle/>
              <a:p>
                <a:pPr>
                  <a:defRPr/>
                </a:pPr>
                <a:r>
                  <a:rPr lang="en-US"/>
                  <a:t>Kai Shell Length (mm)</a:t>
                </a:r>
              </a:p>
            </c:rich>
          </c:tx>
          <c:layout/>
          <c:overlay val="0"/>
        </c:title>
        <c:numFmt formatCode="General" sourceLinked="1"/>
        <c:majorTickMark val="out"/>
        <c:minorTickMark val="none"/>
        <c:tickLblPos val="nextTo"/>
        <c:crossAx val="-642171664"/>
        <c:crosses val="autoZero"/>
        <c:auto val="1"/>
        <c:lblAlgn val="ctr"/>
        <c:lblOffset val="100"/>
        <c:noMultiLvlLbl val="0"/>
      </c:catAx>
      <c:valAx>
        <c:axId val="-642171664"/>
        <c:scaling>
          <c:orientation val="minMax"/>
        </c:scaling>
        <c:delete val="0"/>
        <c:axPos val="l"/>
        <c:title>
          <c:tx>
            <c:rich>
              <a:bodyPr/>
              <a:lstStyle/>
              <a:p>
                <a:pPr>
                  <a:defRPr sz="1050"/>
                </a:pPr>
                <a:r>
                  <a:rPr lang="en-US" sz="1050"/>
                  <a:t>Collection Frequency</a:t>
                </a:r>
              </a:p>
            </c:rich>
          </c:tx>
          <c:layout/>
          <c:overlay val="0"/>
        </c:title>
        <c:numFmt formatCode="General" sourceLinked="1"/>
        <c:majorTickMark val="out"/>
        <c:minorTickMark val="none"/>
        <c:tickLblPos val="nextTo"/>
        <c:crossAx val="-642166768"/>
        <c:crosses val="autoZero"/>
        <c:crossBetween val="between"/>
      </c:valAx>
    </c:plotArea>
    <c:plotVisOnly val="1"/>
    <c:dispBlanksAs val="gap"/>
    <c:showDLblsOverMax val="0"/>
  </c:chart>
  <c:spPr>
    <a:ln w="19050" cmpd="sng">
      <a:solidFill>
        <a:schemeClr val="tx1">
          <a:alpha val="96000"/>
        </a:schemeClr>
      </a:solidFill>
    </a:ln>
  </c:spPr>
  <c:txPr>
    <a:bodyPr/>
    <a:lstStyle/>
    <a:p>
      <a:pPr>
        <a:defRPr sz="105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solidFill>
                <a:latin typeface="+mn-lt"/>
                <a:ea typeface="+mn-ea"/>
                <a:cs typeface="+mn-cs"/>
              </a:defRPr>
            </a:pPr>
            <a:r>
              <a:rPr lang="en-US"/>
              <a:t>Biomass between 1996 and 2019 </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solidFill>
              <a:latin typeface="+mn-lt"/>
              <a:ea typeface="+mn-ea"/>
              <a:cs typeface="+mn-cs"/>
            </a:defRPr>
          </a:pPr>
          <a:endParaRPr lang="en-US"/>
        </a:p>
      </c:txPr>
    </c:title>
    <c:autoTitleDeleted val="0"/>
    <c:plotArea>
      <c:layout/>
      <c:barChart>
        <c:barDir val="col"/>
        <c:grouping val="clustered"/>
        <c:varyColors val="0"/>
        <c:ser>
          <c:idx val="1"/>
          <c:order val="1"/>
          <c:tx>
            <c:strRef>
              <c:f>'Biomass by station'!$I$3</c:f>
              <c:strCache>
                <c:ptCount val="1"/>
                <c:pt idx="0">
                  <c:v>2019</c:v>
                </c:pt>
              </c:strCache>
            </c:strRef>
          </c:tx>
          <c:spPr>
            <a:solidFill>
              <a:schemeClr val="accent2"/>
            </a:solidFill>
            <a:ln>
              <a:noFill/>
            </a:ln>
            <a:effectLst/>
          </c:spPr>
          <c:invertIfNegative val="0"/>
          <c:cat>
            <c:strRef>
              <c:f>'Biomass by station'!$G$4:$G$12</c:f>
              <c:strCache>
                <c:ptCount val="9"/>
                <c:pt idx="0">
                  <c:v>Lower Nailaga</c:v>
                </c:pt>
                <c:pt idx="1">
                  <c:v>Nailaga village</c:v>
                </c:pt>
                <c:pt idx="2">
                  <c:v>Mid Nailaga</c:v>
                </c:pt>
                <c:pt idx="3">
                  <c:v>Upper Nailaga</c:v>
                </c:pt>
                <c:pt idx="4">
                  <c:v>Lower Ba Town</c:v>
                </c:pt>
                <c:pt idx="5">
                  <c:v>Upper Vaqia</c:v>
                </c:pt>
                <c:pt idx="6">
                  <c:v>Lower Kumukumu</c:v>
                </c:pt>
                <c:pt idx="7">
                  <c:v>Upper Kumukumu</c:v>
                </c:pt>
                <c:pt idx="8">
                  <c:v>Lower Navisa</c:v>
                </c:pt>
              </c:strCache>
            </c:strRef>
          </c:cat>
          <c:val>
            <c:numRef>
              <c:f>'Biomass by station'!$I$4:$I$12</c:f>
              <c:numCache>
                <c:formatCode>General</c:formatCode>
                <c:ptCount val="9"/>
                <c:pt idx="3">
                  <c:v>18.405625000000001</c:v>
                </c:pt>
                <c:pt idx="4">
                  <c:v>139.22624999999999</c:v>
                </c:pt>
                <c:pt idx="5">
                  <c:v>785.38012500000002</c:v>
                </c:pt>
                <c:pt idx="6">
                  <c:v>1287.7463749999999</c:v>
                </c:pt>
                <c:pt idx="7">
                  <c:v>1495.6467500000001</c:v>
                </c:pt>
                <c:pt idx="8">
                  <c:v>468.17</c:v>
                </c:pt>
              </c:numCache>
            </c:numRef>
          </c:val>
        </c:ser>
        <c:dLbls>
          <c:showLegendKey val="0"/>
          <c:showVal val="0"/>
          <c:showCatName val="0"/>
          <c:showSerName val="0"/>
          <c:showPercent val="0"/>
          <c:showBubbleSize val="0"/>
        </c:dLbls>
        <c:gapWidth val="247"/>
        <c:overlap val="-27"/>
        <c:axId val="-642182000"/>
        <c:axId val="-642179824"/>
      </c:barChart>
      <c:lineChart>
        <c:grouping val="stacked"/>
        <c:varyColors val="0"/>
        <c:ser>
          <c:idx val="0"/>
          <c:order val="0"/>
          <c:tx>
            <c:strRef>
              <c:f>'Biomass by station'!$H$3</c:f>
              <c:strCache>
                <c:ptCount val="1"/>
                <c:pt idx="0">
                  <c:v>1996</c:v>
                </c:pt>
              </c:strCache>
            </c:strRef>
          </c:tx>
          <c:spPr>
            <a:ln w="22225" cap="rnd">
              <a:solidFill>
                <a:schemeClr val="accent1"/>
              </a:solidFill>
              <a:round/>
            </a:ln>
            <a:effectLst/>
          </c:spPr>
          <c:marker>
            <c:symbol val="circle"/>
            <c:size val="6"/>
            <c:spPr>
              <a:solidFill>
                <a:schemeClr val="lt1"/>
              </a:solidFill>
              <a:ln w="15875">
                <a:solidFill>
                  <a:schemeClr val="accent1"/>
                </a:solidFill>
                <a:round/>
              </a:ln>
              <a:effectLst/>
            </c:spPr>
          </c:marker>
          <c:dPt>
            <c:idx val="8"/>
            <c:marker>
              <c:symbol val="circle"/>
              <c:size val="6"/>
              <c:spPr>
                <a:solidFill>
                  <a:schemeClr val="lt1"/>
                </a:solidFill>
                <a:ln w="15875">
                  <a:solidFill>
                    <a:schemeClr val="accent1"/>
                  </a:solidFill>
                  <a:round/>
                </a:ln>
                <a:effectLst/>
              </c:spPr>
            </c:marker>
            <c:bubble3D val="0"/>
          </c:dPt>
          <c:cat>
            <c:strRef>
              <c:f>'Biomass by station'!$G$4:$G$12</c:f>
              <c:strCache>
                <c:ptCount val="9"/>
                <c:pt idx="0">
                  <c:v>Lower Nailaga</c:v>
                </c:pt>
                <c:pt idx="1">
                  <c:v>Nailaga village</c:v>
                </c:pt>
                <c:pt idx="2">
                  <c:v>Mid Nailaga</c:v>
                </c:pt>
                <c:pt idx="3">
                  <c:v>Upper Nailaga</c:v>
                </c:pt>
                <c:pt idx="4">
                  <c:v>Lower Ba Town</c:v>
                </c:pt>
                <c:pt idx="5">
                  <c:v>Upper Vaqia</c:v>
                </c:pt>
                <c:pt idx="6">
                  <c:v>Lower Kumukumu</c:v>
                </c:pt>
                <c:pt idx="7">
                  <c:v>Upper Kumukumu</c:v>
                </c:pt>
                <c:pt idx="8">
                  <c:v>Lower Navisa</c:v>
                </c:pt>
              </c:strCache>
            </c:strRef>
          </c:cat>
          <c:val>
            <c:numRef>
              <c:f>'Biomass by station'!$H$4:$H$12</c:f>
              <c:numCache>
                <c:formatCode>General</c:formatCode>
                <c:ptCount val="9"/>
                <c:pt idx="0">
                  <c:v>10.92</c:v>
                </c:pt>
                <c:pt idx="1">
                  <c:v>27.87</c:v>
                </c:pt>
                <c:pt idx="2">
                  <c:v>41.71</c:v>
                </c:pt>
                <c:pt idx="3">
                  <c:v>2017.39</c:v>
                </c:pt>
                <c:pt idx="4">
                  <c:v>1646.28</c:v>
                </c:pt>
                <c:pt idx="5">
                  <c:v>1371.86</c:v>
                </c:pt>
                <c:pt idx="6">
                  <c:v>279.72000000000003</c:v>
                </c:pt>
                <c:pt idx="7">
                  <c:v>78.75</c:v>
                </c:pt>
              </c:numCache>
            </c:numRef>
          </c:val>
          <c:smooth val="0"/>
        </c:ser>
        <c:dLbls>
          <c:showLegendKey val="0"/>
          <c:showVal val="0"/>
          <c:showCatName val="0"/>
          <c:showSerName val="0"/>
          <c:showPercent val="0"/>
          <c:showBubbleSize val="0"/>
        </c:dLbls>
        <c:marker val="1"/>
        <c:smooth val="0"/>
        <c:axId val="-642182000"/>
        <c:axId val="-642179824"/>
      </c:lineChart>
      <c:catAx>
        <c:axId val="-64218200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r>
                  <a:rPr lang="en-US"/>
                  <a:t>Station Name</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solidFill>
                <a:latin typeface="+mn-lt"/>
                <a:ea typeface="+mn-ea"/>
                <a:cs typeface="+mn-cs"/>
              </a:defRPr>
            </a:pPr>
            <a:endParaRPr lang="en-US"/>
          </a:p>
        </c:txPr>
        <c:crossAx val="-642179824"/>
        <c:crosses val="autoZero"/>
        <c:auto val="1"/>
        <c:lblAlgn val="ctr"/>
        <c:lblOffset val="100"/>
        <c:noMultiLvlLbl val="0"/>
      </c:catAx>
      <c:valAx>
        <c:axId val="-6421798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solidFill>
                    <a:latin typeface="+mn-lt"/>
                    <a:ea typeface="+mn-ea"/>
                    <a:cs typeface="+mn-cs"/>
                  </a:defRPr>
                </a:pPr>
                <a:r>
                  <a:rPr lang="en-US"/>
                  <a:t>Mean biomass g/m² </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64218200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220E5-B0A0-4E88-B5C9-58925180F2FC}"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02280-DD89-40AC-BBE2-A5CCA0C5FFA6}" type="slidenum">
              <a:rPr lang="en-US" smtClean="0"/>
              <a:t>‹#›</a:t>
            </a:fld>
            <a:endParaRPr lang="en-US"/>
          </a:p>
        </p:txBody>
      </p:sp>
    </p:spTree>
    <p:extLst>
      <p:ext uri="{BB962C8B-B14F-4D97-AF65-F5344CB8AC3E}">
        <p14:creationId xmlns:p14="http://schemas.microsoft.com/office/powerpoint/2010/main" val="3720365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Component of the Largest province in Fiji</a:t>
            </a:r>
          </a:p>
          <a:p>
            <a:r>
              <a:rPr lang="en-US" dirty="0" smtClean="0"/>
              <a:t>Ba River sub-catchments</a:t>
            </a:r>
          </a:p>
          <a:p>
            <a:r>
              <a:rPr lang="en-US" dirty="0" smtClean="0"/>
              <a:t>Population= 14, 600</a:t>
            </a:r>
          </a:p>
          <a:p>
            <a:r>
              <a:rPr lang="en-US" dirty="0" smtClean="0"/>
              <a:t>Rain shadow</a:t>
            </a:r>
          </a:p>
          <a:p>
            <a:r>
              <a:rPr lang="en-US" dirty="0" smtClean="0"/>
              <a:t>Agricultural hotspot</a:t>
            </a:r>
          </a:p>
          <a:p>
            <a:r>
              <a:rPr lang="en-US" dirty="0" smtClean="0"/>
              <a:t>Flood hotspot</a:t>
            </a:r>
          </a:p>
          <a:p>
            <a:r>
              <a:rPr lang="en-US" dirty="0" smtClean="0"/>
              <a:t>17 sites surveyed across 6</a:t>
            </a:r>
          </a:p>
          <a:p>
            <a:pPr marL="0" indent="0">
              <a:buNone/>
            </a:pPr>
            <a:r>
              <a:rPr lang="en-US" dirty="0" smtClean="0"/>
              <a:t> sub-catchments</a:t>
            </a:r>
          </a:p>
          <a:p>
            <a:endParaRPr lang="en-US" dirty="0" smtClean="0"/>
          </a:p>
          <a:p>
            <a:endParaRPr lang="en-US" dirty="0" smtClean="0"/>
          </a:p>
          <a:p>
            <a:endParaRPr lang="en-US" dirty="0" smtClean="0"/>
          </a:p>
          <a:p>
            <a:r>
              <a:rPr lang="en-US" dirty="0" smtClean="0"/>
              <a:t>Ba River sub-catchments</a:t>
            </a:r>
          </a:p>
          <a:p>
            <a:r>
              <a:rPr lang="en-US" dirty="0" smtClean="0"/>
              <a:t>Population= 14, 600</a:t>
            </a:r>
          </a:p>
          <a:p>
            <a:r>
              <a:rPr lang="en-US" dirty="0" smtClean="0"/>
              <a:t>Rain shadow</a:t>
            </a:r>
          </a:p>
          <a:p>
            <a:r>
              <a:rPr lang="en-US" dirty="0" smtClean="0"/>
              <a:t>Agricultural hotspot</a:t>
            </a:r>
          </a:p>
          <a:p>
            <a:r>
              <a:rPr lang="en-US" dirty="0" smtClean="0"/>
              <a:t>Flood hotspot</a:t>
            </a:r>
          </a:p>
          <a:p>
            <a:r>
              <a:rPr lang="en-US" dirty="0" smtClean="0"/>
              <a:t>17 sites surveyed across 6</a:t>
            </a:r>
          </a:p>
          <a:p>
            <a:pPr marL="0" indent="0">
              <a:buNone/>
            </a:pPr>
            <a:r>
              <a:rPr lang="en-US" dirty="0" smtClean="0"/>
              <a:t> sub-catchments</a:t>
            </a:r>
          </a:p>
          <a:p>
            <a:endParaRPr lang="en-US" dirty="0" smtClean="0"/>
          </a:p>
          <a:p>
            <a:endParaRPr lang="en-US" dirty="0" smtClean="0"/>
          </a:p>
          <a:p>
            <a:r>
              <a:rPr lang="en-US" dirty="0" smtClean="0"/>
              <a:t>Component of the Largest province in Fiji</a:t>
            </a:r>
          </a:p>
          <a:p>
            <a:r>
              <a:rPr lang="en-US" dirty="0" smtClean="0"/>
              <a:t>Ba River sub-catchments</a:t>
            </a:r>
          </a:p>
          <a:p>
            <a:r>
              <a:rPr lang="en-US" dirty="0" smtClean="0"/>
              <a:t>Population= 14, 600</a:t>
            </a:r>
          </a:p>
          <a:p>
            <a:r>
              <a:rPr lang="en-US" dirty="0" smtClean="0"/>
              <a:t>Rain shadow</a:t>
            </a:r>
          </a:p>
          <a:p>
            <a:r>
              <a:rPr lang="en-US" dirty="0" smtClean="0"/>
              <a:t>Agricultural hotspot</a:t>
            </a:r>
          </a:p>
          <a:p>
            <a:r>
              <a:rPr lang="en-US" dirty="0" smtClean="0"/>
              <a:t>Flood hotspot</a:t>
            </a:r>
          </a:p>
          <a:p>
            <a:r>
              <a:rPr lang="en-US" dirty="0" smtClean="0"/>
              <a:t>17 sites surveyed across 6</a:t>
            </a:r>
          </a:p>
          <a:p>
            <a:pPr marL="0" indent="0">
              <a:buNone/>
            </a:pPr>
            <a:r>
              <a:rPr lang="en-US" dirty="0" smtClean="0"/>
              <a:t> sub-catchments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BC02280-DD89-40AC-BBE2-A5CCA0C5FFA6}" type="slidenum">
              <a:rPr lang="en-US" smtClean="0"/>
              <a:t>4</a:t>
            </a:fld>
            <a:endParaRPr lang="en-US"/>
          </a:p>
        </p:txBody>
      </p:sp>
    </p:spTree>
    <p:extLst>
      <p:ext uri="{BB962C8B-B14F-4D97-AF65-F5344CB8AC3E}">
        <p14:creationId xmlns:p14="http://schemas.microsoft.com/office/powerpoint/2010/main" val="297248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freshwater kai collected on site were measured individually using calipers as well as weighed using an electronic balance. The four data parameters that were collected for each individual bivalve are; (1) density; (2) shell length; (3) kai weight. </a:t>
            </a:r>
            <a:endParaRPr lang="en-US" dirty="0"/>
          </a:p>
        </p:txBody>
      </p:sp>
      <p:sp>
        <p:nvSpPr>
          <p:cNvPr id="4" name="Slide Number Placeholder 3"/>
          <p:cNvSpPr>
            <a:spLocks noGrp="1"/>
          </p:cNvSpPr>
          <p:nvPr>
            <p:ph type="sldNum" sz="quarter" idx="10"/>
          </p:nvPr>
        </p:nvSpPr>
        <p:spPr/>
        <p:txBody>
          <a:bodyPr/>
          <a:lstStyle/>
          <a:p>
            <a:fld id="{0BC02280-DD89-40AC-BBE2-A5CCA0C5FFA6}" type="slidenum">
              <a:rPr lang="en-US" smtClean="0"/>
              <a:t>6</a:t>
            </a:fld>
            <a:endParaRPr lang="en-US"/>
          </a:p>
        </p:txBody>
      </p:sp>
    </p:spTree>
    <p:extLst>
      <p:ext uri="{BB962C8B-B14F-4D97-AF65-F5344CB8AC3E}">
        <p14:creationId xmlns:p14="http://schemas.microsoft.com/office/powerpoint/2010/main" val="90250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02280-DD89-40AC-BBE2-A5CCA0C5FFA6}" type="slidenum">
              <a:rPr lang="en-US" smtClean="0"/>
              <a:t>8</a:t>
            </a:fld>
            <a:endParaRPr lang="en-US"/>
          </a:p>
        </p:txBody>
      </p:sp>
    </p:spTree>
    <p:extLst>
      <p:ext uri="{BB962C8B-B14F-4D97-AF65-F5344CB8AC3E}">
        <p14:creationId xmlns:p14="http://schemas.microsoft.com/office/powerpoint/2010/main" val="333209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can be noted that kai was also present in areas that are more than 0.1 ppt. This may suggest that kai thrive only in freshwater areas although it can survive on mesohaline places. Therefore, kai may not be strictly classified as freshwater species alone due to its presence in the mesohaline and </a:t>
            </a:r>
            <a:r>
              <a:rPr lang="en-US" dirty="0" err="1" smtClean="0"/>
              <a:t>oligohaline</a:t>
            </a:r>
            <a:r>
              <a:rPr lang="en-US" dirty="0" smtClean="0"/>
              <a:t> areas (</a:t>
            </a:r>
            <a:r>
              <a:rPr lang="en-US" dirty="0" err="1" smtClean="0"/>
              <a:t>Ledua</a:t>
            </a:r>
            <a:r>
              <a:rPr lang="en-US" dirty="0" smtClean="0"/>
              <a:t> et al., 1996). </a:t>
            </a:r>
          </a:p>
        </p:txBody>
      </p:sp>
      <p:sp>
        <p:nvSpPr>
          <p:cNvPr id="4" name="Slide Number Placeholder 3"/>
          <p:cNvSpPr>
            <a:spLocks noGrp="1"/>
          </p:cNvSpPr>
          <p:nvPr>
            <p:ph type="sldNum" sz="quarter" idx="10"/>
          </p:nvPr>
        </p:nvSpPr>
        <p:spPr/>
        <p:txBody>
          <a:bodyPr/>
          <a:lstStyle/>
          <a:p>
            <a:fld id="{0BC02280-DD89-40AC-BBE2-A5CCA0C5FFA6}" type="slidenum">
              <a:rPr lang="en-US" smtClean="0"/>
              <a:t>10</a:t>
            </a:fld>
            <a:endParaRPr lang="en-US"/>
          </a:p>
        </p:txBody>
      </p:sp>
    </p:spTree>
    <p:extLst>
      <p:ext uri="{BB962C8B-B14F-4D97-AF65-F5344CB8AC3E}">
        <p14:creationId xmlns:p14="http://schemas.microsoft.com/office/powerpoint/2010/main" val="215855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5E3F56-B16C-40D6-9182-86D3775EAA7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43459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E3F56-B16C-40D6-9182-86D3775EAA7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218283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E3F56-B16C-40D6-9182-86D3775EAA7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422562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E3F56-B16C-40D6-9182-86D3775EAA7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159731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5E3F56-B16C-40D6-9182-86D3775EAA7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13986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5E3F56-B16C-40D6-9182-86D3775EAA7F}"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426663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5E3F56-B16C-40D6-9182-86D3775EAA7F}" type="datetimeFigureOut">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298134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E3F56-B16C-40D6-9182-86D3775EAA7F}"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232362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E3F56-B16C-40D6-9182-86D3775EAA7F}" type="datetimeFigureOut">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140986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5E3F56-B16C-40D6-9182-86D3775EAA7F}"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381551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5E3F56-B16C-40D6-9182-86D3775EAA7F}"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89311-0FA8-46BF-8639-9F3D965898DA}" type="slidenum">
              <a:rPr lang="en-US" smtClean="0"/>
              <a:t>‹#›</a:t>
            </a:fld>
            <a:endParaRPr lang="en-US"/>
          </a:p>
        </p:txBody>
      </p:sp>
    </p:spTree>
    <p:extLst>
      <p:ext uri="{BB962C8B-B14F-4D97-AF65-F5344CB8AC3E}">
        <p14:creationId xmlns:p14="http://schemas.microsoft.com/office/powerpoint/2010/main" val="337928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E3F56-B16C-40D6-9182-86D3775EAA7F}" type="datetimeFigureOut">
              <a:rPr lang="en-US" smtClean="0"/>
              <a:t>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89311-0FA8-46BF-8639-9F3D965898DA}" type="slidenum">
              <a:rPr lang="en-US" smtClean="0"/>
              <a:t>‹#›</a:t>
            </a:fld>
            <a:endParaRPr lang="en-US"/>
          </a:p>
        </p:txBody>
      </p:sp>
    </p:spTree>
    <p:extLst>
      <p:ext uri="{BB962C8B-B14F-4D97-AF65-F5344CB8AC3E}">
        <p14:creationId xmlns:p14="http://schemas.microsoft.com/office/powerpoint/2010/main" val="1244748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COMPARATIVE STOCK ASSESSMENT OF FRESHWATER KAI (</a:t>
            </a:r>
            <a:r>
              <a:rPr lang="en-US" sz="3600" b="1" i="1" dirty="0" err="1"/>
              <a:t>Batissa</a:t>
            </a:r>
            <a:r>
              <a:rPr lang="en-US" sz="3600" b="1" i="1" dirty="0"/>
              <a:t> </a:t>
            </a:r>
            <a:r>
              <a:rPr lang="en-US" sz="3600" b="1" i="1" dirty="0" err="1"/>
              <a:t>violacea</a:t>
            </a:r>
            <a:r>
              <a:rPr lang="en-US" sz="3600" b="1" dirty="0"/>
              <a:t>) BETWEEN 1996 &amp; 2019 IN THE BA RIVER</a:t>
            </a:r>
            <a:endParaRPr lang="en-US" sz="3600" b="1" dirty="0">
              <a:latin typeface="Arial Narrow" panose="020B0606020202030204" pitchFamily="34" charset="0"/>
            </a:endParaRPr>
          </a:p>
        </p:txBody>
      </p:sp>
      <p:sp>
        <p:nvSpPr>
          <p:cNvPr id="3" name="Subtitle 2"/>
          <p:cNvSpPr>
            <a:spLocks noGrp="1"/>
          </p:cNvSpPr>
          <p:nvPr>
            <p:ph type="subTitle" idx="1"/>
          </p:nvPr>
        </p:nvSpPr>
        <p:spPr/>
        <p:txBody>
          <a:bodyPr/>
          <a:lstStyle/>
          <a:p>
            <a:r>
              <a:rPr lang="en-US" sz="1800" dirty="0" smtClean="0">
                <a:latin typeface="Arial Narrow" panose="020B0606020202030204" pitchFamily="34" charset="0"/>
              </a:rPr>
              <a:t>By the Institute of Applied Sciences</a:t>
            </a:r>
          </a:p>
          <a:p>
            <a:r>
              <a:rPr lang="en-US" sz="1800" dirty="0" smtClean="0">
                <a:latin typeface="Arial Narrow" panose="020B0606020202030204" pitchFamily="34" charset="0"/>
              </a:rPr>
              <a:t>The University of the South Pacific </a:t>
            </a:r>
            <a:endParaRPr lang="en-US" sz="1800" dirty="0">
              <a:latin typeface="Arial Narrow" panose="020B060602020203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51124" y="918390"/>
            <a:ext cx="1626235" cy="72707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715514" y="842191"/>
            <a:ext cx="752475" cy="879475"/>
          </a:xfrm>
          <a:prstGeom prst="rect">
            <a:avLst/>
          </a:prstGeom>
        </p:spPr>
      </p:pic>
      <p:pic>
        <p:nvPicPr>
          <p:cNvPr id="6" name="Picture 5" descr="C:\Users\Merana.Kitione\AppData\Local\Microsoft\Windows\INetCache\Content.Word\UNDP-LOGO TAGline.jpg"/>
          <p:cNvPicPr/>
          <p:nvPr/>
        </p:nvPicPr>
        <p:blipFill rotWithShape="1">
          <a:blip r:embed="rId4" cstate="print">
            <a:extLst>
              <a:ext uri="{28A0092B-C50C-407E-A947-70E740481C1C}">
                <a14:useLocalDpi xmlns:a14="http://schemas.microsoft.com/office/drawing/2010/main" val="0"/>
              </a:ext>
            </a:extLst>
          </a:blip>
          <a:srcRect t="7066" b="6721"/>
          <a:stretch/>
        </p:blipFill>
        <p:spPr bwMode="auto">
          <a:xfrm>
            <a:off x="2244294" y="818142"/>
            <a:ext cx="721360" cy="879475"/>
          </a:xfrm>
          <a:prstGeom prst="rect">
            <a:avLst/>
          </a:prstGeom>
          <a:noFill/>
          <a:ln>
            <a:noFill/>
          </a:ln>
          <a:extLst>
            <a:ext uri="{53640926-AAD7-44D8-BBD7-CCE9431645EC}">
              <a14:shadowObscured xmlns:a14="http://schemas.microsoft.com/office/drawing/2010/main"/>
            </a:ext>
          </a:extLst>
        </p:spPr>
      </p:pic>
      <p:pic>
        <p:nvPicPr>
          <p:cNvPr id="7" name="Picture 6" descr="C:\Users\vineil.narayan\AppData\Local\Microsoft\Windows\INetCache\Content.Word\Fiji Coat of Arms.jpg.png"/>
          <p:cNvPicPr/>
          <p:nvPr/>
        </p:nvPicPr>
        <p:blipFill>
          <a:blip r:embed="rId5">
            <a:extLst>
              <a:ext uri="{28A0092B-C50C-407E-A947-70E740481C1C}">
                <a14:useLocalDpi xmlns:a14="http://schemas.microsoft.com/office/drawing/2010/main" val="0"/>
              </a:ext>
            </a:extLst>
          </a:blip>
          <a:srcRect/>
          <a:stretch>
            <a:fillRect/>
          </a:stretch>
        </p:blipFill>
        <p:spPr bwMode="auto">
          <a:xfrm>
            <a:off x="5311235" y="897517"/>
            <a:ext cx="899795" cy="800100"/>
          </a:xfrm>
          <a:prstGeom prst="rect">
            <a:avLst/>
          </a:prstGeom>
          <a:noFill/>
          <a:ln>
            <a:noFill/>
          </a:ln>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5159782" y="4735772"/>
            <a:ext cx="2094829" cy="143110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7453" y="759404"/>
            <a:ext cx="857250" cy="1076325"/>
          </a:xfrm>
          <a:prstGeom prst="rect">
            <a:avLst/>
          </a:prstGeom>
        </p:spPr>
      </p:pic>
    </p:spTree>
    <p:extLst>
      <p:ext uri="{BB962C8B-B14F-4D97-AF65-F5344CB8AC3E}">
        <p14:creationId xmlns:p14="http://schemas.microsoft.com/office/powerpoint/2010/main" val="3774552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3225"/>
            <a:ext cx="10515600" cy="1111185"/>
          </a:xfrm>
          <a:solidFill>
            <a:schemeClr val="accent6">
              <a:lumMod val="40000"/>
              <a:lumOff val="60000"/>
            </a:schemeClr>
          </a:solidFill>
        </p:spPr>
        <p:txBody>
          <a:bodyPr>
            <a:normAutofit/>
          </a:bodyPr>
          <a:lstStyle/>
          <a:p>
            <a:r>
              <a:rPr lang="en-US" b="1" u="sng" dirty="0" smtClean="0"/>
              <a:t>Discussion  #2 – Kai distribution &amp; abundance</a:t>
            </a:r>
            <a:endParaRPr lang="en-US" b="1" u="sng" dirty="0"/>
          </a:p>
        </p:txBody>
      </p:sp>
      <p:sp>
        <p:nvSpPr>
          <p:cNvPr id="4" name="Content Placeholder 3"/>
          <p:cNvSpPr>
            <a:spLocks noGrp="1"/>
          </p:cNvSpPr>
          <p:nvPr>
            <p:ph sz="half" idx="2"/>
          </p:nvPr>
        </p:nvSpPr>
        <p:spPr>
          <a:xfrm>
            <a:off x="839788" y="1294410"/>
            <a:ext cx="10515600" cy="4995967"/>
          </a:xfrm>
        </p:spPr>
        <p:txBody>
          <a:bodyPr>
            <a:normAutofit fontScale="70000" lnSpcReduction="20000"/>
          </a:bodyPr>
          <a:lstStyle/>
          <a:p>
            <a:pPr marL="514350" indent="-514350">
              <a:buFont typeface="+mj-lt"/>
              <a:buAutoNum type="alphaLcPeriod"/>
            </a:pPr>
            <a:r>
              <a:rPr lang="en-US" b="1" dirty="0" smtClean="0"/>
              <a:t>Kai Distribution</a:t>
            </a:r>
          </a:p>
          <a:p>
            <a:pPr marL="514350" indent="-514350">
              <a:buFont typeface="+mj-lt"/>
              <a:buAutoNum type="alphaLcPeriod"/>
            </a:pPr>
            <a:r>
              <a:rPr lang="en-US" b="1" dirty="0" smtClean="0"/>
              <a:t>Kai Population</a:t>
            </a:r>
          </a:p>
          <a:p>
            <a:pPr marL="0" indent="0">
              <a:buNone/>
            </a:pPr>
            <a:endParaRPr lang="en-US" dirty="0" smtClean="0"/>
          </a:p>
          <a:p>
            <a:pPr>
              <a:buFont typeface="Wingdings" panose="05000000000000000000" pitchFamily="2" charset="2"/>
              <a:buChar char="v"/>
            </a:pPr>
            <a:r>
              <a:rPr lang="en-US" b="1" dirty="0" smtClean="0">
                <a:solidFill>
                  <a:srgbClr val="C00000"/>
                </a:solidFill>
              </a:rPr>
              <a:t>Kai Distribution</a:t>
            </a:r>
          </a:p>
          <a:p>
            <a:pPr marL="0" indent="0">
              <a:buNone/>
            </a:pPr>
            <a:r>
              <a:rPr lang="en-US" dirty="0" smtClean="0"/>
              <a:t>     • </a:t>
            </a:r>
            <a:r>
              <a:rPr lang="en-US" u="sng" dirty="0" smtClean="0"/>
              <a:t>1996 study</a:t>
            </a:r>
            <a:r>
              <a:rPr lang="en-US" dirty="0" smtClean="0"/>
              <a:t>: kai populations distribution was mainly concentrated  in the mid-surveyed area</a:t>
            </a:r>
          </a:p>
          <a:p>
            <a:pPr marL="0" indent="0">
              <a:buNone/>
            </a:pPr>
            <a:r>
              <a:rPr lang="en-US" dirty="0" smtClean="0"/>
              <a:t>     • </a:t>
            </a:r>
            <a:r>
              <a:rPr lang="en-US" u="sng" dirty="0" smtClean="0"/>
              <a:t>2019 study </a:t>
            </a:r>
            <a:r>
              <a:rPr lang="en-US" dirty="0" smtClean="0"/>
              <a:t>:</a:t>
            </a:r>
            <a:r>
              <a:rPr lang="en-US" dirty="0"/>
              <a:t> kai populations distribution was mainly concentrated  in the </a:t>
            </a:r>
            <a:r>
              <a:rPr lang="en-US" dirty="0" smtClean="0"/>
              <a:t>upper surveyed </a:t>
            </a:r>
            <a:r>
              <a:rPr lang="en-US" dirty="0"/>
              <a:t>area </a:t>
            </a:r>
            <a:endParaRPr lang="en-US" dirty="0" smtClean="0"/>
          </a:p>
          <a:p>
            <a:pPr marL="0" indent="0" algn="just">
              <a:buNone/>
            </a:pPr>
            <a:r>
              <a:rPr lang="en-US" dirty="0" smtClean="0"/>
              <a:t>- Research findings – areas with high </a:t>
            </a:r>
            <a:r>
              <a:rPr lang="en-US" dirty="0"/>
              <a:t>kai populations distribution</a:t>
            </a:r>
            <a:r>
              <a:rPr lang="en-US" dirty="0" smtClean="0"/>
              <a:t> </a:t>
            </a:r>
            <a:r>
              <a:rPr lang="en-US" dirty="0"/>
              <a:t>have firm sediments with a mixture of small </a:t>
            </a:r>
            <a:r>
              <a:rPr lang="en-US" dirty="0" smtClean="0"/>
              <a:t>gravels, whereas the areas that have less kai population are </a:t>
            </a:r>
            <a:r>
              <a:rPr lang="en-US" dirty="0"/>
              <a:t>dominated by loose </a:t>
            </a:r>
            <a:r>
              <a:rPr lang="en-US" dirty="0" smtClean="0"/>
              <a:t>sand. </a:t>
            </a:r>
          </a:p>
          <a:p>
            <a:pPr marL="0" indent="0" algn="just">
              <a:buNone/>
            </a:pPr>
            <a:r>
              <a:rPr lang="en-US" dirty="0" smtClean="0"/>
              <a:t>- Studies </a:t>
            </a:r>
            <a:r>
              <a:rPr lang="en-US" dirty="0"/>
              <a:t>by </a:t>
            </a:r>
            <a:r>
              <a:rPr lang="en-US" dirty="0" err="1">
                <a:solidFill>
                  <a:schemeClr val="accent1">
                    <a:lumMod val="75000"/>
                  </a:schemeClr>
                </a:solidFill>
              </a:rPr>
              <a:t>Ledua</a:t>
            </a:r>
            <a:r>
              <a:rPr lang="en-US" dirty="0">
                <a:solidFill>
                  <a:schemeClr val="accent1">
                    <a:lumMod val="75000"/>
                  </a:schemeClr>
                </a:solidFill>
              </a:rPr>
              <a:t> et. al (1996</a:t>
            </a:r>
            <a:r>
              <a:rPr lang="en-US" dirty="0"/>
              <a:t>) and </a:t>
            </a:r>
            <a:r>
              <a:rPr lang="en-US" dirty="0">
                <a:solidFill>
                  <a:schemeClr val="accent1">
                    <a:lumMod val="75000"/>
                  </a:schemeClr>
                </a:solidFill>
              </a:rPr>
              <a:t>Lowery and </a:t>
            </a:r>
            <a:r>
              <a:rPr lang="en-US" dirty="0" err="1">
                <a:solidFill>
                  <a:schemeClr val="accent1">
                    <a:lumMod val="75000"/>
                  </a:schemeClr>
                </a:solidFill>
              </a:rPr>
              <a:t>Sobey</a:t>
            </a:r>
            <a:r>
              <a:rPr lang="en-US" dirty="0">
                <a:solidFill>
                  <a:schemeClr val="accent1">
                    <a:lumMod val="75000"/>
                  </a:schemeClr>
                </a:solidFill>
              </a:rPr>
              <a:t> (</a:t>
            </a:r>
            <a:r>
              <a:rPr lang="en-US" dirty="0" smtClean="0">
                <a:solidFill>
                  <a:schemeClr val="accent1">
                    <a:lumMod val="75000"/>
                  </a:schemeClr>
                </a:solidFill>
              </a:rPr>
              <a:t>1999) - </a:t>
            </a:r>
            <a:r>
              <a:rPr lang="en-US" dirty="0" smtClean="0"/>
              <a:t>kai </a:t>
            </a:r>
            <a:r>
              <a:rPr lang="en-US" dirty="0"/>
              <a:t>mostly thrive in areas with firm sediments and much less frequent in soil silt and mobile sand. Therefore, this result </a:t>
            </a:r>
            <a:r>
              <a:rPr lang="en-US" dirty="0" smtClean="0"/>
              <a:t>strongly suggest </a:t>
            </a:r>
            <a:r>
              <a:rPr lang="en-US" dirty="0"/>
              <a:t>that substrate is one of the main regulating factor of kai distribution in the Ba river</a:t>
            </a:r>
            <a:r>
              <a:rPr lang="en-US" dirty="0" smtClean="0"/>
              <a:t>.</a:t>
            </a:r>
          </a:p>
          <a:p>
            <a:pPr algn="just">
              <a:buFont typeface="Wingdings" panose="05000000000000000000" pitchFamily="2" charset="2"/>
              <a:buChar char="v"/>
            </a:pPr>
            <a:r>
              <a:rPr lang="en-US" b="1" dirty="0" smtClean="0">
                <a:solidFill>
                  <a:srgbClr val="C00000"/>
                </a:solidFill>
              </a:rPr>
              <a:t>Kai Population</a:t>
            </a:r>
            <a:endParaRPr lang="en-US" b="1" dirty="0">
              <a:solidFill>
                <a:srgbClr val="C00000"/>
              </a:solidFill>
            </a:endParaRPr>
          </a:p>
          <a:p>
            <a:pPr marL="0" indent="0" algn="just">
              <a:buNone/>
            </a:pPr>
            <a:r>
              <a:rPr lang="en-US" dirty="0" smtClean="0"/>
              <a:t>- Kai </a:t>
            </a:r>
            <a:r>
              <a:rPr lang="en-US" dirty="0"/>
              <a:t>abundance have been reduced from </a:t>
            </a:r>
            <a:r>
              <a:rPr lang="en-US" dirty="0" smtClean="0"/>
              <a:t>17,304 </a:t>
            </a:r>
            <a:r>
              <a:rPr lang="en-US" dirty="0"/>
              <a:t>(1996) to </a:t>
            </a:r>
            <a:r>
              <a:rPr lang="en-US" dirty="0" smtClean="0"/>
              <a:t>12,688 </a:t>
            </a:r>
            <a:r>
              <a:rPr lang="en-US" dirty="0"/>
              <a:t>(2019) individuals. Kai reduction results could be due to the dredging impacts that potentially affects substrate structure and salinity levels of the Ba river system (</a:t>
            </a:r>
            <a:r>
              <a:rPr lang="en-US" dirty="0">
                <a:hlinkClick r:id="rId3" action="ppaction://hlinkfile" tooltip="Krause, 2010 #66"/>
              </a:rPr>
              <a:t>Krause et al., 2010</a:t>
            </a:r>
            <a:r>
              <a:rPr lang="en-US" dirty="0"/>
              <a:t>).</a:t>
            </a:r>
          </a:p>
          <a:p>
            <a:pPr marL="0" indent="0" algn="just">
              <a:buNone/>
            </a:pPr>
            <a:r>
              <a:rPr lang="en-US" dirty="0" smtClean="0"/>
              <a:t>- Results </a:t>
            </a:r>
            <a:r>
              <a:rPr lang="en-US" dirty="0"/>
              <a:t>further showed that kai population decreases with increase salinity levels </a:t>
            </a:r>
            <a:r>
              <a:rPr lang="en-US" dirty="0" smtClean="0"/>
              <a:t> &amp; vice versa. </a:t>
            </a:r>
          </a:p>
          <a:p>
            <a:endParaRPr lang="en-US" dirty="0"/>
          </a:p>
          <a:p>
            <a:endParaRPr lang="en-US" dirty="0"/>
          </a:p>
        </p:txBody>
      </p:sp>
    </p:spTree>
    <p:extLst>
      <p:ext uri="{BB962C8B-B14F-4D97-AF65-F5344CB8AC3E}">
        <p14:creationId xmlns:p14="http://schemas.microsoft.com/office/powerpoint/2010/main" val="192098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56660" y="719262"/>
            <a:ext cx="5157787" cy="823912"/>
          </a:xfrm>
        </p:spPr>
        <p:txBody>
          <a:bodyPr/>
          <a:lstStyle/>
          <a:p>
            <a:r>
              <a:rPr lang="en-US" dirty="0"/>
              <a:t>Kai shell length frequency</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811746372"/>
              </p:ext>
            </p:extLst>
          </p:nvPr>
        </p:nvGraphicFramePr>
        <p:xfrm>
          <a:off x="756660" y="1578181"/>
          <a:ext cx="5157787" cy="38963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3"/>
          </p:nvPr>
        </p:nvSpPr>
        <p:spPr>
          <a:xfrm>
            <a:off x="6172200" y="754269"/>
            <a:ext cx="5183188" cy="823912"/>
          </a:xfrm>
        </p:spPr>
        <p:txBody>
          <a:bodyPr/>
          <a:lstStyle/>
          <a:p>
            <a:r>
              <a:rPr lang="en-US" dirty="0"/>
              <a:t>Kai biomass weight between the two study periods (1996 &amp; 2019)</a:t>
            </a:r>
          </a:p>
        </p:txBody>
      </p:sp>
      <p:sp>
        <p:nvSpPr>
          <p:cNvPr id="3" name="TextBox 2"/>
          <p:cNvSpPr txBox="1"/>
          <p:nvPr/>
        </p:nvSpPr>
        <p:spPr>
          <a:xfrm>
            <a:off x="664487" y="5474525"/>
            <a:ext cx="5048534" cy="830997"/>
          </a:xfrm>
          <a:prstGeom prst="rect">
            <a:avLst/>
          </a:prstGeom>
          <a:noFill/>
        </p:spPr>
        <p:txBody>
          <a:bodyPr wrap="square" rtlCol="0">
            <a:spAutoFit/>
          </a:bodyPr>
          <a:lstStyle/>
          <a:p>
            <a:r>
              <a:rPr lang="en-US" sz="1600" dirty="0" smtClean="0"/>
              <a:t>2019 study - 38% of kai population falls within the marketable size range (&gt;25mm)</a:t>
            </a:r>
          </a:p>
          <a:p>
            <a:r>
              <a:rPr lang="en-US" sz="1600" dirty="0" smtClean="0"/>
              <a:t>1996 study – 35% falls within the marketable size range</a:t>
            </a:r>
            <a:endParaRPr lang="en-US" sz="1600" dirty="0"/>
          </a:p>
        </p:txBody>
      </p:sp>
      <p:graphicFrame>
        <p:nvGraphicFramePr>
          <p:cNvPr id="11" name="Content Placeholder 6"/>
          <p:cNvGraphicFramePr>
            <a:graphicFrameLocks noGrp="1"/>
          </p:cNvGraphicFramePr>
          <p:nvPr>
            <p:ph sz="quarter" idx="4"/>
            <p:extLst>
              <p:ext uri="{D42A27DB-BD31-4B8C-83A1-F6EECF244321}">
                <p14:modId xmlns:p14="http://schemas.microsoft.com/office/powerpoint/2010/main" val="3919631514"/>
              </p:ext>
            </p:extLst>
          </p:nvPr>
        </p:nvGraphicFramePr>
        <p:xfrm>
          <a:off x="6172200" y="1578180"/>
          <a:ext cx="5183188" cy="47273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5247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51371"/>
            <a:ext cx="10515600" cy="1012412"/>
          </a:xfrm>
          <a:solidFill>
            <a:schemeClr val="accent6">
              <a:lumMod val="40000"/>
              <a:lumOff val="60000"/>
            </a:schemeClr>
          </a:solidFill>
        </p:spPr>
        <p:txBody>
          <a:bodyPr/>
          <a:lstStyle/>
          <a:p>
            <a:pPr algn="ctr"/>
            <a:r>
              <a:rPr lang="en-US" b="1" u="sng" dirty="0" smtClean="0"/>
              <a:t>Discussion #3 – Kai sizes in the Ba river</a:t>
            </a:r>
            <a:endParaRPr lang="en-US" b="1" u="sng" dirty="0"/>
          </a:p>
        </p:txBody>
      </p:sp>
      <p:sp>
        <p:nvSpPr>
          <p:cNvPr id="3" name="Content Placeholder 2"/>
          <p:cNvSpPr>
            <a:spLocks noGrp="1"/>
          </p:cNvSpPr>
          <p:nvPr>
            <p:ph sz="half" idx="1"/>
          </p:nvPr>
        </p:nvSpPr>
        <p:spPr/>
        <p:txBody>
          <a:bodyPr>
            <a:noAutofit/>
          </a:bodyPr>
          <a:lstStyle/>
          <a:p>
            <a:pPr algn="just"/>
            <a:endParaRPr lang="en-US" sz="2000" dirty="0" smtClean="0"/>
          </a:p>
          <a:p>
            <a:endParaRPr lang="en-US" sz="2200" dirty="0" smtClean="0"/>
          </a:p>
        </p:txBody>
      </p:sp>
      <p:sp>
        <p:nvSpPr>
          <p:cNvPr id="8" name="Content Placeholder 7"/>
          <p:cNvSpPr>
            <a:spLocks noGrp="1"/>
          </p:cNvSpPr>
          <p:nvPr>
            <p:ph sz="half" idx="2"/>
          </p:nvPr>
        </p:nvSpPr>
        <p:spPr>
          <a:xfrm>
            <a:off x="838200" y="1163783"/>
            <a:ext cx="10515600" cy="5332019"/>
          </a:xfrm>
        </p:spPr>
        <p:txBody>
          <a:bodyPr>
            <a:normAutofit fontScale="32500" lnSpcReduction="20000"/>
          </a:bodyPr>
          <a:lstStyle/>
          <a:p>
            <a:pPr marL="514350" indent="-514350" algn="just">
              <a:buFont typeface="+mj-lt"/>
              <a:buAutoNum type="alphaLcPeriod"/>
            </a:pPr>
            <a:r>
              <a:rPr lang="en-US" sz="4900" b="1" dirty="0" smtClean="0">
                <a:cs typeface="Calibri" panose="020F0502020204030204" pitchFamily="34" charset="0"/>
              </a:rPr>
              <a:t>Size frequency</a:t>
            </a:r>
          </a:p>
          <a:p>
            <a:pPr marL="514350" indent="-514350" algn="just">
              <a:buFont typeface="+mj-lt"/>
              <a:buAutoNum type="alphaLcPeriod"/>
            </a:pPr>
            <a:r>
              <a:rPr lang="en-US" sz="4900" b="1" dirty="0" smtClean="0">
                <a:cs typeface="Calibri" panose="020F0502020204030204" pitchFamily="34" charset="0"/>
              </a:rPr>
              <a:t>Biomass weight</a:t>
            </a:r>
            <a:endParaRPr lang="en-US" sz="4900" b="1"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en-US" sz="4900" b="1" dirty="0" smtClean="0">
                <a:solidFill>
                  <a:srgbClr val="C00000"/>
                </a:solidFill>
                <a:cs typeface="Calibri" panose="020F0502020204030204" pitchFamily="34" charset="0"/>
              </a:rPr>
              <a:t>Size </a:t>
            </a:r>
            <a:r>
              <a:rPr lang="en-US" sz="4900" b="1" dirty="0">
                <a:solidFill>
                  <a:srgbClr val="C00000"/>
                </a:solidFill>
                <a:cs typeface="Calibri" panose="020F0502020204030204" pitchFamily="34" charset="0"/>
              </a:rPr>
              <a:t>frequency </a:t>
            </a:r>
          </a:p>
          <a:p>
            <a:pPr marL="0" indent="0" algn="just">
              <a:buNone/>
            </a:pPr>
            <a:r>
              <a:rPr lang="en-US" sz="4900" dirty="0" smtClean="0">
                <a:cs typeface="Calibri" panose="020F0502020204030204" pitchFamily="34" charset="0"/>
              </a:rPr>
              <a:t>    • </a:t>
            </a:r>
            <a:r>
              <a:rPr lang="en-US" sz="4900" u="sng" dirty="0" smtClean="0">
                <a:cs typeface="Calibri" panose="020F0502020204030204" pitchFamily="34" charset="0"/>
              </a:rPr>
              <a:t>2019</a:t>
            </a:r>
            <a:r>
              <a:rPr lang="en-US" sz="4900" dirty="0" smtClean="0">
                <a:cs typeface="Calibri" panose="020F0502020204030204" pitchFamily="34" charset="0"/>
              </a:rPr>
              <a:t> - ~38</a:t>
            </a:r>
            <a:r>
              <a:rPr lang="en-US" sz="4900" dirty="0">
                <a:cs typeface="Calibri" panose="020F0502020204030204" pitchFamily="34" charset="0"/>
              </a:rPr>
              <a:t>% of kai population falls within the marketable size range (&gt;25mm) </a:t>
            </a:r>
            <a:endParaRPr lang="en-US" sz="4900" dirty="0" smtClean="0">
              <a:cs typeface="Calibri" panose="020F0502020204030204" pitchFamily="34" charset="0"/>
            </a:endParaRPr>
          </a:p>
          <a:p>
            <a:pPr marL="0" indent="0" algn="just">
              <a:buNone/>
            </a:pPr>
            <a:r>
              <a:rPr lang="en-US" sz="4900" dirty="0" smtClean="0">
                <a:cs typeface="Calibri" panose="020F0502020204030204" pitchFamily="34" charset="0"/>
              </a:rPr>
              <a:t>    • </a:t>
            </a:r>
            <a:r>
              <a:rPr lang="en-US" sz="4900" u="sng" dirty="0" smtClean="0">
                <a:cs typeface="Calibri" panose="020F0502020204030204" pitchFamily="34" charset="0"/>
              </a:rPr>
              <a:t>1996</a:t>
            </a:r>
            <a:r>
              <a:rPr lang="en-US" sz="4900" dirty="0" smtClean="0">
                <a:cs typeface="Calibri" panose="020F0502020204030204" pitchFamily="34" charset="0"/>
              </a:rPr>
              <a:t> - ~35% of kai </a:t>
            </a:r>
            <a:r>
              <a:rPr lang="en-US" sz="4900" dirty="0">
                <a:cs typeface="Calibri" panose="020F0502020204030204" pitchFamily="34" charset="0"/>
              </a:rPr>
              <a:t>population falls within the marketable size range (&gt;25mm</a:t>
            </a:r>
            <a:r>
              <a:rPr lang="en-US" sz="4900" dirty="0" smtClean="0">
                <a:cs typeface="Calibri" panose="020F0502020204030204" pitchFamily="34" charset="0"/>
              </a:rPr>
              <a:t>)</a:t>
            </a:r>
          </a:p>
          <a:p>
            <a:pPr algn="just"/>
            <a:r>
              <a:rPr lang="en-US" sz="4900" dirty="0" smtClean="0">
                <a:cs typeface="Calibri" panose="020F0502020204030204" pitchFamily="34" charset="0"/>
              </a:rPr>
              <a:t>Market </a:t>
            </a:r>
            <a:r>
              <a:rPr lang="en-US" sz="4900" dirty="0">
                <a:cs typeface="Calibri" panose="020F0502020204030204" pitchFamily="34" charset="0"/>
              </a:rPr>
              <a:t>survey findings by </a:t>
            </a:r>
            <a:r>
              <a:rPr lang="en-US" sz="4900" dirty="0">
                <a:solidFill>
                  <a:schemeClr val="accent1">
                    <a:lumMod val="75000"/>
                  </a:schemeClr>
                </a:solidFill>
                <a:cs typeface="Calibri" panose="020F0502020204030204" pitchFamily="34" charset="0"/>
              </a:rPr>
              <a:t>WWF (2018) </a:t>
            </a:r>
            <a:endParaRPr lang="en-US" sz="4900" dirty="0" smtClean="0">
              <a:solidFill>
                <a:schemeClr val="accent1">
                  <a:lumMod val="75000"/>
                </a:schemeClr>
              </a:solidFill>
              <a:cs typeface="Calibri" panose="020F0502020204030204" pitchFamily="34" charset="0"/>
            </a:endParaRPr>
          </a:p>
          <a:p>
            <a:pPr lvl="1" algn="just"/>
            <a:r>
              <a:rPr lang="en-US" sz="4900" dirty="0" smtClean="0">
                <a:cs typeface="Calibri" panose="020F0502020204030204" pitchFamily="34" charset="0"/>
              </a:rPr>
              <a:t>improved </a:t>
            </a:r>
            <a:r>
              <a:rPr lang="en-US" sz="4900" dirty="0">
                <a:cs typeface="Calibri" panose="020F0502020204030204" pitchFamily="34" charset="0"/>
              </a:rPr>
              <a:t>in kai shell length </a:t>
            </a:r>
            <a:endParaRPr lang="en-US" sz="4900" dirty="0" smtClean="0">
              <a:cs typeface="Calibri" panose="020F0502020204030204" pitchFamily="34" charset="0"/>
            </a:endParaRPr>
          </a:p>
          <a:p>
            <a:pPr lvl="1" algn="just"/>
            <a:r>
              <a:rPr lang="en-US" sz="4900" dirty="0" smtClean="0">
                <a:cs typeface="Calibri" panose="020F0502020204030204" pitchFamily="34" charset="0"/>
              </a:rPr>
              <a:t>minimum </a:t>
            </a:r>
            <a:r>
              <a:rPr lang="en-US" sz="4900" dirty="0">
                <a:cs typeface="Calibri" panose="020F0502020204030204" pitchFamily="34" charset="0"/>
              </a:rPr>
              <a:t>shell length has decreased further down to 13mm. </a:t>
            </a:r>
          </a:p>
          <a:p>
            <a:pPr algn="just"/>
            <a:r>
              <a:rPr lang="en-US" sz="4900" dirty="0">
                <a:cs typeface="Calibri" panose="020F0502020204030204" pitchFamily="34" charset="0"/>
              </a:rPr>
              <a:t>The increase in result in 2019 can be due to the shifting of kai bed zones away from populated areas thus reduce the chance of harvesting the marketable size range. </a:t>
            </a:r>
            <a:r>
              <a:rPr lang="en-US" sz="4900" dirty="0">
                <a:solidFill>
                  <a:schemeClr val="accent1">
                    <a:lumMod val="75000"/>
                  </a:schemeClr>
                </a:solidFill>
                <a:cs typeface="Calibri" panose="020F0502020204030204" pitchFamily="34" charset="0"/>
              </a:rPr>
              <a:t>WWF (2018) </a:t>
            </a:r>
            <a:r>
              <a:rPr lang="en-US" sz="4900" dirty="0">
                <a:cs typeface="Calibri" panose="020F0502020204030204" pitchFamily="34" charset="0"/>
              </a:rPr>
              <a:t>study revealed that kai collection was only focused between Lower Ba town to Lower Kumukumu (mid river section). </a:t>
            </a:r>
          </a:p>
          <a:p>
            <a:pPr algn="just"/>
            <a:r>
              <a:rPr lang="en-US" sz="4900" dirty="0">
                <a:cs typeface="Calibri" panose="020F0502020204030204" pitchFamily="34" charset="0"/>
              </a:rPr>
              <a:t>Based on the changes of frequency result, it is therefore believed that kai may occupied other places apart from the main Ba river system thus reduce the chance of being harvested/detected. Additional survey at </a:t>
            </a:r>
            <a:r>
              <a:rPr lang="en-US" sz="4900" dirty="0" err="1">
                <a:cs typeface="Calibri" panose="020F0502020204030204" pitchFamily="34" charset="0"/>
              </a:rPr>
              <a:t>Yalalevu</a:t>
            </a:r>
            <a:r>
              <a:rPr lang="en-US" sz="4900" dirty="0">
                <a:cs typeface="Calibri" panose="020F0502020204030204" pitchFamily="34" charset="0"/>
              </a:rPr>
              <a:t> Creek, proved the kai individuals were detected at a distance of approximately 200m away from the main Ba river junction</a:t>
            </a:r>
            <a:r>
              <a:rPr lang="en-US" sz="4900" dirty="0" smtClean="0">
                <a:cs typeface="Calibri" panose="020F0502020204030204" pitchFamily="34" charset="0"/>
              </a:rPr>
              <a:t>.</a:t>
            </a:r>
          </a:p>
          <a:p>
            <a:pPr algn="just">
              <a:buFont typeface="Wingdings" panose="05000000000000000000" pitchFamily="2" charset="2"/>
              <a:buChar char="v"/>
            </a:pPr>
            <a:r>
              <a:rPr lang="en-US" sz="4900" b="1" dirty="0" smtClean="0">
                <a:solidFill>
                  <a:srgbClr val="C00000"/>
                </a:solidFill>
                <a:cs typeface="Calibri" panose="020F0502020204030204" pitchFamily="34" charset="0"/>
              </a:rPr>
              <a:t>Biomass Weight</a:t>
            </a:r>
          </a:p>
          <a:p>
            <a:pPr algn="just"/>
            <a:r>
              <a:rPr lang="en-US" sz="4900" dirty="0" smtClean="0"/>
              <a:t>Reduction </a:t>
            </a:r>
            <a:r>
              <a:rPr lang="en-US" sz="4900" dirty="0"/>
              <a:t>in kai biomass weight from (</a:t>
            </a:r>
            <a:r>
              <a:rPr lang="en-US" sz="4900" b="1" dirty="0"/>
              <a:t>1996 </a:t>
            </a:r>
            <a:r>
              <a:rPr lang="en-US" sz="4900" dirty="0"/>
              <a:t>ranged  from </a:t>
            </a:r>
            <a:r>
              <a:rPr lang="en-US" sz="4900" dirty="0" smtClean="0"/>
              <a:t>10.92 – 2017.39 g/m</a:t>
            </a:r>
            <a:r>
              <a:rPr lang="en-US" sz="4900" dirty="0" smtClean="0">
                <a:cs typeface="Calibri" panose="020F0502020204030204" pitchFamily="34" charset="0"/>
              </a:rPr>
              <a:t>²</a:t>
            </a:r>
            <a:r>
              <a:rPr lang="en-US" sz="4900" dirty="0">
                <a:cs typeface="Calibri" panose="020F0502020204030204" pitchFamily="34" charset="0"/>
              </a:rPr>
              <a:t>) to (</a:t>
            </a:r>
            <a:r>
              <a:rPr lang="en-US" sz="4900" b="1" dirty="0">
                <a:cs typeface="Calibri" panose="020F0502020204030204" pitchFamily="34" charset="0"/>
              </a:rPr>
              <a:t>2019</a:t>
            </a:r>
            <a:r>
              <a:rPr lang="en-US" sz="4900" dirty="0">
                <a:cs typeface="Calibri" panose="020F0502020204030204" pitchFamily="34" charset="0"/>
              </a:rPr>
              <a:t> ranged from 0 – </a:t>
            </a:r>
            <a:r>
              <a:rPr lang="en-US" sz="4900" dirty="0" smtClean="0">
                <a:cs typeface="Calibri" panose="020F0502020204030204" pitchFamily="34" charset="0"/>
              </a:rPr>
              <a:t>1495.65g/m²).</a:t>
            </a:r>
          </a:p>
          <a:p>
            <a:pPr algn="just"/>
            <a:r>
              <a:rPr lang="en-US" sz="4900" dirty="0">
                <a:cs typeface="Calibri" panose="020F0502020204030204" pitchFamily="34" charset="0"/>
              </a:rPr>
              <a:t>Market survey findings by </a:t>
            </a:r>
            <a:r>
              <a:rPr lang="en-US" sz="4900" dirty="0">
                <a:solidFill>
                  <a:schemeClr val="accent1">
                    <a:lumMod val="75000"/>
                  </a:schemeClr>
                </a:solidFill>
                <a:cs typeface="Calibri" panose="020F0502020204030204" pitchFamily="34" charset="0"/>
              </a:rPr>
              <a:t>WWF (2018) </a:t>
            </a:r>
          </a:p>
          <a:p>
            <a:pPr lvl="1" algn="just"/>
            <a:r>
              <a:rPr lang="en-US" sz="4900" dirty="0" smtClean="0">
                <a:cs typeface="Calibri" panose="020F0502020204030204" pitchFamily="34" charset="0"/>
              </a:rPr>
              <a:t>Reduce in the weight range of kai per heap (</a:t>
            </a:r>
            <a:r>
              <a:rPr lang="en-US" sz="4900" b="1" dirty="0" smtClean="0">
                <a:cs typeface="Calibri" panose="020F0502020204030204" pitchFamily="34" charset="0"/>
              </a:rPr>
              <a:t>1996</a:t>
            </a:r>
            <a:r>
              <a:rPr lang="en-US" sz="4900" dirty="0" smtClean="0">
                <a:cs typeface="Calibri" panose="020F0502020204030204" pitchFamily="34" charset="0"/>
              </a:rPr>
              <a:t> ranged from 3.41kg – 4.57kg per  heap; </a:t>
            </a:r>
            <a:r>
              <a:rPr lang="en-US" sz="4900" b="1" dirty="0" smtClean="0">
                <a:cs typeface="Calibri" panose="020F0502020204030204" pitchFamily="34" charset="0"/>
              </a:rPr>
              <a:t>2018</a:t>
            </a:r>
            <a:r>
              <a:rPr lang="en-US" sz="4900" dirty="0" smtClean="0">
                <a:cs typeface="Calibri" panose="020F0502020204030204" pitchFamily="34" charset="0"/>
              </a:rPr>
              <a:t> </a:t>
            </a:r>
            <a:r>
              <a:rPr lang="en-US" sz="4900" dirty="0">
                <a:cs typeface="Calibri" panose="020F0502020204030204" pitchFamily="34" charset="0"/>
              </a:rPr>
              <a:t>ranged from </a:t>
            </a:r>
            <a:r>
              <a:rPr lang="en-US" sz="4900" dirty="0" smtClean="0">
                <a:cs typeface="Calibri" panose="020F0502020204030204" pitchFamily="34" charset="0"/>
              </a:rPr>
              <a:t>0.8kg – 2.3kg per heap)</a:t>
            </a:r>
          </a:p>
          <a:p>
            <a:pPr lvl="1" algn="just"/>
            <a:endParaRPr lang="en-US" sz="4900" dirty="0">
              <a:cs typeface="Calibri" panose="020F0502020204030204" pitchFamily="34" charset="0"/>
            </a:endParaRPr>
          </a:p>
          <a:p>
            <a:pPr lvl="1" algn="just"/>
            <a:r>
              <a:rPr lang="en-US" sz="4900" dirty="0" smtClean="0">
                <a:cs typeface="Calibri" panose="020F0502020204030204" pitchFamily="34" charset="0"/>
              </a:rPr>
              <a:t>Reduce in average weight of kai per heap </a:t>
            </a:r>
            <a:r>
              <a:rPr lang="en-US" sz="4900" dirty="0">
                <a:cs typeface="Calibri" panose="020F0502020204030204" pitchFamily="34" charset="0"/>
              </a:rPr>
              <a:t>(</a:t>
            </a:r>
            <a:r>
              <a:rPr lang="en-US" sz="4900" b="1" dirty="0" smtClean="0">
                <a:cs typeface="Calibri" panose="020F0502020204030204" pitchFamily="34" charset="0"/>
              </a:rPr>
              <a:t>1996</a:t>
            </a:r>
            <a:r>
              <a:rPr lang="en-US" sz="4900" dirty="0" smtClean="0">
                <a:cs typeface="Calibri" panose="020F0502020204030204" pitchFamily="34" charset="0"/>
              </a:rPr>
              <a:t>: 3.99kg </a:t>
            </a:r>
            <a:r>
              <a:rPr lang="en-US" sz="4900" dirty="0">
                <a:cs typeface="Calibri" panose="020F0502020204030204" pitchFamily="34" charset="0"/>
              </a:rPr>
              <a:t>per  heap; </a:t>
            </a:r>
            <a:r>
              <a:rPr lang="en-US" sz="4900" b="1" dirty="0" smtClean="0">
                <a:cs typeface="Calibri" panose="020F0502020204030204" pitchFamily="34" charset="0"/>
              </a:rPr>
              <a:t>2018</a:t>
            </a:r>
            <a:r>
              <a:rPr lang="en-US" sz="4900" dirty="0" smtClean="0">
                <a:cs typeface="Calibri" panose="020F0502020204030204" pitchFamily="34" charset="0"/>
              </a:rPr>
              <a:t>: 1.36kg </a:t>
            </a:r>
            <a:r>
              <a:rPr lang="en-US" sz="4900" dirty="0">
                <a:cs typeface="Calibri" panose="020F0502020204030204" pitchFamily="34" charset="0"/>
              </a:rPr>
              <a:t>per heap)</a:t>
            </a:r>
          </a:p>
          <a:p>
            <a:pPr lvl="1" algn="just"/>
            <a:endParaRPr lang="en-US" sz="4200" dirty="0">
              <a:cs typeface="Calibri" panose="020F0502020204030204" pitchFamily="34" charset="0"/>
            </a:endParaRPr>
          </a:p>
          <a:p>
            <a:pPr marL="0" indent="0" algn="just">
              <a:buNone/>
            </a:pPr>
            <a:endParaRPr lang="en-US" sz="4200" dirty="0">
              <a:cs typeface="Calibri" panose="020F0502020204030204" pitchFamily="34" charset="0"/>
            </a:endParaRPr>
          </a:p>
          <a:p>
            <a:endParaRPr lang="en-US" sz="3600" dirty="0"/>
          </a:p>
        </p:txBody>
      </p:sp>
    </p:spTree>
    <p:extLst>
      <p:ext uri="{BB962C8B-B14F-4D97-AF65-F5344CB8AC3E}">
        <p14:creationId xmlns:p14="http://schemas.microsoft.com/office/powerpoint/2010/main" val="3029329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7697337"/>
          </a:xfrm>
        </p:spPr>
      </p:pic>
    </p:spTree>
    <p:extLst>
      <p:ext uri="{BB962C8B-B14F-4D97-AF65-F5344CB8AC3E}">
        <p14:creationId xmlns:p14="http://schemas.microsoft.com/office/powerpoint/2010/main" val="327862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515600" cy="928048"/>
          </a:xfrm>
        </p:spPr>
        <p:txBody>
          <a:bodyPr/>
          <a:lstStyle/>
          <a:p>
            <a:r>
              <a:rPr lang="en-US" dirty="0" smtClean="0"/>
              <a:t>Study recommendations</a:t>
            </a:r>
            <a:endParaRPr lang="en-US" dirty="0"/>
          </a:p>
        </p:txBody>
      </p:sp>
      <p:sp>
        <p:nvSpPr>
          <p:cNvPr id="3" name="Content Placeholder 2"/>
          <p:cNvSpPr>
            <a:spLocks noGrp="1"/>
          </p:cNvSpPr>
          <p:nvPr>
            <p:ph sz="half" idx="1"/>
          </p:nvPr>
        </p:nvSpPr>
        <p:spPr>
          <a:xfrm>
            <a:off x="838199" y="764275"/>
            <a:ext cx="9968345" cy="5800298"/>
          </a:xfrm>
        </p:spPr>
        <p:txBody>
          <a:bodyPr>
            <a:normAutofit lnSpcReduction="10000"/>
          </a:bodyPr>
          <a:lstStyle/>
          <a:p>
            <a:pPr lvl="0" algn="just"/>
            <a:r>
              <a:rPr lang="en-US" sz="2600" dirty="0"/>
              <a:t>Regulate (through awareness &amp; submission to relevant Ministries for regulation provision opportunities) the harvesting of marketable size limit (&gt; 25 mm) at the Ba river</a:t>
            </a:r>
          </a:p>
          <a:p>
            <a:pPr lvl="0" algn="just"/>
            <a:r>
              <a:rPr lang="en-US" sz="2600" dirty="0"/>
              <a:t>Establish freshwater kai harvesting taboo between Upper </a:t>
            </a:r>
            <a:r>
              <a:rPr lang="en-US" sz="2600" dirty="0" err="1"/>
              <a:t>Vaqia</a:t>
            </a:r>
            <a:r>
              <a:rPr lang="en-US" sz="2600" dirty="0"/>
              <a:t> </a:t>
            </a:r>
            <a:r>
              <a:rPr lang="en-US" sz="2600" dirty="0" smtClean="0"/>
              <a:t>to </a:t>
            </a:r>
            <a:r>
              <a:rPr lang="en-US" sz="2600" dirty="0"/>
              <a:t>Upper </a:t>
            </a:r>
            <a:r>
              <a:rPr lang="en-US" sz="2600" dirty="0" smtClean="0"/>
              <a:t>Kumukumu. </a:t>
            </a:r>
            <a:endParaRPr lang="en-US" sz="2600" dirty="0"/>
          </a:p>
          <a:p>
            <a:pPr algn="just"/>
            <a:r>
              <a:rPr lang="en-US" sz="2600" dirty="0"/>
              <a:t>Process Improvements on Environmental Impact Assessment (EIA</a:t>
            </a:r>
            <a:r>
              <a:rPr lang="en-US" sz="2600" dirty="0" smtClean="0"/>
              <a:t>)</a:t>
            </a:r>
          </a:p>
          <a:p>
            <a:pPr algn="just"/>
            <a:r>
              <a:rPr lang="en-US" sz="2600" dirty="0" smtClean="0"/>
              <a:t>Review </a:t>
            </a:r>
            <a:r>
              <a:rPr lang="en-US" sz="2600" dirty="0"/>
              <a:t>the issuance of gravel extraction permit to developers (considering the number of developers and proposed area to be dredged and relevancy of the targeted extraction areas to human life) </a:t>
            </a:r>
          </a:p>
          <a:p>
            <a:pPr lvl="0" algn="just"/>
            <a:r>
              <a:rPr lang="en-US" sz="2600" dirty="0"/>
              <a:t>Looking </a:t>
            </a:r>
            <a:r>
              <a:rPr lang="en-US" sz="2600" dirty="0" smtClean="0"/>
              <a:t>at </a:t>
            </a:r>
            <a:r>
              <a:rPr lang="en-US" sz="2600" dirty="0"/>
              <a:t>other potential funding opportunities that can possibly funds the continuation of monitoring study on kai resources </a:t>
            </a:r>
          </a:p>
          <a:p>
            <a:pPr lvl="0" algn="just"/>
            <a:r>
              <a:rPr lang="en-US" sz="2600" dirty="0" smtClean="0"/>
              <a:t>Re-look </a:t>
            </a:r>
            <a:r>
              <a:rPr lang="en-US" sz="2600" dirty="0"/>
              <a:t>at the implementations of buffer zone for farmers and developers</a:t>
            </a:r>
            <a:r>
              <a:rPr lang="en-US" sz="2600" dirty="0" smtClean="0"/>
              <a:t>.</a:t>
            </a:r>
          </a:p>
          <a:p>
            <a:pPr algn="just"/>
            <a:r>
              <a:rPr lang="en-US" sz="2600" dirty="0"/>
              <a:t>Thorough awareness to be conducted to communities </a:t>
            </a:r>
            <a:r>
              <a:rPr lang="en-US" sz="2600" dirty="0" smtClean="0"/>
              <a:t>and see the </a:t>
            </a:r>
            <a:r>
              <a:rPr lang="en-US" sz="2600" dirty="0"/>
              <a:t>viability of introducing quota system for harvesters</a:t>
            </a:r>
          </a:p>
          <a:p>
            <a:endParaRPr lang="en-US" dirty="0"/>
          </a:p>
          <a:p>
            <a:pPr lvl="0"/>
            <a:endParaRPr lang="en-US" dirty="0"/>
          </a:p>
        </p:txBody>
      </p:sp>
    </p:spTree>
    <p:extLst>
      <p:ext uri="{BB962C8B-B14F-4D97-AF65-F5344CB8AC3E}">
        <p14:creationId xmlns:p14="http://schemas.microsoft.com/office/powerpoint/2010/main" val="156027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half" idx="1"/>
          </p:nvPr>
        </p:nvSpPr>
        <p:spPr>
          <a:xfrm>
            <a:off x="838200" y="1296537"/>
            <a:ext cx="10120952" cy="5186150"/>
          </a:xfrm>
        </p:spPr>
        <p:txBody>
          <a:bodyPr>
            <a:normAutofit fontScale="92500"/>
          </a:bodyPr>
          <a:lstStyle/>
          <a:p>
            <a:pPr algn="just"/>
            <a:r>
              <a:rPr lang="en-US" sz="2200" dirty="0"/>
              <a:t>GILLET, R. 2016. Fisheries in the economies of Pacific Island countries and territories. </a:t>
            </a:r>
            <a:r>
              <a:rPr lang="en-US" sz="2200" dirty="0" err="1"/>
              <a:t>Noumea</a:t>
            </a:r>
            <a:r>
              <a:rPr lang="en-US" sz="2200" dirty="0"/>
              <a:t>, New Caledonia: Secretariat of the Pacific Community</a:t>
            </a:r>
            <a:r>
              <a:rPr lang="en-US" sz="2200" dirty="0" smtClean="0"/>
              <a:t>.</a:t>
            </a:r>
          </a:p>
          <a:p>
            <a:pPr algn="just"/>
            <a:r>
              <a:rPr lang="en-US" sz="2200" dirty="0"/>
              <a:t>LEDUA, E., MATOTO, S. V., SESEWA, A. &amp; KOROVULAVULA, J. 1996. Freshwater Clam Resource Assessment of the Ba river. </a:t>
            </a:r>
            <a:r>
              <a:rPr lang="en-US" sz="2200" dirty="0" err="1"/>
              <a:t>Noumea</a:t>
            </a:r>
            <a:r>
              <a:rPr lang="en-US" sz="2200" dirty="0"/>
              <a:t>, New Caledonia: South Pacific Commission</a:t>
            </a:r>
            <a:r>
              <a:rPr lang="en-US" sz="2200" dirty="0" smtClean="0"/>
              <a:t>.</a:t>
            </a:r>
          </a:p>
          <a:p>
            <a:pPr algn="just"/>
            <a:r>
              <a:rPr lang="en-US" sz="2200" dirty="0"/>
              <a:t>TUQIRI, N. 2015. Value chain analysis of freshwater </a:t>
            </a:r>
            <a:r>
              <a:rPr lang="en-US" sz="2200" dirty="0" err="1"/>
              <a:t>mussle</a:t>
            </a:r>
            <a:r>
              <a:rPr lang="en-US" sz="2200" dirty="0"/>
              <a:t> or kai (</a:t>
            </a:r>
            <a:r>
              <a:rPr lang="en-US" sz="2200" i="1" dirty="0" err="1"/>
              <a:t>Batissa</a:t>
            </a:r>
            <a:r>
              <a:rPr lang="en-US" sz="2200" i="1" dirty="0"/>
              <a:t> </a:t>
            </a:r>
            <a:r>
              <a:rPr lang="en-US" sz="2200" i="1" dirty="0" err="1"/>
              <a:t>violacea</a:t>
            </a:r>
            <a:r>
              <a:rPr lang="en-US" sz="2200" dirty="0"/>
              <a:t>) fishery in Fiji. Suva, Fiji: International Union for Conservation of Nature</a:t>
            </a:r>
            <a:r>
              <a:rPr lang="en-US" sz="2200" dirty="0" smtClean="0"/>
              <a:t>.</a:t>
            </a:r>
          </a:p>
          <a:p>
            <a:pPr algn="just"/>
            <a:r>
              <a:rPr lang="en-US" sz="2200" dirty="0"/>
              <a:t>WWF 2018. Freshwater mussel (</a:t>
            </a:r>
            <a:r>
              <a:rPr lang="en-US" sz="2200" i="1" dirty="0" err="1"/>
              <a:t>Batissa</a:t>
            </a:r>
            <a:r>
              <a:rPr lang="en-US" sz="2200" i="1" dirty="0"/>
              <a:t> </a:t>
            </a:r>
            <a:r>
              <a:rPr lang="en-US" sz="2200" i="1" dirty="0" err="1"/>
              <a:t>violacea</a:t>
            </a:r>
            <a:r>
              <a:rPr lang="en-US" sz="2200" dirty="0"/>
              <a:t>) harvest report. Suva, Fiji: WWF Pacific</a:t>
            </a:r>
            <a:r>
              <a:rPr lang="en-US" sz="2200" dirty="0" smtClean="0"/>
              <a:t>.</a:t>
            </a:r>
          </a:p>
          <a:p>
            <a:pPr algn="just"/>
            <a:r>
              <a:rPr lang="en-US" sz="2200" dirty="0"/>
              <a:t>LOWERY, R. S. &amp; SOBEY, M. N. 1999. The distribution and abundance of the freshwater clam (</a:t>
            </a:r>
            <a:r>
              <a:rPr lang="en-US" sz="2200" i="1" dirty="0" err="1"/>
              <a:t>Batissa</a:t>
            </a:r>
            <a:r>
              <a:rPr lang="en-US" sz="2200" i="1" dirty="0"/>
              <a:t> </a:t>
            </a:r>
            <a:r>
              <a:rPr lang="en-US" sz="2200" i="1" dirty="0" err="1"/>
              <a:t>violacea</a:t>
            </a:r>
            <a:r>
              <a:rPr lang="en-US" sz="2200" dirty="0"/>
              <a:t>) in the Rewa River, Fiji. </a:t>
            </a:r>
            <a:r>
              <a:rPr lang="en-US" sz="2200" i="1" dirty="0"/>
              <a:t>South Pacific Journal of Natural Science,</a:t>
            </a:r>
            <a:r>
              <a:rPr lang="en-US" sz="2200" dirty="0"/>
              <a:t> 18</a:t>
            </a:r>
            <a:r>
              <a:rPr lang="en-US" sz="2200" b="1" dirty="0"/>
              <a:t>,</a:t>
            </a:r>
            <a:r>
              <a:rPr lang="en-US" sz="2200" dirty="0"/>
              <a:t> 55-59</a:t>
            </a:r>
            <a:r>
              <a:rPr lang="en-US" sz="2200" dirty="0" smtClean="0"/>
              <a:t>.</a:t>
            </a:r>
          </a:p>
          <a:p>
            <a:pPr algn="just"/>
            <a:r>
              <a:rPr lang="en-US" sz="2200" dirty="0"/>
              <a:t>ERFTEMEIJER, P. L. &amp; ROY, R. 2006. Environmental impacts of dredging on seagrasses: A review. </a:t>
            </a:r>
            <a:r>
              <a:rPr lang="en-US" sz="2200" i="1" dirty="0"/>
              <a:t>Marine Pollution Bulletin,</a:t>
            </a:r>
            <a:r>
              <a:rPr lang="en-US" sz="2200" dirty="0"/>
              <a:t> 52</a:t>
            </a:r>
            <a:r>
              <a:rPr lang="en-US" sz="2200" b="1" dirty="0"/>
              <a:t>,</a:t>
            </a:r>
            <a:r>
              <a:rPr lang="en-US" sz="2200" dirty="0"/>
              <a:t> 1553-1572</a:t>
            </a:r>
            <a:r>
              <a:rPr lang="en-US" sz="2200" dirty="0" smtClean="0"/>
              <a:t>.</a:t>
            </a:r>
          </a:p>
          <a:p>
            <a:pPr algn="just"/>
            <a:r>
              <a:rPr lang="en-US" sz="2400" dirty="0"/>
              <a:t>KRAUSE, J., DIESING, M. &amp; ARLT, G. 2010. The Physical and Biological Impact of Sand Extraction: A Case Study of the Western Baltic Sea. </a:t>
            </a:r>
            <a:r>
              <a:rPr lang="en-US" sz="2400" i="1" dirty="0"/>
              <a:t>Journal of Coastal Research</a:t>
            </a:r>
            <a:r>
              <a:rPr lang="en-US" sz="2400" b="1" dirty="0"/>
              <a:t>,</a:t>
            </a:r>
            <a:r>
              <a:rPr lang="en-US" sz="2400" dirty="0"/>
              <a:t> 215-226</a:t>
            </a:r>
            <a:r>
              <a:rPr lang="en-US" sz="2400" dirty="0" smtClean="0"/>
              <a:t>.</a:t>
            </a:r>
            <a:endParaRPr lang="en-US" sz="2200" dirty="0" smtClean="0"/>
          </a:p>
          <a:p>
            <a:endParaRPr lang="en-US" dirty="0" smtClean="0"/>
          </a:p>
          <a:p>
            <a:endParaRPr lang="en-US" dirty="0"/>
          </a:p>
        </p:txBody>
      </p:sp>
    </p:spTree>
    <p:extLst>
      <p:ext uri="{BB962C8B-B14F-4D97-AF65-F5344CB8AC3E}">
        <p14:creationId xmlns:p14="http://schemas.microsoft.com/office/powerpoint/2010/main" val="381284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57448" y="2281036"/>
            <a:ext cx="6723280" cy="1526690"/>
          </a:xfrm>
        </p:spPr>
        <p:txBody>
          <a:bodyPr>
            <a:noAutofit/>
          </a:bodyPr>
          <a:lstStyle/>
          <a:p>
            <a:pPr algn="ctr"/>
            <a:r>
              <a:rPr lang="en-US" sz="6600" b="1" dirty="0" smtClean="0"/>
              <a:t>Vinaka vakalevu !!</a:t>
            </a:r>
            <a:endParaRPr lang="en-US" sz="6600" b="1" dirty="0"/>
          </a:p>
        </p:txBody>
      </p:sp>
    </p:spTree>
    <p:extLst>
      <p:ext uri="{BB962C8B-B14F-4D97-AF65-F5344CB8AC3E}">
        <p14:creationId xmlns:p14="http://schemas.microsoft.com/office/powerpoint/2010/main" val="3843778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Introduction</a:t>
            </a:r>
            <a:endParaRPr lang="en-US" dirty="0"/>
          </a:p>
        </p:txBody>
      </p:sp>
      <p:sp>
        <p:nvSpPr>
          <p:cNvPr id="3" name="Content Placeholder 2"/>
          <p:cNvSpPr>
            <a:spLocks noGrp="1"/>
          </p:cNvSpPr>
          <p:nvPr>
            <p:ph idx="1"/>
          </p:nvPr>
        </p:nvSpPr>
        <p:spPr>
          <a:xfrm>
            <a:off x="838200" y="1050878"/>
            <a:ext cx="10515600" cy="5126085"/>
          </a:xfrm>
        </p:spPr>
        <p:txBody>
          <a:bodyPr>
            <a:normAutofit fontScale="92500"/>
          </a:bodyPr>
          <a:lstStyle/>
          <a:p>
            <a:r>
              <a:rPr lang="en-US" dirty="0" smtClean="0"/>
              <a:t>Freshwater clam (</a:t>
            </a:r>
            <a:r>
              <a:rPr lang="en-US" i="1" dirty="0" err="1" smtClean="0"/>
              <a:t>Batissa</a:t>
            </a:r>
            <a:r>
              <a:rPr lang="en-US" i="1" dirty="0" smtClean="0"/>
              <a:t> </a:t>
            </a:r>
            <a:r>
              <a:rPr lang="en-US" i="1" dirty="0" err="1" smtClean="0"/>
              <a:t>violacea</a:t>
            </a:r>
            <a:r>
              <a:rPr lang="en-US" dirty="0" smtClean="0"/>
              <a:t>) locally know as </a:t>
            </a:r>
            <a:r>
              <a:rPr lang="en-US" i="1" dirty="0" smtClean="0"/>
              <a:t>Kai </a:t>
            </a:r>
            <a:r>
              <a:rPr lang="en-US" i="1" dirty="0" err="1" smtClean="0"/>
              <a:t>ni</a:t>
            </a:r>
            <a:r>
              <a:rPr lang="en-US" i="1" dirty="0" smtClean="0"/>
              <a:t> </a:t>
            </a:r>
            <a:r>
              <a:rPr lang="en-US" i="1" dirty="0" err="1" smtClean="0"/>
              <a:t>waidranu</a:t>
            </a:r>
            <a:endParaRPr lang="en-US" i="1" dirty="0" smtClean="0"/>
          </a:p>
          <a:p>
            <a:r>
              <a:rPr lang="en-US" dirty="0" smtClean="0"/>
              <a:t>Mostly present in major rivers of Viti Levu (Rewa, Sigatoka, </a:t>
            </a:r>
            <a:r>
              <a:rPr lang="en-US" dirty="0" err="1" smtClean="0"/>
              <a:t>Navua</a:t>
            </a:r>
            <a:r>
              <a:rPr lang="en-US" dirty="0" smtClean="0"/>
              <a:t>, Nadi, Ba and Tailevu areas) and Vanua Levu (Labasa, </a:t>
            </a:r>
            <a:r>
              <a:rPr lang="en-US" dirty="0" err="1" smtClean="0"/>
              <a:t>Wainikoro</a:t>
            </a:r>
            <a:r>
              <a:rPr lang="en-US" dirty="0" smtClean="0"/>
              <a:t>, Dreketi)</a:t>
            </a:r>
          </a:p>
          <a:p>
            <a:r>
              <a:rPr lang="en-US" dirty="0" smtClean="0"/>
              <a:t>Forms one of the largest fishery in the country &amp; top three in the Pacific </a:t>
            </a:r>
            <a:r>
              <a:rPr lang="en-US" dirty="0" smtClean="0">
                <a:solidFill>
                  <a:schemeClr val="accent1">
                    <a:lumMod val="75000"/>
                  </a:schemeClr>
                </a:solidFill>
              </a:rPr>
              <a:t>(Gillett, 2016)</a:t>
            </a:r>
          </a:p>
          <a:p>
            <a:r>
              <a:rPr lang="en-US" dirty="0" smtClean="0"/>
              <a:t>Important commodity to communities particularly those who live next to these major rivers (food sources, income generation)</a:t>
            </a:r>
          </a:p>
          <a:p>
            <a:r>
              <a:rPr lang="en-US" dirty="0" smtClean="0"/>
              <a:t>Fijian of India decent (95%) are the main buyers at domestic levels </a:t>
            </a:r>
            <a:r>
              <a:rPr lang="en-US" dirty="0" smtClean="0">
                <a:solidFill>
                  <a:schemeClr val="accent1">
                    <a:lumMod val="75000"/>
                  </a:schemeClr>
                </a:solidFill>
              </a:rPr>
              <a:t>(</a:t>
            </a:r>
            <a:r>
              <a:rPr lang="en-US" dirty="0" err="1" smtClean="0">
                <a:solidFill>
                  <a:schemeClr val="accent1">
                    <a:lumMod val="75000"/>
                  </a:schemeClr>
                </a:solidFill>
              </a:rPr>
              <a:t>Tuqiri</a:t>
            </a:r>
            <a:r>
              <a:rPr lang="en-US" dirty="0" smtClean="0">
                <a:solidFill>
                  <a:schemeClr val="accent1">
                    <a:lumMod val="75000"/>
                  </a:schemeClr>
                </a:solidFill>
              </a:rPr>
              <a:t>, 2015)</a:t>
            </a:r>
          </a:p>
          <a:p>
            <a:r>
              <a:rPr lang="en-US" dirty="0" smtClean="0"/>
              <a:t>1996 study conducted by SPC &amp; Fisheries team (biological survey, market assessment). </a:t>
            </a:r>
            <a:r>
              <a:rPr lang="en-US" dirty="0" smtClean="0">
                <a:solidFill>
                  <a:schemeClr val="accent1">
                    <a:lumMod val="75000"/>
                  </a:schemeClr>
                </a:solidFill>
              </a:rPr>
              <a:t>WWF (2018) </a:t>
            </a:r>
            <a:r>
              <a:rPr lang="en-US" dirty="0" smtClean="0"/>
              <a:t>replicated the market assessment while this research was conducted to replicate the biological component.</a:t>
            </a:r>
          </a:p>
          <a:p>
            <a:endParaRPr lang="en-US" dirty="0"/>
          </a:p>
        </p:txBody>
      </p:sp>
    </p:spTree>
    <p:extLst>
      <p:ext uri="{BB962C8B-B14F-4D97-AF65-F5344CB8AC3E}">
        <p14:creationId xmlns:p14="http://schemas.microsoft.com/office/powerpoint/2010/main" val="423435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a:t>
            </a:r>
            <a:endParaRPr lang="en-US" dirty="0"/>
          </a:p>
        </p:txBody>
      </p:sp>
      <p:sp>
        <p:nvSpPr>
          <p:cNvPr id="3" name="Content Placeholder 2"/>
          <p:cNvSpPr>
            <a:spLocks noGrp="1"/>
          </p:cNvSpPr>
          <p:nvPr>
            <p:ph idx="1"/>
          </p:nvPr>
        </p:nvSpPr>
        <p:spPr/>
        <p:txBody>
          <a:bodyPr/>
          <a:lstStyle/>
          <a:p>
            <a:pPr lvl="0"/>
            <a:r>
              <a:rPr lang="en-US" dirty="0" smtClean="0"/>
              <a:t>To </a:t>
            </a:r>
            <a:r>
              <a:rPr lang="en-US" dirty="0"/>
              <a:t>identify if there is any change in the lower and upper limit of kai bed location in the Ba River</a:t>
            </a:r>
            <a:r>
              <a:rPr lang="en-US" dirty="0" smtClean="0"/>
              <a:t>.</a:t>
            </a:r>
          </a:p>
          <a:p>
            <a:pPr lvl="0"/>
            <a:endParaRPr lang="en-US" dirty="0"/>
          </a:p>
          <a:p>
            <a:r>
              <a:rPr lang="en-US" dirty="0"/>
              <a:t>To compare two kai data sets (1996 &amp; 2019) on biomass, density and size classes in the Ba River.</a:t>
            </a:r>
          </a:p>
          <a:p>
            <a:pPr marL="0" lvl="0" indent="0">
              <a:buNone/>
            </a:pPr>
            <a:endParaRPr lang="en-US" dirty="0"/>
          </a:p>
        </p:txBody>
      </p:sp>
    </p:spTree>
    <p:extLst>
      <p:ext uri="{BB962C8B-B14F-4D97-AF65-F5344CB8AC3E}">
        <p14:creationId xmlns:p14="http://schemas.microsoft.com/office/powerpoint/2010/main" val="1514802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178776"/>
            <a:ext cx="3291143" cy="1231106"/>
          </a:xfrm>
          <a:prstGeom prst="rect">
            <a:avLst/>
          </a:prstGeom>
        </p:spPr>
        <p:txBody>
          <a:bodyPr wrap="square">
            <a:spAutoFit/>
          </a:bodyPr>
          <a:lstStyle/>
          <a:p>
            <a:endParaRPr lang="en-US" sz="2000"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61" y="777923"/>
            <a:ext cx="11259617" cy="6005296"/>
          </a:xfrm>
          <a:prstGeom prst="rect">
            <a:avLst/>
          </a:prstGeom>
        </p:spPr>
      </p:pic>
      <p:sp>
        <p:nvSpPr>
          <p:cNvPr id="3" name="Title 2"/>
          <p:cNvSpPr>
            <a:spLocks noGrp="1"/>
          </p:cNvSpPr>
          <p:nvPr>
            <p:ph type="title"/>
          </p:nvPr>
        </p:nvSpPr>
        <p:spPr>
          <a:xfrm>
            <a:off x="822169" y="0"/>
            <a:ext cx="10355347" cy="750627"/>
          </a:xfrm>
        </p:spPr>
        <p:txBody>
          <a:bodyPr>
            <a:normAutofit/>
          </a:bodyPr>
          <a:lstStyle/>
          <a:p>
            <a:pPr algn="ctr"/>
            <a:r>
              <a:rPr lang="en-US" sz="2400" b="1" dirty="0" smtClean="0"/>
              <a:t>Study areas in Ba – Note that these areas were adopted from </a:t>
            </a:r>
            <a:r>
              <a:rPr lang="en-US" sz="2400" b="1" dirty="0" err="1">
                <a:solidFill>
                  <a:schemeClr val="accent1">
                    <a:lumMod val="75000"/>
                  </a:schemeClr>
                </a:solidFill>
              </a:rPr>
              <a:t>Ledua</a:t>
            </a:r>
            <a:r>
              <a:rPr lang="en-US" sz="2400" b="1" dirty="0">
                <a:solidFill>
                  <a:schemeClr val="accent1">
                    <a:lumMod val="75000"/>
                  </a:schemeClr>
                </a:solidFill>
              </a:rPr>
              <a:t> et. al (1996). </a:t>
            </a:r>
          </a:p>
        </p:txBody>
      </p:sp>
    </p:spTree>
    <p:extLst>
      <p:ext uri="{BB962C8B-B14F-4D97-AF65-F5344CB8AC3E}">
        <p14:creationId xmlns:p14="http://schemas.microsoft.com/office/powerpoint/2010/main" val="3593936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22230"/>
          </a:xfrm>
        </p:spPr>
        <p:txBody>
          <a:bodyPr/>
          <a:lstStyle/>
          <a:p>
            <a:r>
              <a:rPr lang="en-US" dirty="0" smtClean="0"/>
              <a:t>Methodology - sampling techniques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92795507"/>
              </p:ext>
            </p:extLst>
          </p:nvPr>
        </p:nvGraphicFramePr>
        <p:xfrm>
          <a:off x="838200" y="2043990"/>
          <a:ext cx="10515600" cy="4279770"/>
        </p:xfrm>
        <a:graphic>
          <a:graphicData uri="http://schemas.openxmlformats.org/drawingml/2006/table">
            <a:tbl>
              <a:tblPr>
                <a:tableStyleId>{5C22544A-7EE6-4342-B048-85BDC9FD1C3A}</a:tableStyleId>
              </a:tblPr>
              <a:tblGrid>
                <a:gridCol w="1257940"/>
                <a:gridCol w="2384846"/>
                <a:gridCol w="1651048"/>
                <a:gridCol w="1238286"/>
                <a:gridCol w="1257940"/>
                <a:gridCol w="1546220"/>
                <a:gridCol w="1179320"/>
              </a:tblGrid>
              <a:tr h="389070">
                <a:tc rowSpan="2">
                  <a:txBody>
                    <a:bodyPr/>
                    <a:lstStyle/>
                    <a:p>
                      <a:pPr algn="ctr" fontAlgn="ctr"/>
                      <a:r>
                        <a:rPr lang="en-US" sz="1800" u="none" strike="noStrike" dirty="0">
                          <a:effectLst/>
                        </a:rPr>
                        <a:t>Station</a:t>
                      </a:r>
                      <a:endParaRPr lang="en-US" sz="18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800" u="none" strike="noStrike">
                          <a:effectLst/>
                        </a:rPr>
                        <a:t>Locations </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Transect No.</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Grids per</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Grids per</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Transect</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Grid size</a:t>
                      </a:r>
                      <a:endParaRPr lang="en-US" sz="1800" b="1" i="0" u="none" strike="noStrike">
                        <a:solidFill>
                          <a:srgbClr val="000000"/>
                        </a:solidFill>
                        <a:effectLst/>
                        <a:latin typeface="Calibri" panose="020F0502020204030204" pitchFamily="34" charset="0"/>
                      </a:endParaRPr>
                    </a:p>
                  </a:txBody>
                  <a:tcPr marL="9525" marR="9525" marT="9525" marB="0" anchor="b"/>
                </a:tc>
              </a:tr>
              <a:tr h="389070">
                <a:tc vMerge="1">
                  <a:txBody>
                    <a:bodyPr/>
                    <a:lstStyle/>
                    <a:p>
                      <a:endParaRPr lang="en-US"/>
                    </a:p>
                  </a:txBody>
                  <a:tcPr/>
                </a:tc>
                <a:tc vMerge="1">
                  <a:txBody>
                    <a:bodyPr/>
                    <a:lstStyle/>
                    <a:p>
                      <a:endParaRPr lang="en-US"/>
                    </a:p>
                  </a:txBody>
                  <a:tcPr/>
                </a:tc>
                <a:tc>
                  <a:txBody>
                    <a:bodyPr/>
                    <a:lstStyle/>
                    <a:p>
                      <a:pPr algn="l" fontAlgn="b"/>
                      <a:r>
                        <a:rPr lang="en-US" sz="1800" u="none" strike="noStrike">
                          <a:effectLst/>
                        </a:rPr>
                        <a:t>Per station</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Transect</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Station</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Size (sq. m)</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(sq. m)</a:t>
                      </a:r>
                      <a:endParaRPr lang="en-US" sz="1800" b="1" i="0" u="none" strike="noStrike">
                        <a:solidFill>
                          <a:srgbClr val="000000"/>
                        </a:solidFill>
                        <a:effectLst/>
                        <a:latin typeface="Calibri" panose="020F0502020204030204" pitchFamily="34" charset="0"/>
                      </a:endParaRPr>
                    </a:p>
                  </a:txBody>
                  <a:tcPr marL="9525" marR="9525" marT="9525" marB="0" anchor="b"/>
                </a:tc>
              </a:tr>
              <a:tr h="389070">
                <a:tc>
                  <a:txBody>
                    <a:bodyPr/>
                    <a:lstStyle/>
                    <a:p>
                      <a:pPr algn="l" fontAlgn="b"/>
                      <a:r>
                        <a:rPr lang="en-US" sz="1800" u="none" strike="noStrike">
                          <a:effectLst/>
                        </a:rPr>
                        <a:t>S1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Lower Nailaga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tc>
              </a:tr>
              <a:tr h="389070">
                <a:tc>
                  <a:txBody>
                    <a:bodyPr/>
                    <a:lstStyle/>
                    <a:p>
                      <a:pPr algn="l" fontAlgn="b"/>
                      <a:r>
                        <a:rPr lang="en-US" sz="1800" u="none" strike="noStrike">
                          <a:effectLst/>
                        </a:rPr>
                        <a:t>S2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Nailaga Village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tc>
              </a:tr>
              <a:tr h="389070">
                <a:tc>
                  <a:txBody>
                    <a:bodyPr/>
                    <a:lstStyle/>
                    <a:p>
                      <a:pPr algn="l" fontAlgn="b"/>
                      <a:r>
                        <a:rPr lang="en-US" sz="1800" u="none" strike="noStrike">
                          <a:effectLst/>
                        </a:rPr>
                        <a:t>S3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Mid-Nailaga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tc>
              </a:tr>
              <a:tr h="389070">
                <a:tc>
                  <a:txBody>
                    <a:bodyPr/>
                    <a:lstStyle/>
                    <a:p>
                      <a:pPr algn="l" fontAlgn="b"/>
                      <a:r>
                        <a:rPr lang="en-US" sz="1800" u="none" strike="noStrike">
                          <a:effectLst/>
                        </a:rPr>
                        <a:t>S4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Upper Nailaga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tc>
              </a:tr>
              <a:tr h="389070">
                <a:tc>
                  <a:txBody>
                    <a:bodyPr/>
                    <a:lstStyle/>
                    <a:p>
                      <a:pPr algn="l" fontAlgn="b"/>
                      <a:r>
                        <a:rPr lang="en-US" sz="1800" u="none" strike="noStrike">
                          <a:effectLst/>
                        </a:rPr>
                        <a:t>S5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LowerBa Town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tc>
              </a:tr>
              <a:tr h="389070">
                <a:tc>
                  <a:txBody>
                    <a:bodyPr/>
                    <a:lstStyle/>
                    <a:p>
                      <a:pPr algn="l" fontAlgn="b"/>
                      <a:r>
                        <a:rPr lang="en-US" sz="1800" u="none" strike="noStrike">
                          <a:effectLst/>
                        </a:rPr>
                        <a:t>S6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Upper Vaqia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tc>
              </a:tr>
              <a:tr h="389070">
                <a:tc>
                  <a:txBody>
                    <a:bodyPr/>
                    <a:lstStyle/>
                    <a:p>
                      <a:pPr algn="l" fontAlgn="b"/>
                      <a:r>
                        <a:rPr lang="en-US" sz="1800" u="none" strike="noStrike">
                          <a:effectLst/>
                        </a:rPr>
                        <a:t>S7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Lower Kumukumu</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tc>
              </a:tr>
              <a:tr h="389070">
                <a:tc>
                  <a:txBody>
                    <a:bodyPr/>
                    <a:lstStyle/>
                    <a:p>
                      <a:pPr algn="l" fontAlgn="b"/>
                      <a:r>
                        <a:rPr lang="en-US" sz="1800" u="none" strike="noStrike">
                          <a:effectLst/>
                        </a:rPr>
                        <a:t>S8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Upper Kumukumu</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tc>
              </a:tr>
              <a:tr h="389070">
                <a:tc>
                  <a:txBody>
                    <a:bodyPr/>
                    <a:lstStyle/>
                    <a:p>
                      <a:pPr algn="l" fontAlgn="b"/>
                      <a:r>
                        <a:rPr lang="en-US" sz="1800" u="none" strike="noStrike">
                          <a:effectLst/>
                        </a:rPr>
                        <a:t>S9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Lower Navisa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0.25</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Content Placeholder 5"/>
          <p:cNvSpPr>
            <a:spLocks noGrp="1"/>
          </p:cNvSpPr>
          <p:nvPr>
            <p:ph sz="half" idx="2"/>
          </p:nvPr>
        </p:nvSpPr>
        <p:spPr>
          <a:xfrm>
            <a:off x="1064525" y="822230"/>
            <a:ext cx="9758150" cy="1102104"/>
          </a:xfrm>
        </p:spPr>
        <p:txBody>
          <a:bodyPr>
            <a:normAutofit fontScale="92500"/>
          </a:bodyPr>
          <a:lstStyle/>
          <a:p>
            <a:r>
              <a:rPr lang="en-US" dirty="0" smtClean="0"/>
              <a:t>The survey methodology includes scuba diving</a:t>
            </a:r>
            <a:r>
              <a:rPr lang="en-US" dirty="0"/>
              <a:t> </a:t>
            </a:r>
            <a:r>
              <a:rPr lang="en-US" dirty="0" smtClean="0"/>
              <a:t>and snorkeling</a:t>
            </a:r>
          </a:p>
          <a:p>
            <a:r>
              <a:rPr lang="en-US" dirty="0" smtClean="0"/>
              <a:t>Interview </a:t>
            </a:r>
            <a:r>
              <a:rPr lang="en-US" dirty="0" err="1" smtClean="0"/>
              <a:t>Mr</a:t>
            </a:r>
            <a:r>
              <a:rPr lang="en-US" dirty="0" smtClean="0"/>
              <a:t> </a:t>
            </a:r>
            <a:r>
              <a:rPr lang="en-US" dirty="0" err="1" smtClean="0"/>
              <a:t>Ledua</a:t>
            </a:r>
            <a:r>
              <a:rPr lang="en-US" dirty="0" smtClean="0"/>
              <a:t>, traditional resource owners &amp; kai harvesters</a:t>
            </a:r>
            <a:endParaRPr lang="en-US" dirty="0"/>
          </a:p>
        </p:txBody>
      </p:sp>
    </p:spTree>
    <p:extLst>
      <p:ext uri="{BB962C8B-B14F-4D97-AF65-F5344CB8AC3E}">
        <p14:creationId xmlns:p14="http://schemas.microsoft.com/office/powerpoint/2010/main" val="238646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7922"/>
          </a:xfrm>
        </p:spPr>
        <p:txBody>
          <a:bodyPr>
            <a:normAutofit/>
          </a:bodyPr>
          <a:lstStyle/>
          <a:p>
            <a:r>
              <a:rPr lang="en-US" dirty="0" smtClean="0"/>
              <a:t>Sampling protocols &amp; technique</a:t>
            </a:r>
            <a:endParaRPr lang="en-US" dirty="0"/>
          </a:p>
        </p:txBody>
      </p:sp>
      <p:pic>
        <p:nvPicPr>
          <p:cNvPr id="5" name="Content Placeholder 4" descr="D:\Users\tikoibua_t\Desktop\R2R Project\Activity 1.1.1.3\Labasa Freshwater Clam Survey R2R 2020\Grid Illustration - Tomasi.jpg"/>
          <p:cNvPicPr>
            <a:picLocks noGrp="1"/>
          </p:cNvPicPr>
          <p:nvPr>
            <p:ph sz="half" idx="1"/>
          </p:nvPr>
        </p:nvPicPr>
        <p:blipFill rotWithShape="1">
          <a:blip r:embed="rId3">
            <a:extLst>
              <a:ext uri="{28A0092B-C50C-407E-A947-70E740481C1C}">
                <a14:useLocalDpi xmlns:a14="http://schemas.microsoft.com/office/drawing/2010/main" val="0"/>
              </a:ext>
            </a:extLst>
          </a:blip>
          <a:srcRect l="2236" t="3027" r="-1" b="3495"/>
          <a:stretch/>
        </p:blipFill>
        <p:spPr bwMode="auto">
          <a:xfrm>
            <a:off x="1041310" y="777923"/>
            <a:ext cx="10027023" cy="59367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3669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16" y="-136477"/>
            <a:ext cx="10515600" cy="805218"/>
          </a:xfrm>
        </p:spPr>
        <p:txBody>
          <a:bodyPr>
            <a:normAutofit/>
          </a:bodyPr>
          <a:lstStyle/>
          <a:p>
            <a:r>
              <a:rPr lang="en-US" dirty="0" smtClean="0"/>
              <a:t>Result and discussions</a:t>
            </a:r>
            <a:endParaRPr lang="en-US" sz="3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25425"/>
            <a:ext cx="12192000" cy="6332576"/>
          </a:xfrm>
        </p:spPr>
      </p:pic>
      <p:sp>
        <p:nvSpPr>
          <p:cNvPr id="3" name="TextBox 2"/>
          <p:cNvSpPr txBox="1"/>
          <p:nvPr/>
        </p:nvSpPr>
        <p:spPr>
          <a:xfrm>
            <a:off x="6300716" y="3380391"/>
            <a:ext cx="1322695" cy="382980"/>
          </a:xfrm>
          <a:prstGeom prst="rect">
            <a:avLst/>
          </a:prstGeom>
          <a:noFill/>
        </p:spPr>
        <p:txBody>
          <a:bodyPr wrap="square" rtlCol="0">
            <a:spAutoFit/>
          </a:bodyPr>
          <a:lstStyle/>
          <a:p>
            <a:endParaRPr lang="en-US" dirty="0"/>
          </a:p>
        </p:txBody>
      </p:sp>
      <p:sp>
        <p:nvSpPr>
          <p:cNvPr id="4" name="Down Arrow 3"/>
          <p:cNvSpPr/>
          <p:nvPr/>
        </p:nvSpPr>
        <p:spPr>
          <a:xfrm rot="11488569">
            <a:off x="4781137" y="3082677"/>
            <a:ext cx="308297"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52382" y="4081975"/>
            <a:ext cx="2331303" cy="400110"/>
          </a:xfrm>
          <a:prstGeom prst="rect">
            <a:avLst/>
          </a:prstGeom>
          <a:noFill/>
        </p:spPr>
        <p:txBody>
          <a:bodyPr wrap="square" rtlCol="0">
            <a:spAutoFit/>
          </a:bodyPr>
          <a:lstStyle/>
          <a:p>
            <a:r>
              <a:rPr lang="en-US" sz="2000" b="1" dirty="0" smtClean="0">
                <a:solidFill>
                  <a:srgbClr val="FFFF00"/>
                </a:solidFill>
              </a:rPr>
              <a:t>River current flow</a:t>
            </a:r>
            <a:endParaRPr lang="en-US" sz="2000" b="1" dirty="0">
              <a:solidFill>
                <a:srgbClr val="FFFF00"/>
              </a:solidFill>
            </a:endParaRPr>
          </a:p>
        </p:txBody>
      </p:sp>
    </p:spTree>
    <p:extLst>
      <p:ext uri="{BB962C8B-B14F-4D97-AF65-F5344CB8AC3E}">
        <p14:creationId xmlns:p14="http://schemas.microsoft.com/office/powerpoint/2010/main" val="209508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5"/>
            <a:ext cx="10515600" cy="1021277"/>
          </a:xfrm>
          <a:solidFill>
            <a:schemeClr val="accent6">
              <a:lumMod val="40000"/>
              <a:lumOff val="60000"/>
            </a:schemeClr>
          </a:solidFill>
        </p:spPr>
        <p:txBody>
          <a:bodyPr/>
          <a:lstStyle/>
          <a:p>
            <a:pPr algn="ctr"/>
            <a:r>
              <a:rPr lang="en-US" b="1" u="sng" dirty="0" smtClean="0"/>
              <a:t>Discussion #1 – Kai bed limit</a:t>
            </a:r>
            <a:endParaRPr lang="en-US" b="1" u="sng" dirty="0"/>
          </a:p>
        </p:txBody>
      </p:sp>
      <p:sp>
        <p:nvSpPr>
          <p:cNvPr id="3" name="Content Placeholder 2"/>
          <p:cNvSpPr>
            <a:spLocks noGrp="1"/>
          </p:cNvSpPr>
          <p:nvPr>
            <p:ph idx="1"/>
          </p:nvPr>
        </p:nvSpPr>
        <p:spPr>
          <a:xfrm>
            <a:off x="838200" y="1128156"/>
            <a:ext cx="10515600" cy="5450773"/>
          </a:xfrm>
        </p:spPr>
        <p:txBody>
          <a:bodyPr>
            <a:normAutofit fontScale="70000" lnSpcReduction="20000"/>
          </a:bodyPr>
          <a:lstStyle/>
          <a:p>
            <a:pPr marL="514350" indent="-514350" algn="just">
              <a:buFont typeface="+mj-lt"/>
              <a:buAutoNum type="alphaLcPeriod"/>
            </a:pPr>
            <a:r>
              <a:rPr lang="en-US" b="1" dirty="0" smtClean="0"/>
              <a:t>Change in Kai </a:t>
            </a:r>
            <a:r>
              <a:rPr lang="en-US" b="1" dirty="0"/>
              <a:t>B</a:t>
            </a:r>
            <a:r>
              <a:rPr lang="en-US" b="1" dirty="0" smtClean="0"/>
              <a:t>ed </a:t>
            </a:r>
            <a:r>
              <a:rPr lang="en-US" b="1" dirty="0"/>
              <a:t>L</a:t>
            </a:r>
            <a:r>
              <a:rPr lang="en-US" b="1" dirty="0" smtClean="0"/>
              <a:t>ocation – Up River Movement</a:t>
            </a:r>
            <a:r>
              <a:rPr lang="en-US" dirty="0" smtClean="0"/>
              <a:t>. </a:t>
            </a:r>
          </a:p>
          <a:p>
            <a:pPr marL="514350" indent="-514350" algn="just">
              <a:buFont typeface="+mj-lt"/>
              <a:buAutoNum type="alphaLcPeriod"/>
            </a:pPr>
            <a:r>
              <a:rPr lang="en-US" b="1" dirty="0" smtClean="0"/>
              <a:t>Difference in kai bed zone distance of movement</a:t>
            </a:r>
          </a:p>
          <a:p>
            <a:pPr marL="0" indent="0" algn="just">
              <a:buNone/>
            </a:pPr>
            <a:endParaRPr lang="en-US" dirty="0" smtClean="0"/>
          </a:p>
          <a:p>
            <a:pPr lvl="1" algn="just">
              <a:buFont typeface="Wingdings" panose="05000000000000000000" pitchFamily="2" charset="2"/>
              <a:buChar char="v"/>
            </a:pPr>
            <a:r>
              <a:rPr lang="en-US" dirty="0" smtClean="0"/>
              <a:t>Both the above results are </a:t>
            </a:r>
            <a:r>
              <a:rPr lang="en-US" dirty="0"/>
              <a:t>supported by </a:t>
            </a:r>
            <a:r>
              <a:rPr lang="en-US" dirty="0">
                <a:solidFill>
                  <a:schemeClr val="accent1">
                    <a:lumMod val="75000"/>
                  </a:schemeClr>
                </a:solidFill>
              </a:rPr>
              <a:t>WWF (2018)</a:t>
            </a:r>
            <a:r>
              <a:rPr lang="en-US" dirty="0"/>
              <a:t>.</a:t>
            </a:r>
            <a:r>
              <a:rPr lang="en-US" dirty="0">
                <a:solidFill>
                  <a:schemeClr val="accent1">
                    <a:lumMod val="75000"/>
                  </a:schemeClr>
                </a:solidFill>
              </a:rPr>
              <a:t> </a:t>
            </a:r>
          </a:p>
          <a:p>
            <a:pPr lvl="1" algn="just">
              <a:buFont typeface="Wingdings" panose="05000000000000000000" pitchFamily="2" charset="2"/>
              <a:buChar char="v"/>
            </a:pPr>
            <a:r>
              <a:rPr lang="en-US" b="1" dirty="0" smtClean="0">
                <a:solidFill>
                  <a:srgbClr val="C00000"/>
                </a:solidFill>
              </a:rPr>
              <a:t>Kai bed location</a:t>
            </a:r>
            <a:endParaRPr lang="en-US" dirty="0" smtClean="0">
              <a:solidFill>
                <a:schemeClr val="accent1">
                  <a:lumMod val="75000"/>
                </a:schemeClr>
              </a:solidFill>
            </a:endParaRPr>
          </a:p>
          <a:p>
            <a:pPr lvl="1" algn="just">
              <a:buFont typeface="Wingdings" panose="05000000000000000000" pitchFamily="2" charset="2"/>
              <a:buChar char="v"/>
            </a:pPr>
            <a:endParaRPr lang="en-US" dirty="0">
              <a:solidFill>
                <a:schemeClr val="accent1">
                  <a:lumMod val="75000"/>
                </a:schemeClr>
              </a:solidFill>
            </a:endParaRPr>
          </a:p>
          <a:p>
            <a:pPr lvl="1" algn="just">
              <a:buFont typeface="Wingdings" panose="05000000000000000000" pitchFamily="2" charset="2"/>
              <a:buChar char="v"/>
            </a:pPr>
            <a:endParaRPr lang="en-US" dirty="0" smtClean="0">
              <a:solidFill>
                <a:schemeClr val="accent1">
                  <a:lumMod val="75000"/>
                </a:schemeClr>
              </a:solidFill>
            </a:endParaRPr>
          </a:p>
          <a:p>
            <a:pPr marL="457200" lvl="1" indent="0" algn="just">
              <a:buNone/>
            </a:pPr>
            <a:endParaRPr lang="en-US" b="1" dirty="0" smtClean="0">
              <a:solidFill>
                <a:srgbClr val="C00000"/>
              </a:solidFill>
            </a:endParaRPr>
          </a:p>
          <a:p>
            <a:pPr marL="457200" lvl="1" indent="0" algn="just">
              <a:buNone/>
            </a:pPr>
            <a:endParaRPr lang="en-US" b="1" dirty="0" smtClean="0">
              <a:solidFill>
                <a:srgbClr val="C00000"/>
              </a:solidFill>
            </a:endParaRPr>
          </a:p>
          <a:p>
            <a:pPr lvl="1" algn="just">
              <a:buFont typeface="Wingdings" panose="05000000000000000000" pitchFamily="2" charset="2"/>
              <a:buChar char="v"/>
            </a:pPr>
            <a:r>
              <a:rPr lang="en-US" b="1" dirty="0" smtClean="0">
                <a:solidFill>
                  <a:srgbClr val="C00000"/>
                </a:solidFill>
              </a:rPr>
              <a:t>Distance </a:t>
            </a:r>
            <a:r>
              <a:rPr lang="en-US" b="1" dirty="0">
                <a:solidFill>
                  <a:srgbClr val="C00000"/>
                </a:solidFill>
              </a:rPr>
              <a:t>changes </a:t>
            </a:r>
            <a:r>
              <a:rPr lang="en-US" dirty="0"/>
              <a:t>in the </a:t>
            </a:r>
            <a:r>
              <a:rPr lang="en-US" u="sng" dirty="0"/>
              <a:t>lower limit – 4.68km and upper limit changes – </a:t>
            </a:r>
            <a:r>
              <a:rPr lang="en-US" u="sng" dirty="0" smtClean="0"/>
              <a:t>1.04km</a:t>
            </a:r>
            <a:r>
              <a:rPr lang="en-US" dirty="0" smtClean="0"/>
              <a:t>- this </a:t>
            </a:r>
            <a:r>
              <a:rPr lang="en-US" dirty="0"/>
              <a:t>result suggest that the distance of depleted kai zone is </a:t>
            </a:r>
            <a:r>
              <a:rPr lang="en-US" dirty="0" smtClean="0"/>
              <a:t>more than newly established kai areas in the upper river. </a:t>
            </a:r>
          </a:p>
          <a:p>
            <a:pPr lvl="1" algn="just">
              <a:buFont typeface="Wingdings" panose="05000000000000000000" pitchFamily="2" charset="2"/>
              <a:buChar char="v"/>
            </a:pPr>
            <a:r>
              <a:rPr lang="en-US" dirty="0" smtClean="0"/>
              <a:t>Depletion of Kai zone means </a:t>
            </a:r>
            <a:r>
              <a:rPr lang="en-US" dirty="0"/>
              <a:t>reduction of the overall k</a:t>
            </a:r>
            <a:r>
              <a:rPr lang="en-US" dirty="0">
                <a:latin typeface="Calibri" panose="020F0502020204030204" pitchFamily="34" charset="0"/>
                <a:cs typeface="Calibri" panose="020F0502020204030204" pitchFamily="34" charset="0"/>
              </a:rPr>
              <a:t>ai bed </a:t>
            </a:r>
            <a:r>
              <a:rPr lang="en-US" dirty="0" smtClean="0">
                <a:latin typeface="Calibri" panose="020F0502020204030204" pitchFamily="34" charset="0"/>
                <a:cs typeface="Calibri" panose="020F0502020204030204" pitchFamily="34" charset="0"/>
              </a:rPr>
              <a:t>zone, in this instance for Ba River a reduction by 3.64km. Results: 1996 </a:t>
            </a:r>
            <a:r>
              <a:rPr lang="en-US" b="1" dirty="0">
                <a:latin typeface="Calibri" panose="020F0502020204030204" pitchFamily="34" charset="0"/>
                <a:cs typeface="Calibri" panose="020F0502020204030204" pitchFamily="34" charset="0"/>
              </a:rPr>
              <a:t>(S1-8 = 17.62km) </a:t>
            </a:r>
            <a:r>
              <a:rPr lang="en-US" dirty="0">
                <a:latin typeface="Calibri" panose="020F0502020204030204" pitchFamily="34" charset="0"/>
                <a:cs typeface="Calibri" panose="020F0502020204030204" pitchFamily="34" charset="0"/>
              </a:rPr>
              <a:t>2019 </a:t>
            </a:r>
            <a:r>
              <a:rPr lang="en-US" b="1" dirty="0">
                <a:latin typeface="Calibri" panose="020F0502020204030204" pitchFamily="34" charset="0"/>
                <a:cs typeface="Calibri" panose="020F0502020204030204" pitchFamily="34" charset="0"/>
              </a:rPr>
              <a:t>(S4-9 = 13.98km</a:t>
            </a:r>
            <a:r>
              <a:rPr lang="en-US" dirty="0">
                <a:latin typeface="Calibri" panose="020F0502020204030204" pitchFamily="34" charset="0"/>
                <a:cs typeface="Calibri" panose="020F0502020204030204" pitchFamily="34" charset="0"/>
              </a:rPr>
              <a:t>). </a:t>
            </a:r>
          </a:p>
          <a:p>
            <a:pPr lvl="1" algn="just">
              <a:buFont typeface="Wingdings" panose="05000000000000000000" pitchFamily="2" charset="2"/>
              <a:buChar char="v"/>
            </a:pPr>
            <a:r>
              <a:rPr lang="en-US" u="sng" dirty="0"/>
              <a:t>Historical </a:t>
            </a:r>
            <a:r>
              <a:rPr lang="en-US" u="sng" dirty="0" smtClean="0"/>
              <a:t>data </a:t>
            </a:r>
            <a:r>
              <a:rPr lang="en-US" dirty="0" smtClean="0"/>
              <a:t>(</a:t>
            </a:r>
            <a:r>
              <a:rPr lang="en-US" i="1" dirty="0" smtClean="0"/>
              <a:t>dredging information obtained from Ministry of Waterways)</a:t>
            </a:r>
            <a:endParaRPr lang="en-US" u="sng" dirty="0" smtClean="0"/>
          </a:p>
          <a:p>
            <a:pPr marL="457200" lvl="1" indent="0" algn="just">
              <a:buNone/>
            </a:pPr>
            <a:r>
              <a:rPr lang="en-US" dirty="0"/>
              <a:t>	</a:t>
            </a:r>
            <a:r>
              <a:rPr lang="en-US" dirty="0" smtClean="0"/>
              <a:t>- extensive dredging was done in most parts of the lower river (2012 – 2015) (Volume: ~1.3 million m</a:t>
            </a:r>
            <a:r>
              <a:rPr lang="en-US" dirty="0" smtClean="0">
                <a:latin typeface="Calibri" panose="020F0502020204030204" pitchFamily="34" charset="0"/>
                <a:cs typeface="Calibri" panose="020F0502020204030204" pitchFamily="34" charset="0"/>
              </a:rPr>
              <a:t>³,       Distance dredged: ~16.7 km</a:t>
            </a:r>
            <a:endParaRPr lang="en-US" dirty="0" smtClean="0"/>
          </a:p>
          <a:p>
            <a:pPr marL="457200" lvl="1" indent="0" algn="just">
              <a:buNone/>
            </a:pPr>
            <a:r>
              <a:rPr lang="en-US" dirty="0"/>
              <a:t>	</a:t>
            </a:r>
            <a:r>
              <a:rPr lang="en-US" dirty="0" smtClean="0"/>
              <a:t>- results suggest that this dredging activity contribute to the depletion of kai &amp; kai bed changes</a:t>
            </a:r>
          </a:p>
          <a:p>
            <a:pPr marL="457200" lvl="1" indent="0" algn="just">
              <a:buNone/>
            </a:pPr>
            <a:r>
              <a:rPr lang="en-US" dirty="0"/>
              <a:t>	</a:t>
            </a:r>
            <a:r>
              <a:rPr lang="en-US" dirty="0" smtClean="0"/>
              <a:t>- </a:t>
            </a:r>
            <a:r>
              <a:rPr lang="en-US" i="1" dirty="0" smtClean="0"/>
              <a:t>According to </a:t>
            </a:r>
            <a:r>
              <a:rPr lang="en-US" i="1" dirty="0" err="1" smtClean="0">
                <a:hlinkClick r:id="rId3" action="ppaction://hlinkfile" tooltip="Erftemeijer, 2006 #59"/>
              </a:rPr>
              <a:t>Erftemeijer</a:t>
            </a:r>
            <a:r>
              <a:rPr lang="en-US" i="1" dirty="0" smtClean="0">
                <a:hlinkClick r:id="rId3" action="ppaction://hlinkfile" tooltip="Erftemeijer, 2006 #59"/>
              </a:rPr>
              <a:t> and Roy (2006)</a:t>
            </a:r>
            <a:r>
              <a:rPr lang="en-US" i="1" dirty="0" smtClean="0"/>
              <a:t>, the dredging works can also bring about local turbulence leading in intensity of mixing and most importantly benthic fauna has been greatly affected. </a:t>
            </a:r>
            <a:endParaRPr lang="en-US" dirty="0"/>
          </a:p>
          <a:p>
            <a:pPr lvl="1" algn="just">
              <a:buFont typeface="Wingdings" panose="05000000000000000000" pitchFamily="2" charset="2"/>
              <a:buChar char="v"/>
            </a:pPr>
            <a:r>
              <a:rPr lang="en-US" dirty="0"/>
              <a:t>Results further demonstrates that for the past 23 years, pressure on the lower end of the surveyed areas were found to be extensive and therefore contribute more to the changes in kai bed zone.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4163064"/>
              </p:ext>
            </p:extLst>
          </p:nvPr>
        </p:nvGraphicFramePr>
        <p:xfrm>
          <a:off x="1616363" y="2643469"/>
          <a:ext cx="6803242" cy="822960"/>
        </p:xfrm>
        <a:graphic>
          <a:graphicData uri="http://schemas.openxmlformats.org/drawingml/2006/table">
            <a:tbl>
              <a:tblPr firstRow="1" bandRow="1">
                <a:tableStyleId>{073A0DAA-6AF3-43AB-8588-CEC1D06C72B9}</a:tableStyleId>
              </a:tblPr>
              <a:tblGrid>
                <a:gridCol w="1245590"/>
                <a:gridCol w="1733798"/>
                <a:gridCol w="1833986"/>
                <a:gridCol w="1989868"/>
              </a:tblGrid>
              <a:tr h="248993">
                <a:tc>
                  <a:txBody>
                    <a:bodyPr/>
                    <a:lstStyle/>
                    <a:p>
                      <a:r>
                        <a:rPr lang="en-US" sz="1200" baseline="0" dirty="0" smtClean="0"/>
                        <a:t>Study period</a:t>
                      </a:r>
                      <a:endParaRPr lang="en-US" sz="1200" dirty="0"/>
                    </a:p>
                  </a:txBody>
                  <a:tcPr/>
                </a:tc>
                <a:tc>
                  <a:txBody>
                    <a:bodyPr/>
                    <a:lstStyle/>
                    <a:p>
                      <a:pPr algn="ctr"/>
                      <a:r>
                        <a:rPr lang="en-US" sz="1200" dirty="0" smtClean="0"/>
                        <a:t>Lower limit</a:t>
                      </a:r>
                      <a:endParaRPr lang="en-US" sz="1200" dirty="0"/>
                    </a:p>
                  </a:txBody>
                  <a:tcPr/>
                </a:tc>
                <a:tc>
                  <a:txBody>
                    <a:bodyPr/>
                    <a:lstStyle/>
                    <a:p>
                      <a:pPr algn="ctr"/>
                      <a:r>
                        <a:rPr lang="en-US" sz="1200" dirty="0" smtClean="0"/>
                        <a:t>Upper</a:t>
                      </a:r>
                      <a:r>
                        <a:rPr lang="en-US" sz="1200" baseline="0" dirty="0" smtClean="0"/>
                        <a:t> limit</a:t>
                      </a:r>
                      <a:endParaRPr lang="en-US" sz="1200" dirty="0"/>
                    </a:p>
                  </a:txBody>
                  <a:tcPr/>
                </a:tc>
                <a:tc>
                  <a:txBody>
                    <a:bodyPr/>
                    <a:lstStyle/>
                    <a:p>
                      <a:pPr algn="ctr"/>
                      <a:r>
                        <a:rPr lang="en-US" sz="1200" dirty="0" smtClean="0"/>
                        <a:t>Total</a:t>
                      </a:r>
                      <a:r>
                        <a:rPr lang="en-US" sz="1200" baseline="0" dirty="0" smtClean="0"/>
                        <a:t> distance of kai bed</a:t>
                      </a:r>
                      <a:endParaRPr lang="en-US" sz="1200" dirty="0"/>
                    </a:p>
                  </a:txBody>
                  <a:tcPr/>
                </a:tc>
              </a:tr>
              <a:tr h="248993">
                <a:tc>
                  <a:txBody>
                    <a:bodyPr/>
                    <a:lstStyle/>
                    <a:p>
                      <a:r>
                        <a:rPr lang="en-US" sz="1200" dirty="0" smtClean="0"/>
                        <a:t>1996</a:t>
                      </a:r>
                      <a:endParaRPr lang="en-US" sz="1200" dirty="0"/>
                    </a:p>
                  </a:txBody>
                  <a:tcPr/>
                </a:tc>
                <a:tc>
                  <a:txBody>
                    <a:bodyPr/>
                    <a:lstStyle/>
                    <a:p>
                      <a:r>
                        <a:rPr lang="en-US" sz="1200" dirty="0" smtClean="0"/>
                        <a:t>S1 – Lower Nailaga</a:t>
                      </a:r>
                      <a:endParaRPr lang="en-US" sz="1200" dirty="0"/>
                    </a:p>
                  </a:txBody>
                  <a:tcPr/>
                </a:tc>
                <a:tc>
                  <a:txBody>
                    <a:bodyPr/>
                    <a:lstStyle/>
                    <a:p>
                      <a:r>
                        <a:rPr lang="en-US" sz="1200" dirty="0" smtClean="0"/>
                        <a:t>S8 – Upper Kumukumu</a:t>
                      </a:r>
                      <a:endParaRPr lang="en-US" sz="1200" dirty="0"/>
                    </a:p>
                  </a:txBody>
                  <a:tcPr/>
                </a:tc>
                <a:tc>
                  <a:txBody>
                    <a:bodyPr/>
                    <a:lstStyle/>
                    <a:p>
                      <a:r>
                        <a:rPr lang="en-US" sz="1200" dirty="0" smtClean="0"/>
                        <a:t>17.62 km</a:t>
                      </a:r>
                      <a:endParaRPr lang="en-US" sz="1200" dirty="0"/>
                    </a:p>
                  </a:txBody>
                  <a:tcPr/>
                </a:tc>
              </a:tr>
              <a:tr h="248993">
                <a:tc>
                  <a:txBody>
                    <a:bodyPr/>
                    <a:lstStyle/>
                    <a:p>
                      <a:r>
                        <a:rPr lang="en-US" sz="1200" dirty="0" smtClean="0"/>
                        <a:t>2019</a:t>
                      </a:r>
                      <a:endParaRPr lang="en-US" sz="1200" dirty="0"/>
                    </a:p>
                  </a:txBody>
                  <a:tcPr/>
                </a:tc>
                <a:tc>
                  <a:txBody>
                    <a:bodyPr/>
                    <a:lstStyle/>
                    <a:p>
                      <a:r>
                        <a:rPr lang="en-US" sz="1200" dirty="0" smtClean="0"/>
                        <a:t>S4 – Upper Nailaga</a:t>
                      </a:r>
                      <a:endParaRPr lang="en-US" sz="1200" dirty="0"/>
                    </a:p>
                  </a:txBody>
                  <a:tcPr/>
                </a:tc>
                <a:tc>
                  <a:txBody>
                    <a:bodyPr/>
                    <a:lstStyle/>
                    <a:p>
                      <a:r>
                        <a:rPr lang="en-US" sz="1200" dirty="0" smtClean="0"/>
                        <a:t>S9 – Lower Navisa</a:t>
                      </a:r>
                      <a:endParaRPr lang="en-US" sz="1200" dirty="0"/>
                    </a:p>
                  </a:txBody>
                  <a:tcPr/>
                </a:tc>
                <a:tc>
                  <a:txBody>
                    <a:bodyPr/>
                    <a:lstStyle/>
                    <a:p>
                      <a:r>
                        <a:rPr lang="en-US" sz="1200" dirty="0" smtClean="0"/>
                        <a:t>13.98 km</a:t>
                      </a:r>
                      <a:endParaRPr lang="en-US" sz="1200" dirty="0"/>
                    </a:p>
                  </a:txBody>
                  <a:tcPr/>
                </a:tc>
              </a:tr>
            </a:tbl>
          </a:graphicData>
        </a:graphic>
      </p:graphicFrame>
    </p:spTree>
    <p:extLst>
      <p:ext uri="{BB962C8B-B14F-4D97-AF65-F5344CB8AC3E}">
        <p14:creationId xmlns:p14="http://schemas.microsoft.com/office/powerpoint/2010/main" val="3918610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9787" y="1531038"/>
            <a:ext cx="5157787" cy="823912"/>
          </a:xfrm>
        </p:spPr>
        <p:txBody>
          <a:bodyPr/>
          <a:lstStyle/>
          <a:p>
            <a:r>
              <a:rPr lang="en-US" dirty="0" smtClean="0"/>
              <a:t>Kai abundance between the two study periods (1996 &amp; 2019)</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450761817"/>
              </p:ext>
            </p:extLst>
          </p:nvPr>
        </p:nvGraphicFramePr>
        <p:xfrm>
          <a:off x="481130" y="2425677"/>
          <a:ext cx="5534026" cy="368141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3200" b="1" dirty="0" smtClean="0"/>
              <a:t>Distribution and abundance of kai</a:t>
            </a:r>
            <a:endParaRPr lang="en-US" sz="3200" b="1" dirty="0"/>
          </a:p>
        </p:txBody>
      </p:sp>
      <p:sp>
        <p:nvSpPr>
          <p:cNvPr id="3" name="Text Placeholder 2"/>
          <p:cNvSpPr>
            <a:spLocks noGrp="1"/>
          </p:cNvSpPr>
          <p:nvPr>
            <p:ph type="body" sz="quarter" idx="3"/>
          </p:nvPr>
        </p:nvSpPr>
        <p:spPr>
          <a:xfrm>
            <a:off x="6360226" y="1530159"/>
            <a:ext cx="5183188" cy="823912"/>
          </a:xfrm>
        </p:spPr>
        <p:txBody>
          <a:bodyPr/>
          <a:lstStyle/>
          <a:p>
            <a:r>
              <a:rPr lang="en-US" dirty="0"/>
              <a:t>Salinity with kai abundance</a:t>
            </a:r>
          </a:p>
        </p:txBody>
      </p:sp>
      <p:graphicFrame>
        <p:nvGraphicFramePr>
          <p:cNvPr id="9" name="Content Placeholder 4"/>
          <p:cNvGraphicFramePr>
            <a:graphicFrameLocks noGrp="1"/>
          </p:cNvGraphicFramePr>
          <p:nvPr>
            <p:ph sz="half" idx="1"/>
            <p:extLst>
              <p:ext uri="{D42A27DB-BD31-4B8C-83A1-F6EECF244321}">
                <p14:modId xmlns:p14="http://schemas.microsoft.com/office/powerpoint/2010/main" val="751162866"/>
              </p:ext>
            </p:extLst>
          </p:nvPr>
        </p:nvGraphicFramePr>
        <p:xfrm>
          <a:off x="6360226" y="2425677"/>
          <a:ext cx="5098576" cy="3681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378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2968</TotalTime>
  <Words>1691</Words>
  <Application>Microsoft Office PowerPoint</Application>
  <PresentationFormat>Widescreen</PresentationFormat>
  <Paragraphs>226</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Calibri Light</vt:lpstr>
      <vt:lpstr>Wingdings</vt:lpstr>
      <vt:lpstr>Office Theme</vt:lpstr>
      <vt:lpstr>COMPARATIVE STOCK ASSESSMENT OF FRESHWATER KAI (Batissa violacea) BETWEEN 1996 &amp; 2019 IN THE BA RIVER</vt:lpstr>
      <vt:lpstr>Introduction</vt:lpstr>
      <vt:lpstr>Research objective(s)</vt:lpstr>
      <vt:lpstr>Study areas in Ba – Note that these areas were adopted from Ledua et. al (1996). </vt:lpstr>
      <vt:lpstr>Methodology - sampling techniques</vt:lpstr>
      <vt:lpstr>Sampling protocols &amp; technique</vt:lpstr>
      <vt:lpstr>Result and discussions</vt:lpstr>
      <vt:lpstr>Discussion #1 – Kai bed limit</vt:lpstr>
      <vt:lpstr>Distribution and abundance of kai</vt:lpstr>
      <vt:lpstr>Discussion  #2 – Kai distribution &amp; abundance</vt:lpstr>
      <vt:lpstr>PowerPoint Presentation</vt:lpstr>
      <vt:lpstr>Discussion #3 – Kai sizes in the Ba river</vt:lpstr>
      <vt:lpstr>PowerPoint Presentation</vt:lpstr>
      <vt:lpstr>Study recommendations</vt:lpstr>
      <vt:lpstr>References</vt:lpstr>
      <vt:lpstr>Vinaka vakalevu !!</vt:lpstr>
    </vt:vector>
  </TitlesOfParts>
  <Company>The University of the South Pacific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Fiji Ridge to Reef (R2R) Project</dc:title>
  <dc:creator>Teddy Fong;Bindiya Rashni</dc:creator>
  <cp:lastModifiedBy>Tomasi Tikoibua</cp:lastModifiedBy>
  <cp:revision>240</cp:revision>
  <dcterms:created xsi:type="dcterms:W3CDTF">2019-08-05T21:14:49Z</dcterms:created>
  <dcterms:modified xsi:type="dcterms:W3CDTF">2021-02-14T21:44:12Z</dcterms:modified>
</cp:coreProperties>
</file>