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60" r:id="rId4"/>
    <p:sldMasterId id="2147483738" r:id="rId5"/>
  </p:sldMasterIdLst>
  <p:notesMasterIdLst>
    <p:notesMasterId r:id="rId22"/>
  </p:notesMasterIdLst>
  <p:handoutMasterIdLst>
    <p:handoutMasterId r:id="rId23"/>
  </p:handoutMasterIdLst>
  <p:sldIdLst>
    <p:sldId id="295" r:id="rId6"/>
    <p:sldId id="279" r:id="rId7"/>
    <p:sldId id="280" r:id="rId8"/>
    <p:sldId id="281" r:id="rId9"/>
    <p:sldId id="290" r:id="rId10"/>
    <p:sldId id="291" r:id="rId11"/>
    <p:sldId id="285" r:id="rId12"/>
    <p:sldId id="286" r:id="rId13"/>
    <p:sldId id="292" r:id="rId14"/>
    <p:sldId id="293" r:id="rId15"/>
    <p:sldId id="287" r:id="rId16"/>
    <p:sldId id="288" r:id="rId17"/>
    <p:sldId id="294" r:id="rId18"/>
    <p:sldId id="289" r:id="rId19"/>
    <p:sldId id="296" r:id="rId20"/>
    <p:sldId id="298" r:id="rId21"/>
  </p:sldIdLst>
  <p:sldSz cx="12192000" cy="6858000"/>
  <p:notesSz cx="6797675" cy="9928225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1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51" autoAdjust="0"/>
    <p:restoredTop sz="71224" autoAdjust="0"/>
  </p:normalViewPr>
  <p:slideViewPr>
    <p:cSldViewPr snapToGrid="0" snapToObjects="1">
      <p:cViewPr>
        <p:scale>
          <a:sx n="70" d="100"/>
          <a:sy n="70" d="100"/>
        </p:scale>
        <p:origin x="-2896" y="-8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71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652"/>
    </p:cViewPr>
  </p:sorterViewPr>
  <p:notesViewPr>
    <p:cSldViewPr snapToGrid="0" snapToObjects="1">
      <p:cViewPr>
        <p:scale>
          <a:sx n="91" d="100"/>
          <a:sy n="91" d="100"/>
        </p:scale>
        <p:origin x="1772" y="-2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F5FCF2-2500-4BDC-B826-B9B50A4CED4A}" type="doc">
      <dgm:prSet loTypeId="urn:microsoft.com/office/officeart/2005/8/layout/matrix1" loCatId="matrix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3D30BFAC-61C3-4015-B4B0-80817738D589}">
      <dgm:prSet phldrT="[Text]"/>
      <dgm:spPr/>
      <dgm:t>
        <a:bodyPr/>
        <a:lstStyle/>
        <a:p>
          <a:r>
            <a:rPr lang="en-US" dirty="0" smtClean="0"/>
            <a:t>Sustainable Landscapes</a:t>
          </a:r>
          <a:endParaRPr lang="en-US" dirty="0"/>
        </a:p>
      </dgm:t>
    </dgm:pt>
    <dgm:pt modelId="{F07E33DC-323C-4A4D-9E41-404CCBBFCBEC}" type="parTrans" cxnId="{6F16229F-EFC4-441B-94C2-1F4062116EA4}">
      <dgm:prSet/>
      <dgm:spPr/>
      <dgm:t>
        <a:bodyPr/>
        <a:lstStyle/>
        <a:p>
          <a:endParaRPr lang="en-US"/>
        </a:p>
      </dgm:t>
    </dgm:pt>
    <dgm:pt modelId="{0E3330AC-12F5-4D08-BE78-CEAD01C438CB}" type="sibTrans" cxnId="{6F16229F-EFC4-441B-94C2-1F4062116EA4}">
      <dgm:prSet/>
      <dgm:spPr/>
      <dgm:t>
        <a:bodyPr/>
        <a:lstStyle/>
        <a:p>
          <a:endParaRPr lang="en-US"/>
        </a:p>
      </dgm:t>
    </dgm:pt>
    <dgm:pt modelId="{50D7ACF2-1BF5-4339-A8BB-D49D79B5012B}">
      <dgm:prSet phldrT="[Text]"/>
      <dgm:spPr/>
      <dgm:t>
        <a:bodyPr/>
        <a:lstStyle/>
        <a:p>
          <a:r>
            <a:rPr lang="en-US" dirty="0" smtClean="0"/>
            <a:t>Prevent Biodiversity Loss</a:t>
          </a:r>
          <a:endParaRPr lang="en-US" dirty="0"/>
        </a:p>
      </dgm:t>
    </dgm:pt>
    <dgm:pt modelId="{FD42F5DD-DA49-4932-835B-FECDC95E8A9B}" type="parTrans" cxnId="{6DA3D2A9-7C81-40E8-BBE0-52D623A7415D}">
      <dgm:prSet/>
      <dgm:spPr/>
      <dgm:t>
        <a:bodyPr/>
        <a:lstStyle/>
        <a:p>
          <a:endParaRPr lang="en-US"/>
        </a:p>
      </dgm:t>
    </dgm:pt>
    <dgm:pt modelId="{2C8D5E6F-23E3-4B17-89EC-E2CA975D919C}" type="sibTrans" cxnId="{6DA3D2A9-7C81-40E8-BBE0-52D623A7415D}">
      <dgm:prSet/>
      <dgm:spPr/>
      <dgm:t>
        <a:bodyPr/>
        <a:lstStyle/>
        <a:p>
          <a:endParaRPr lang="en-US"/>
        </a:p>
      </dgm:t>
    </dgm:pt>
    <dgm:pt modelId="{D1422E87-DEBE-4DBA-94F9-07BDBC89F352}">
      <dgm:prSet phldrT="[Text]"/>
      <dgm:spPr/>
      <dgm:t>
        <a:bodyPr/>
        <a:lstStyle/>
        <a:p>
          <a:r>
            <a:rPr lang="en-US" dirty="0" smtClean="0"/>
            <a:t>Adaptation and Mitigation to Climate Change</a:t>
          </a:r>
          <a:endParaRPr lang="en-US" dirty="0"/>
        </a:p>
      </dgm:t>
    </dgm:pt>
    <dgm:pt modelId="{B563AB3B-F3FB-48D2-8DD1-1CC4AC8D43DB}" type="parTrans" cxnId="{FBA3F5BF-48BE-4089-8DC7-7539041518DA}">
      <dgm:prSet/>
      <dgm:spPr/>
      <dgm:t>
        <a:bodyPr/>
        <a:lstStyle/>
        <a:p>
          <a:endParaRPr lang="en-US"/>
        </a:p>
      </dgm:t>
    </dgm:pt>
    <dgm:pt modelId="{BE4ED4AF-D2B5-419E-AFF2-6F4829BB59F1}" type="sibTrans" cxnId="{FBA3F5BF-48BE-4089-8DC7-7539041518DA}">
      <dgm:prSet/>
      <dgm:spPr/>
      <dgm:t>
        <a:bodyPr/>
        <a:lstStyle/>
        <a:p>
          <a:endParaRPr lang="en-US"/>
        </a:p>
      </dgm:t>
    </dgm:pt>
    <dgm:pt modelId="{2C31B1AB-460B-4F0F-8A1C-D52E3B8FFEC0}">
      <dgm:prSet phldrT="[Text]"/>
      <dgm:spPr/>
      <dgm:t>
        <a:bodyPr/>
        <a:lstStyle/>
        <a:p>
          <a:r>
            <a:rPr lang="en-US" dirty="0" smtClean="0"/>
            <a:t>Economic development</a:t>
          </a:r>
          <a:endParaRPr lang="en-US" dirty="0"/>
        </a:p>
      </dgm:t>
    </dgm:pt>
    <dgm:pt modelId="{292B0422-D587-47D2-9A29-A166E67D4A02}" type="parTrans" cxnId="{CEECE7E6-2163-4D23-BF2A-8411430AB8DB}">
      <dgm:prSet/>
      <dgm:spPr/>
      <dgm:t>
        <a:bodyPr/>
        <a:lstStyle/>
        <a:p>
          <a:endParaRPr lang="en-US"/>
        </a:p>
      </dgm:t>
    </dgm:pt>
    <dgm:pt modelId="{007111E7-EB14-4A84-9616-86A1BD68C3CC}" type="sibTrans" cxnId="{CEECE7E6-2163-4D23-BF2A-8411430AB8DB}">
      <dgm:prSet/>
      <dgm:spPr/>
      <dgm:t>
        <a:bodyPr/>
        <a:lstStyle/>
        <a:p>
          <a:endParaRPr lang="en-US"/>
        </a:p>
      </dgm:t>
    </dgm:pt>
    <dgm:pt modelId="{2CD7A6A9-BFC8-4AF0-8689-D5AADCDAC564}">
      <dgm:prSet phldrT="[Text]"/>
      <dgm:spPr/>
      <dgm:t>
        <a:bodyPr/>
        <a:lstStyle/>
        <a:p>
          <a:r>
            <a:rPr lang="en-US" dirty="0" smtClean="0"/>
            <a:t>Food security and livelihood</a:t>
          </a:r>
          <a:endParaRPr lang="en-US" dirty="0"/>
        </a:p>
      </dgm:t>
    </dgm:pt>
    <dgm:pt modelId="{989ADACC-4ED4-457D-AFFE-D465EBCABEFD}" type="parTrans" cxnId="{2039C252-690A-4AA1-98FD-DE7BF39F37C7}">
      <dgm:prSet/>
      <dgm:spPr/>
      <dgm:t>
        <a:bodyPr/>
        <a:lstStyle/>
        <a:p>
          <a:endParaRPr lang="en-US"/>
        </a:p>
      </dgm:t>
    </dgm:pt>
    <dgm:pt modelId="{EABE2A54-10D5-4641-BABC-3692A48D3C3D}" type="sibTrans" cxnId="{2039C252-690A-4AA1-98FD-DE7BF39F37C7}">
      <dgm:prSet/>
      <dgm:spPr/>
      <dgm:t>
        <a:bodyPr/>
        <a:lstStyle/>
        <a:p>
          <a:endParaRPr lang="en-US"/>
        </a:p>
      </dgm:t>
    </dgm:pt>
    <dgm:pt modelId="{8C3E68EF-AA68-4F1E-87E6-212E87AD233B}" type="pres">
      <dgm:prSet presAssocID="{97F5FCF2-2500-4BDC-B826-B9B50A4CED4A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A1B935F-C4F3-4551-BB05-9451035D3FFE}" type="pres">
      <dgm:prSet presAssocID="{97F5FCF2-2500-4BDC-B826-B9B50A4CED4A}" presName="matrix" presStyleCnt="0"/>
      <dgm:spPr/>
    </dgm:pt>
    <dgm:pt modelId="{A607AABF-8C7C-4131-B4E2-A1F9F6CCE74F}" type="pres">
      <dgm:prSet presAssocID="{97F5FCF2-2500-4BDC-B826-B9B50A4CED4A}" presName="tile1" presStyleLbl="node1" presStyleIdx="0" presStyleCnt="4" custScaleY="102788" custLinFactNeighborX="0" custLinFactNeighborY="566"/>
      <dgm:spPr/>
      <dgm:t>
        <a:bodyPr/>
        <a:lstStyle/>
        <a:p>
          <a:endParaRPr lang="en-US"/>
        </a:p>
      </dgm:t>
    </dgm:pt>
    <dgm:pt modelId="{D5DB4050-AABE-4B67-A0C8-A10D683D9731}" type="pres">
      <dgm:prSet presAssocID="{97F5FCF2-2500-4BDC-B826-B9B50A4CED4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D11012-EEBE-41D0-A14C-B52E987BB79A}" type="pres">
      <dgm:prSet presAssocID="{97F5FCF2-2500-4BDC-B826-B9B50A4CED4A}" presName="tile2" presStyleLbl="node1" presStyleIdx="1" presStyleCnt="4" custScaleY="103314" custLinFactNeighborX="1054" custLinFactNeighborY="1121"/>
      <dgm:spPr/>
      <dgm:t>
        <a:bodyPr/>
        <a:lstStyle/>
        <a:p>
          <a:endParaRPr lang="en-US"/>
        </a:p>
      </dgm:t>
    </dgm:pt>
    <dgm:pt modelId="{DDE69210-01DB-4FDC-8163-A9CD2260F9F9}" type="pres">
      <dgm:prSet presAssocID="{97F5FCF2-2500-4BDC-B826-B9B50A4CED4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D3D0E7-B62A-4F0C-826B-B23BF3F8EFB1}" type="pres">
      <dgm:prSet presAssocID="{97F5FCF2-2500-4BDC-B826-B9B50A4CED4A}" presName="tile3" presStyleLbl="node1" presStyleIdx="2" presStyleCnt="4"/>
      <dgm:spPr/>
      <dgm:t>
        <a:bodyPr/>
        <a:lstStyle/>
        <a:p>
          <a:endParaRPr lang="en-US"/>
        </a:p>
      </dgm:t>
    </dgm:pt>
    <dgm:pt modelId="{440A1D28-8454-4E60-BCDB-0C5B4C7400C3}" type="pres">
      <dgm:prSet presAssocID="{97F5FCF2-2500-4BDC-B826-B9B50A4CED4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F14EE0-1C7B-41C6-BCE9-EF39273BA2BB}" type="pres">
      <dgm:prSet presAssocID="{97F5FCF2-2500-4BDC-B826-B9B50A4CED4A}" presName="tile4" presStyleLbl="node1" presStyleIdx="3" presStyleCnt="4"/>
      <dgm:spPr/>
      <dgm:t>
        <a:bodyPr/>
        <a:lstStyle/>
        <a:p>
          <a:endParaRPr lang="en-US"/>
        </a:p>
      </dgm:t>
    </dgm:pt>
    <dgm:pt modelId="{FEA80D28-DF9B-47C4-B0F8-53338FB2F674}" type="pres">
      <dgm:prSet presAssocID="{97F5FCF2-2500-4BDC-B826-B9B50A4CED4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12CD4C-4F41-4CDA-8788-895D2F7651EF}" type="pres">
      <dgm:prSet presAssocID="{97F5FCF2-2500-4BDC-B826-B9B50A4CED4A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6DA3D2A9-7C81-40E8-BBE0-52D623A7415D}" srcId="{3D30BFAC-61C3-4015-B4B0-80817738D589}" destId="{50D7ACF2-1BF5-4339-A8BB-D49D79B5012B}" srcOrd="0" destOrd="0" parTransId="{FD42F5DD-DA49-4932-835B-FECDC95E8A9B}" sibTransId="{2C8D5E6F-23E3-4B17-89EC-E2CA975D919C}"/>
    <dgm:cxn modelId="{1DFBE64E-E450-4604-9D42-DA58BCF648B2}" type="presOf" srcId="{97F5FCF2-2500-4BDC-B826-B9B50A4CED4A}" destId="{8C3E68EF-AA68-4F1E-87E6-212E87AD233B}" srcOrd="0" destOrd="0" presId="urn:microsoft.com/office/officeart/2005/8/layout/matrix1"/>
    <dgm:cxn modelId="{2039C252-690A-4AA1-98FD-DE7BF39F37C7}" srcId="{3D30BFAC-61C3-4015-B4B0-80817738D589}" destId="{2CD7A6A9-BFC8-4AF0-8689-D5AADCDAC564}" srcOrd="3" destOrd="0" parTransId="{989ADACC-4ED4-457D-AFFE-D465EBCABEFD}" sibTransId="{EABE2A54-10D5-4641-BABC-3692A48D3C3D}"/>
    <dgm:cxn modelId="{CEECE7E6-2163-4D23-BF2A-8411430AB8DB}" srcId="{3D30BFAC-61C3-4015-B4B0-80817738D589}" destId="{2C31B1AB-460B-4F0F-8A1C-D52E3B8FFEC0}" srcOrd="2" destOrd="0" parTransId="{292B0422-D587-47D2-9A29-A166E67D4A02}" sibTransId="{007111E7-EB14-4A84-9616-86A1BD68C3CC}"/>
    <dgm:cxn modelId="{58E77774-6D51-424E-A5D9-69F61CF89A69}" type="presOf" srcId="{50D7ACF2-1BF5-4339-A8BB-D49D79B5012B}" destId="{A607AABF-8C7C-4131-B4E2-A1F9F6CCE74F}" srcOrd="0" destOrd="0" presId="urn:microsoft.com/office/officeart/2005/8/layout/matrix1"/>
    <dgm:cxn modelId="{976E7F5C-E277-46A6-BBA0-75B13288E412}" type="presOf" srcId="{2CD7A6A9-BFC8-4AF0-8689-D5AADCDAC564}" destId="{BEF14EE0-1C7B-41C6-BCE9-EF39273BA2BB}" srcOrd="0" destOrd="0" presId="urn:microsoft.com/office/officeart/2005/8/layout/matrix1"/>
    <dgm:cxn modelId="{6F16229F-EFC4-441B-94C2-1F4062116EA4}" srcId="{97F5FCF2-2500-4BDC-B826-B9B50A4CED4A}" destId="{3D30BFAC-61C3-4015-B4B0-80817738D589}" srcOrd="0" destOrd="0" parTransId="{F07E33DC-323C-4A4D-9E41-404CCBBFCBEC}" sibTransId="{0E3330AC-12F5-4D08-BE78-CEAD01C438CB}"/>
    <dgm:cxn modelId="{FBA3F5BF-48BE-4089-8DC7-7539041518DA}" srcId="{3D30BFAC-61C3-4015-B4B0-80817738D589}" destId="{D1422E87-DEBE-4DBA-94F9-07BDBC89F352}" srcOrd="1" destOrd="0" parTransId="{B563AB3B-F3FB-48D2-8DD1-1CC4AC8D43DB}" sibTransId="{BE4ED4AF-D2B5-419E-AFF2-6F4829BB59F1}"/>
    <dgm:cxn modelId="{FE2DEF4D-E5C1-46FF-BF6A-F7EB74B5F743}" type="presOf" srcId="{2C31B1AB-460B-4F0F-8A1C-D52E3B8FFEC0}" destId="{A3D3D0E7-B62A-4F0C-826B-B23BF3F8EFB1}" srcOrd="0" destOrd="0" presId="urn:microsoft.com/office/officeart/2005/8/layout/matrix1"/>
    <dgm:cxn modelId="{7952E07E-F501-4574-BE97-B259FA96CB51}" type="presOf" srcId="{2C31B1AB-460B-4F0F-8A1C-D52E3B8FFEC0}" destId="{440A1D28-8454-4E60-BCDB-0C5B4C7400C3}" srcOrd="1" destOrd="0" presId="urn:microsoft.com/office/officeart/2005/8/layout/matrix1"/>
    <dgm:cxn modelId="{482F77E0-C6AD-4B53-93AA-6B97927C5BAC}" type="presOf" srcId="{50D7ACF2-1BF5-4339-A8BB-D49D79B5012B}" destId="{D5DB4050-AABE-4B67-A0C8-A10D683D9731}" srcOrd="1" destOrd="0" presId="urn:microsoft.com/office/officeart/2005/8/layout/matrix1"/>
    <dgm:cxn modelId="{FA8ADB45-4295-4843-B7C8-F8167EBD13F0}" type="presOf" srcId="{2CD7A6A9-BFC8-4AF0-8689-D5AADCDAC564}" destId="{FEA80D28-DF9B-47C4-B0F8-53338FB2F674}" srcOrd="1" destOrd="0" presId="urn:microsoft.com/office/officeart/2005/8/layout/matrix1"/>
    <dgm:cxn modelId="{128ACA4F-0D80-4404-BC97-7304C771E7A4}" type="presOf" srcId="{3D30BFAC-61C3-4015-B4B0-80817738D589}" destId="{7912CD4C-4F41-4CDA-8788-895D2F7651EF}" srcOrd="0" destOrd="0" presId="urn:microsoft.com/office/officeart/2005/8/layout/matrix1"/>
    <dgm:cxn modelId="{28F65A9E-B997-4435-A39A-075DA39EF80C}" type="presOf" srcId="{D1422E87-DEBE-4DBA-94F9-07BDBC89F352}" destId="{64D11012-EEBE-41D0-A14C-B52E987BB79A}" srcOrd="0" destOrd="0" presId="urn:microsoft.com/office/officeart/2005/8/layout/matrix1"/>
    <dgm:cxn modelId="{B65C9F9D-B94E-46DA-9BE5-C2D213BE4977}" type="presOf" srcId="{D1422E87-DEBE-4DBA-94F9-07BDBC89F352}" destId="{DDE69210-01DB-4FDC-8163-A9CD2260F9F9}" srcOrd="1" destOrd="0" presId="urn:microsoft.com/office/officeart/2005/8/layout/matrix1"/>
    <dgm:cxn modelId="{A7A6B848-CBEE-4766-AFE4-53B72F6E0179}" type="presParOf" srcId="{8C3E68EF-AA68-4F1E-87E6-212E87AD233B}" destId="{8A1B935F-C4F3-4551-BB05-9451035D3FFE}" srcOrd="0" destOrd="0" presId="urn:microsoft.com/office/officeart/2005/8/layout/matrix1"/>
    <dgm:cxn modelId="{2E98DEB1-0871-4082-BB7D-7ABF379174E4}" type="presParOf" srcId="{8A1B935F-C4F3-4551-BB05-9451035D3FFE}" destId="{A607AABF-8C7C-4131-B4E2-A1F9F6CCE74F}" srcOrd="0" destOrd="0" presId="urn:microsoft.com/office/officeart/2005/8/layout/matrix1"/>
    <dgm:cxn modelId="{60A5FD94-AD9F-4C17-9535-D22D1D842C54}" type="presParOf" srcId="{8A1B935F-C4F3-4551-BB05-9451035D3FFE}" destId="{D5DB4050-AABE-4B67-A0C8-A10D683D9731}" srcOrd="1" destOrd="0" presId="urn:microsoft.com/office/officeart/2005/8/layout/matrix1"/>
    <dgm:cxn modelId="{2B50D47F-6FD8-4905-BCD0-7BD872A790CF}" type="presParOf" srcId="{8A1B935F-C4F3-4551-BB05-9451035D3FFE}" destId="{64D11012-EEBE-41D0-A14C-B52E987BB79A}" srcOrd="2" destOrd="0" presId="urn:microsoft.com/office/officeart/2005/8/layout/matrix1"/>
    <dgm:cxn modelId="{27970590-4889-4273-85B2-7ECCD818FA8F}" type="presParOf" srcId="{8A1B935F-C4F3-4551-BB05-9451035D3FFE}" destId="{DDE69210-01DB-4FDC-8163-A9CD2260F9F9}" srcOrd="3" destOrd="0" presId="urn:microsoft.com/office/officeart/2005/8/layout/matrix1"/>
    <dgm:cxn modelId="{2DC1D1DD-B52A-4B9D-B74B-5FCFEFF59734}" type="presParOf" srcId="{8A1B935F-C4F3-4551-BB05-9451035D3FFE}" destId="{A3D3D0E7-B62A-4F0C-826B-B23BF3F8EFB1}" srcOrd="4" destOrd="0" presId="urn:microsoft.com/office/officeart/2005/8/layout/matrix1"/>
    <dgm:cxn modelId="{90F07C68-49A5-4F55-AC95-440544F9BBA3}" type="presParOf" srcId="{8A1B935F-C4F3-4551-BB05-9451035D3FFE}" destId="{440A1D28-8454-4E60-BCDB-0C5B4C7400C3}" srcOrd="5" destOrd="0" presId="urn:microsoft.com/office/officeart/2005/8/layout/matrix1"/>
    <dgm:cxn modelId="{4104FF39-5B0C-4E1B-AE93-62298506DC6E}" type="presParOf" srcId="{8A1B935F-C4F3-4551-BB05-9451035D3FFE}" destId="{BEF14EE0-1C7B-41C6-BCE9-EF39273BA2BB}" srcOrd="6" destOrd="0" presId="urn:microsoft.com/office/officeart/2005/8/layout/matrix1"/>
    <dgm:cxn modelId="{137E21EB-C76F-4827-A8B5-00C70EE4580B}" type="presParOf" srcId="{8A1B935F-C4F3-4551-BB05-9451035D3FFE}" destId="{FEA80D28-DF9B-47C4-B0F8-53338FB2F674}" srcOrd="7" destOrd="0" presId="urn:microsoft.com/office/officeart/2005/8/layout/matrix1"/>
    <dgm:cxn modelId="{F9CB3DA0-D156-4660-A695-0AF438AAA732}" type="presParOf" srcId="{8C3E68EF-AA68-4F1E-87E6-212E87AD233B}" destId="{7912CD4C-4F41-4CDA-8788-895D2F7651EF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07AABF-8C7C-4131-B4E2-A1F9F6CCE74F}">
      <dsp:nvSpPr>
        <dsp:cNvPr id="0" name=""/>
        <dsp:cNvSpPr/>
      </dsp:nvSpPr>
      <dsp:spPr>
        <a:xfrm rot="16200000">
          <a:off x="368632" y="-368622"/>
          <a:ext cx="1969228" cy="2706493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Prevent Biodiversity Loss</a:t>
          </a:r>
          <a:endParaRPr lang="en-US" sz="2300" kern="1200" dirty="0"/>
        </a:p>
      </dsp:txBody>
      <dsp:txXfrm rot="5400000">
        <a:off x="-1" y="10"/>
        <a:ext cx="2706493" cy="1476921"/>
      </dsp:txXfrm>
    </dsp:sp>
    <dsp:sp modelId="{64D11012-EEBE-41D0-A14C-B52E987BB79A}">
      <dsp:nvSpPr>
        <dsp:cNvPr id="0" name=""/>
        <dsp:cNvSpPr/>
      </dsp:nvSpPr>
      <dsp:spPr>
        <a:xfrm>
          <a:off x="2706493" y="5603"/>
          <a:ext cx="2706493" cy="1979305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Adaptation and Mitigation to Climate Change</a:t>
          </a:r>
          <a:endParaRPr lang="en-US" sz="2300" kern="1200" dirty="0"/>
        </a:p>
      </dsp:txBody>
      <dsp:txXfrm>
        <a:off x="2706493" y="5603"/>
        <a:ext cx="2706493" cy="1484479"/>
      </dsp:txXfrm>
    </dsp:sp>
    <dsp:sp modelId="{A3D3D0E7-B62A-4F0C-826B-B23BF3F8EFB1}">
      <dsp:nvSpPr>
        <dsp:cNvPr id="0" name=""/>
        <dsp:cNvSpPr/>
      </dsp:nvSpPr>
      <dsp:spPr>
        <a:xfrm rot="10800000">
          <a:off x="0" y="1931688"/>
          <a:ext cx="2706493" cy="1915815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Economic development</a:t>
          </a:r>
          <a:endParaRPr lang="en-US" sz="2300" kern="1200" dirty="0"/>
        </a:p>
      </dsp:txBody>
      <dsp:txXfrm rot="10800000">
        <a:off x="0" y="2410641"/>
        <a:ext cx="2706493" cy="1436861"/>
      </dsp:txXfrm>
    </dsp:sp>
    <dsp:sp modelId="{BEF14EE0-1C7B-41C6-BCE9-EF39273BA2BB}">
      <dsp:nvSpPr>
        <dsp:cNvPr id="0" name=""/>
        <dsp:cNvSpPr/>
      </dsp:nvSpPr>
      <dsp:spPr>
        <a:xfrm rot="5400000">
          <a:off x="3101831" y="1536349"/>
          <a:ext cx="1915815" cy="2706493"/>
        </a:xfrm>
        <a:prstGeom prst="round1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Food security and livelihood</a:t>
          </a:r>
          <a:endParaRPr lang="en-US" sz="2300" kern="1200" dirty="0"/>
        </a:p>
      </dsp:txBody>
      <dsp:txXfrm rot="-5400000">
        <a:off x="2706492" y="2410642"/>
        <a:ext cx="2706493" cy="1436861"/>
      </dsp:txXfrm>
    </dsp:sp>
    <dsp:sp modelId="{7912CD4C-4F41-4CDA-8788-895D2F7651EF}">
      <dsp:nvSpPr>
        <dsp:cNvPr id="0" name=""/>
        <dsp:cNvSpPr/>
      </dsp:nvSpPr>
      <dsp:spPr>
        <a:xfrm>
          <a:off x="1894545" y="1436861"/>
          <a:ext cx="1623895" cy="957907"/>
        </a:xfrm>
        <a:prstGeom prst="roundRect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Sustainable Landscapes</a:t>
          </a:r>
          <a:endParaRPr lang="en-US" sz="2300" kern="1200" dirty="0"/>
        </a:p>
      </dsp:txBody>
      <dsp:txXfrm>
        <a:off x="1941306" y="1483622"/>
        <a:ext cx="1530373" cy="8643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C6DB4C1-67DA-485E-87CA-2ACAE19C3C58}" type="datetimeFigureOut">
              <a:rPr lang="en-US"/>
              <a:pPr>
                <a:defRPr/>
              </a:pPr>
              <a:t>15/02/21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E5A5B7B-E897-4518-9F7B-80D7346839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560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0AB3B92-E2C9-4283-A385-356B1DDCD9DF}" type="datetimeFigureOut">
              <a:rPr lang="en-US"/>
              <a:pPr>
                <a:defRPr/>
              </a:pPr>
              <a:t>15/02/21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6E1BA3E-67F0-4E65-AAA9-7B0B4606B3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021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208F3B-291F-4E49-9FA5-136D9688D728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259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altLang="en-US" dirty="0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F21C57-4226-48DF-A7A0-4927DC91020D}" type="slidenum">
              <a:rPr kumimoji="0" lang="en-A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907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D05DE-F8D7-4AD5-ACCE-7D9F8C2DF31F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106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1826" y="2000485"/>
            <a:ext cx="8637073" cy="2541431"/>
          </a:xfrm>
        </p:spPr>
        <p:txBody>
          <a:bodyPr bIns="0" anchor="b"/>
          <a:lstStyle>
            <a:lvl1pPr algn="l">
              <a:defRPr sz="600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1827" y="4965873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908800" y="1528763"/>
            <a:ext cx="3500438" cy="3095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4008-386E-4D3C-B314-1994EF5A4F55}" type="datetimeFigureOut">
              <a:rPr lang="en-US"/>
              <a:pPr>
                <a:defRPr/>
              </a:pPr>
              <a:t>15/02/21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70063" y="1527175"/>
            <a:ext cx="4973637" cy="3095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163" y="1997075"/>
            <a:ext cx="811212" cy="503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BFE2D7-2DF6-45AB-84CC-33E96B55F9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978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838" y="331788"/>
            <a:ext cx="16192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3799" y="1528217"/>
            <a:ext cx="9603275" cy="104923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83799" y="2739430"/>
            <a:ext cx="9603275" cy="345061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12738" y="798513"/>
            <a:ext cx="811212" cy="504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95F0BB-40BB-418E-BEC0-03B7B766DE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590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838" y="331788"/>
            <a:ext cx="16192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62253" y="1521082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3769" y="1521082"/>
            <a:ext cx="7551264" cy="46598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511175" y="1520825"/>
            <a:ext cx="811213" cy="503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E5AB8-4BAA-444F-AFA6-3F122F1137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22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1826" y="2000485"/>
            <a:ext cx="8637073" cy="2541431"/>
          </a:xfrm>
        </p:spPr>
        <p:txBody>
          <a:bodyPr bIns="0" anchor="b"/>
          <a:lstStyle>
            <a:lvl1pPr algn="l">
              <a:defRPr sz="600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1827" y="4965873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908800" y="1528763"/>
            <a:ext cx="3500438" cy="3095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2B360-E310-47E3-9AE1-DA0C4C1A6CFA}" type="datetimeFigureOut">
              <a:rPr lang="en-US"/>
              <a:pPr>
                <a:defRPr/>
              </a:pPr>
              <a:t>15/02/21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70063" y="1527175"/>
            <a:ext cx="4973637" cy="3095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163" y="1997075"/>
            <a:ext cx="811212" cy="503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DD518-3941-40AD-B89B-1E0EF7050B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38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838" y="331788"/>
            <a:ext cx="16192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2188" y="1763109"/>
            <a:ext cx="9603275" cy="10492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2188" y="2974322"/>
            <a:ext cx="9603275" cy="34506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61950" y="1008063"/>
            <a:ext cx="811213" cy="504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51AEC-1323-4A11-A1AB-1697DF61D2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48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73238" y="4014788"/>
            <a:ext cx="86296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838" y="331788"/>
            <a:ext cx="16192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3021" y="1965855"/>
            <a:ext cx="8643154" cy="1887950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3021" y="4015920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98513" y="1008063"/>
            <a:ext cx="811212" cy="504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940E7-6FD2-4BAD-9516-30E439630F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126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838" y="331788"/>
            <a:ext cx="16192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826" y="1316618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7940" y="2522607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380" y="2529072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320675" y="1311275"/>
            <a:ext cx="811213" cy="503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3A49FB-B82B-4128-A1CC-391350CEC0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62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838" y="331788"/>
            <a:ext cx="16192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4578" y="1508839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4578" y="2724225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04578" y="3528945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749" y="2727679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749" y="3526167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338138" y="1008063"/>
            <a:ext cx="809625" cy="504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D2FCC-B4CF-4396-A8ED-AAF5128AF6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14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838" y="331788"/>
            <a:ext cx="16192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2188" y="1528217"/>
            <a:ext cx="9603275" cy="10492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319088" y="1017588"/>
            <a:ext cx="809625" cy="503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0FFA6-A07A-4363-B01E-7831633C5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866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838" y="331788"/>
            <a:ext cx="16192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79425" y="1008063"/>
            <a:ext cx="811213" cy="504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355F2-E094-4339-927B-60926DF29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842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838" y="331788"/>
            <a:ext cx="16192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669" y="1512038"/>
            <a:ext cx="3273099" cy="2247117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2712" y="1512039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669" y="3918556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328613" y="1000125"/>
            <a:ext cx="811212" cy="503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9D7F9-F10E-4C7D-A760-3483531F34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64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838" y="331788"/>
            <a:ext cx="16192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2188" y="1763109"/>
            <a:ext cx="9603275" cy="104923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2188" y="2974322"/>
            <a:ext cx="9603275" cy="34506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61950" y="1008063"/>
            <a:ext cx="811213" cy="504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12722-1331-41D9-B199-8C5E60911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905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838" y="331788"/>
            <a:ext cx="16192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1599" y="1356380"/>
            <a:ext cx="5532328" cy="18305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6532" y="1371346"/>
            <a:ext cx="3425600" cy="4629734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60722" y="3372859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1757363" y="5681663"/>
            <a:ext cx="5527675" cy="319087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01724AC3-8BB6-4D9C-9E3C-A20A470E2FFC}" type="datetimeFigureOut">
              <a:rPr lang="en-US"/>
              <a:pPr>
                <a:defRPr/>
              </a:pPr>
              <a:t>15/02/21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790575" y="1009650"/>
            <a:ext cx="811213" cy="503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AD175-524C-48AA-84DD-364887FF9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503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838" y="331788"/>
            <a:ext cx="16192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3799" y="1528217"/>
            <a:ext cx="9603275" cy="10492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83799" y="2739430"/>
            <a:ext cx="9603275" cy="3450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12738" y="798513"/>
            <a:ext cx="811212" cy="504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02C6D-DB06-4D19-B59E-E03200EF19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638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838" y="331788"/>
            <a:ext cx="16192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62253" y="1521082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3769" y="1521082"/>
            <a:ext cx="7551264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511175" y="1520825"/>
            <a:ext cx="811213" cy="503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2ACA2-BC2D-49C1-BEDC-0D875BDCE1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49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73238" y="4014788"/>
            <a:ext cx="86296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838" y="331788"/>
            <a:ext cx="16192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3021" y="1965855"/>
            <a:ext cx="8643154" cy="1887950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3021" y="4015920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98513" y="1008063"/>
            <a:ext cx="811212" cy="504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7253B-5858-414A-B846-347F9D7EC6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03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838" y="331788"/>
            <a:ext cx="16192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826" y="1316618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7940" y="2522607"/>
            <a:ext cx="4645152" cy="344859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380" y="2529072"/>
            <a:ext cx="4645152" cy="3441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320675" y="1311275"/>
            <a:ext cx="811213" cy="503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6E52F-4FEE-45DC-AD23-C3E6E149D3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373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838" y="331788"/>
            <a:ext cx="16192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4578" y="1508839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4578" y="2724225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04578" y="3528945"/>
            <a:ext cx="4645152" cy="264445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749" y="2727679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749" y="3526167"/>
            <a:ext cx="4645152" cy="263737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338138" y="1008063"/>
            <a:ext cx="809625" cy="504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4EC94-9AEE-41A5-AC62-B0DD45EB24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49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838" y="331788"/>
            <a:ext cx="16192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2188" y="1528217"/>
            <a:ext cx="9603275" cy="104923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319088" y="1017588"/>
            <a:ext cx="809625" cy="503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420CE-9772-45F6-AA5E-AF4C40F46A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14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838" y="331788"/>
            <a:ext cx="16192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79425" y="1008063"/>
            <a:ext cx="811213" cy="504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4CC75-352B-4821-B3FD-973CC3F79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53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838" y="331788"/>
            <a:ext cx="16192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669" y="1512038"/>
            <a:ext cx="3273099" cy="2247117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2712" y="1512039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669" y="3918556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328613" y="1000125"/>
            <a:ext cx="811212" cy="503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8B8FD-870E-4CF5-8384-D533E0780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813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838" y="331788"/>
            <a:ext cx="16192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1599" y="1356380"/>
            <a:ext cx="5532328" cy="18305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6532" y="1371346"/>
            <a:ext cx="3425600" cy="4629734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60722" y="3372859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1757363" y="5681663"/>
            <a:ext cx="5527675" cy="319087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25153D20-D45F-434B-A0CA-797B6E9CE25D}" type="datetimeFigureOut">
              <a:rPr lang="en-US"/>
              <a:pPr>
                <a:defRPr/>
              </a:pPr>
              <a:t>15/02/21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790575" y="1009650"/>
            <a:ext cx="811213" cy="503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F0245-31F0-4F3D-B9EA-032F23F46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874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0975" y="1554163"/>
            <a:ext cx="9604375" cy="10477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50975" y="2763838"/>
            <a:ext cx="9604375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smtClean="0"/>
              <a:t>Edit Master text styles</a:t>
            </a:r>
          </a:p>
          <a:p>
            <a:pPr lvl="1"/>
            <a:r>
              <a:rPr lang="en-AU" altLang="en-US" smtClean="0"/>
              <a:t>Second level</a:t>
            </a:r>
          </a:p>
          <a:p>
            <a:pPr lvl="2"/>
            <a:r>
              <a:rPr lang="en-AU" altLang="en-US" smtClean="0"/>
              <a:t>Third level</a:t>
            </a:r>
          </a:p>
          <a:p>
            <a:pPr lvl="3"/>
            <a:r>
              <a:rPr lang="en-AU" altLang="en-US" smtClean="0"/>
              <a:t>Fourth level</a:t>
            </a:r>
          </a:p>
          <a:p>
            <a:pPr lvl="4"/>
            <a:r>
              <a:rPr lang="en-AU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913" y="330200"/>
            <a:ext cx="3500437" cy="309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796AE38-3CC1-473E-97F1-6172145D3195}" type="datetimeFigureOut">
              <a:rPr lang="en-US"/>
              <a:pPr>
                <a:defRPr/>
              </a:pPr>
              <a:t>15/02/21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0975" y="328613"/>
            <a:ext cx="5938838" cy="309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5" y="798513"/>
            <a:ext cx="811213" cy="5048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EC36BDE5-6670-4699-B5D1-EACF005F90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7750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838" y="331788"/>
            <a:ext cx="16192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kern="1200" cap="all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Calibri" charset="0"/>
          <a:cs typeface="Calibri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Calibri" charset="0"/>
          <a:cs typeface="Calibri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charset="0"/>
        </a:defRPr>
      </a:lvl9pPr>
    </p:titleStyle>
    <p:bodyStyle>
      <a:lvl1pPr marL="228600" indent="-228600" algn="l" rtl="0" eaLnBrk="1" fontAlgn="base" hangingPunct="1">
        <a:lnSpc>
          <a:spcPct val="120000"/>
        </a:lnSpc>
        <a:spcBef>
          <a:spcPts val="10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  <a:lvl2pPr marL="685800" indent="-228600" algn="l" rtl="0" eaLnBrk="1" fontAlgn="base" hangingPunct="1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marL="1143000" indent="-228600" algn="l" rtl="0" eaLnBrk="1" fontAlgn="base" hangingPunct="1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marL="1600200" indent="-228600" algn="l" rtl="0" eaLnBrk="1" fontAlgn="base" hangingPunct="1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4pPr>
      <a:lvl5pPr marL="2057400" indent="-228600" algn="l" rtl="0" eaLnBrk="1" fontAlgn="base" hangingPunct="1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0975" y="1554163"/>
            <a:ext cx="9604375" cy="10477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50975" y="2763838"/>
            <a:ext cx="9604375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Edit Master text styles</a:t>
            </a:r>
          </a:p>
          <a:p>
            <a:pPr lvl="1"/>
            <a:r>
              <a:rPr lang="en-AU" altLang="en-US"/>
              <a:t>Second level</a:t>
            </a:r>
          </a:p>
          <a:p>
            <a:pPr lvl="2"/>
            <a:r>
              <a:rPr lang="en-AU" altLang="en-US"/>
              <a:t>Third level</a:t>
            </a:r>
          </a:p>
          <a:p>
            <a:pPr lvl="3"/>
            <a:r>
              <a:rPr lang="en-AU" altLang="en-US"/>
              <a:t>Fourth level</a:t>
            </a:r>
          </a:p>
          <a:p>
            <a:pPr lvl="4"/>
            <a:r>
              <a:rPr lang="en-AU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913" y="330200"/>
            <a:ext cx="3500437" cy="309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559EE2C-09A6-4E7F-A012-F052936BD7BD}" type="datetimeFigureOut">
              <a:rPr lang="en-US"/>
              <a:pPr>
                <a:defRPr/>
              </a:pPr>
              <a:t>15/02/21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0975" y="328613"/>
            <a:ext cx="5938838" cy="309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5" y="798513"/>
            <a:ext cx="811213" cy="5048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161AA43F-9B0E-4BBB-BD89-EB6E7883D4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7750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838" y="331788"/>
            <a:ext cx="16192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7362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kern="1200" cap="all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Calibri" charset="0"/>
          <a:cs typeface="Calibri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Calibri" charset="0"/>
          <a:cs typeface="Calibri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charset="0"/>
        </a:defRPr>
      </a:lvl9pPr>
    </p:titleStyle>
    <p:bodyStyle>
      <a:lvl1pPr marL="228600" indent="-228600" algn="l" rtl="0" eaLnBrk="1" fontAlgn="base" hangingPunct="1">
        <a:lnSpc>
          <a:spcPct val="120000"/>
        </a:lnSpc>
        <a:spcBef>
          <a:spcPts val="10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  <a:lvl2pPr marL="685800" indent="-228600" algn="l" rtl="0" eaLnBrk="1" fontAlgn="base" hangingPunct="1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marL="1143000" indent="-228600" algn="l" rtl="0" eaLnBrk="1" fontAlgn="base" hangingPunct="1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marL="1600200" indent="-228600" algn="l" rtl="0" eaLnBrk="1" fontAlgn="base" hangingPunct="1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4pPr>
      <a:lvl5pPr marL="2057400" indent="-228600" algn="l" rtl="0" eaLnBrk="1" fontAlgn="base" hangingPunct="1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5" Type="http://schemas.openxmlformats.org/officeDocument/2006/relationships/image" Target="../media/image31.jpe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9" Type="http://schemas.openxmlformats.org/officeDocument/2006/relationships/image" Target="../media/image12.jpeg"/><Relationship Id="rId10" Type="http://schemas.openxmlformats.org/officeDocument/2006/relationships/image" Target="../media/image13.jpeg"/><Relationship Id="rId11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emf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 descr="Image result for BIOVERSITY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9" name="AutoShape 6" descr="Image result for BIOVERSITY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5575" y="1281248"/>
            <a:ext cx="116941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009DD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 Title: Implementing a Ridge to Reef approach to Preserve Ecosystem Services, Sequester Carbon, Improve Climate Resilience and Sustain Livelihoods in Fiji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37269" y="5625488"/>
            <a:ext cx="4654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17406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Presentation by: Sustainable Forests and Landscapes Management Pillar, SPC Land Resources Division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7406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15</a:t>
            </a:r>
            <a:r>
              <a:rPr kumimoji="0" lang="en-AU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17406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</a:t>
            </a:r>
            <a:r>
              <a:rPr kumimoji="0" lang="en-A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7406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February 2021</a:t>
            </a: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srgbClr val="17406D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76" y="2427297"/>
            <a:ext cx="6819990" cy="454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63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272" y="1049867"/>
            <a:ext cx="2773004" cy="2816960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986" y="3866828"/>
            <a:ext cx="2899265" cy="2991172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272" y="3866827"/>
            <a:ext cx="2731728" cy="2991173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965" y="969908"/>
            <a:ext cx="2899264" cy="2896920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xmlns="" id="{CA22B51D-7FCD-48DC-9230-4151E6AEE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962" y="969908"/>
            <a:ext cx="3096004" cy="2896920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2875" y="198782"/>
            <a:ext cx="8961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Inclusive community engagement – Men, women, Youth, children, disabled and the church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5625" y="3866826"/>
            <a:ext cx="3474353" cy="29911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4315" y="3866825"/>
            <a:ext cx="3401278" cy="29911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14" y="980022"/>
            <a:ext cx="3328871" cy="288680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13007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483" y="257313"/>
            <a:ext cx="9605635" cy="1059305"/>
          </a:xfrm>
        </p:spPr>
        <p:txBody>
          <a:bodyPr/>
          <a:lstStyle/>
          <a:p>
            <a:r>
              <a:rPr lang="en-AU" dirty="0" smtClean="0"/>
              <a:t>Addressing the issues - Policy and regulatory frameworks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AU" dirty="0" smtClean="0"/>
              <a:t>under review</a:t>
            </a:r>
          </a:p>
          <a:p>
            <a:pPr lvl="1"/>
            <a:r>
              <a:rPr lang="en-AU" dirty="0" smtClean="0"/>
              <a:t>Forestry Bill</a:t>
            </a:r>
          </a:p>
          <a:p>
            <a:pPr lvl="1"/>
            <a:r>
              <a:rPr lang="en-AU" dirty="0" smtClean="0"/>
              <a:t>Forest harvesting Regulation</a:t>
            </a:r>
          </a:p>
          <a:p>
            <a:pPr lvl="1"/>
            <a:r>
              <a:rPr lang="en-AU" dirty="0" smtClean="0"/>
              <a:t>Fiji Code of Harvesting Practices</a:t>
            </a:r>
          </a:p>
          <a:p>
            <a:pPr lvl="1"/>
            <a:r>
              <a:rPr lang="en-AU" dirty="0" smtClean="0"/>
              <a:t>Sawmilling regulation 1992</a:t>
            </a:r>
          </a:p>
          <a:p>
            <a:pPr lvl="1"/>
            <a:r>
              <a:rPr lang="en-AU" dirty="0" smtClean="0"/>
              <a:t>Timber Preservation regulation (1985)</a:t>
            </a:r>
          </a:p>
          <a:p>
            <a:pPr lvl="1"/>
            <a:r>
              <a:rPr lang="en-AU" dirty="0" smtClean="0"/>
              <a:t>Value adding facilities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AU" dirty="0" smtClean="0"/>
              <a:t>Under development</a:t>
            </a:r>
          </a:p>
          <a:p>
            <a:pPr lvl="1"/>
            <a:r>
              <a:rPr lang="en-AU" dirty="0" smtClean="0"/>
              <a:t>Code of Practice for Wood Processing</a:t>
            </a:r>
          </a:p>
          <a:p>
            <a:pPr lvl="1"/>
            <a:r>
              <a:rPr lang="en-AU" dirty="0" smtClean="0"/>
              <a:t>National Strategy for Non Wood utilisation</a:t>
            </a:r>
          </a:p>
          <a:p>
            <a:pPr lvl="1"/>
            <a:r>
              <a:rPr lang="en-AU" dirty="0" smtClean="0"/>
              <a:t>Monitoring Protocols for COHP</a:t>
            </a:r>
          </a:p>
          <a:p>
            <a:pPr lvl="1"/>
            <a:endParaRPr lang="en-AU" dirty="0" smtClean="0"/>
          </a:p>
          <a:p>
            <a:pPr lvl="1"/>
            <a:endParaRPr lang="en-AU" dirty="0" smtClean="0"/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22510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Addressing the issues - Livelihood programmes</a:t>
            </a:r>
            <a:endParaRPr lang="en-A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09471" y="2522538"/>
            <a:ext cx="4601008" cy="344805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56965" y="3060029"/>
            <a:ext cx="3816427" cy="2719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436" y="2637984"/>
            <a:ext cx="1897044" cy="12678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31726" y="5657671"/>
            <a:ext cx="54602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/>
              <a:t>Seedling Vendor – Mr Viliame </a:t>
            </a:r>
            <a:r>
              <a:rPr lang="en-AU" dirty="0" err="1"/>
              <a:t>Tamanitoakula</a:t>
            </a:r>
            <a:endParaRPr lang="en-AU" dirty="0"/>
          </a:p>
          <a:p>
            <a:r>
              <a:rPr lang="en-AU" dirty="0"/>
              <a:t>1st PO - $14,000.00</a:t>
            </a:r>
          </a:p>
          <a:p>
            <a:r>
              <a:rPr lang="en-AU" dirty="0"/>
              <a:t>2nd PO - $9000.00</a:t>
            </a:r>
          </a:p>
          <a:p>
            <a:r>
              <a:rPr lang="en-AU" dirty="0"/>
              <a:t>4 houses have been built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6118869"/>
            <a:ext cx="5291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 smtClean="0"/>
              <a:t>Vusaratu</a:t>
            </a:r>
            <a:r>
              <a:rPr lang="en-AU" dirty="0" smtClean="0"/>
              <a:t>, tourism </a:t>
            </a:r>
            <a:r>
              <a:rPr lang="en-AU" dirty="0" err="1" smtClean="0"/>
              <a:t>center</a:t>
            </a:r>
            <a:r>
              <a:rPr lang="en-AU" dirty="0" smtClean="0"/>
              <a:t>, butterfly breeding house and </a:t>
            </a:r>
          </a:p>
          <a:p>
            <a:r>
              <a:rPr lang="en-AU" dirty="0" smtClean="0"/>
              <a:t>tree nursery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52294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672" y="389155"/>
            <a:ext cx="9605635" cy="1059305"/>
          </a:xfrm>
        </p:spPr>
        <p:txBody>
          <a:bodyPr/>
          <a:lstStyle/>
          <a:p>
            <a:r>
              <a:rPr lang="en-AU" dirty="0" smtClean="0"/>
              <a:t>Addressing the issues - livelihood</a:t>
            </a:r>
            <a:endParaRPr lang="en-AU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974183" y="1660256"/>
            <a:ext cx="2883580" cy="19211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4183" y="3722914"/>
            <a:ext cx="2988506" cy="22426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296" y="3067226"/>
            <a:ext cx="3828620" cy="2359356"/>
          </a:xfrm>
          <a:prstGeom prst="rect">
            <a:avLst/>
          </a:prstGeom>
        </p:spPr>
      </p:pic>
      <p:graphicFrame>
        <p:nvGraphicFramePr>
          <p:cNvPr id="10" name="Content Placeholder 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11271809"/>
              </p:ext>
            </p:extLst>
          </p:nvPr>
        </p:nvGraphicFramePr>
        <p:xfrm>
          <a:off x="218672" y="2177156"/>
          <a:ext cx="5543625" cy="39231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47875">
                  <a:extLst>
                    <a:ext uri="{9D8B030D-6E8A-4147-A177-3AD203B41FA5}">
                      <a16:colId xmlns:a16="http://schemas.microsoft.com/office/drawing/2014/main" xmlns="" val="3550432455"/>
                    </a:ext>
                  </a:extLst>
                </a:gridCol>
                <a:gridCol w="1847875">
                  <a:extLst>
                    <a:ext uri="{9D8B030D-6E8A-4147-A177-3AD203B41FA5}">
                      <a16:colId xmlns:a16="http://schemas.microsoft.com/office/drawing/2014/main" xmlns="" val="3570109685"/>
                    </a:ext>
                  </a:extLst>
                </a:gridCol>
                <a:gridCol w="1847875">
                  <a:extLst>
                    <a:ext uri="{9D8B030D-6E8A-4147-A177-3AD203B41FA5}">
                      <a16:colId xmlns:a16="http://schemas.microsoft.com/office/drawing/2014/main" xmlns="" val="1377164807"/>
                    </a:ext>
                  </a:extLst>
                </a:gridCol>
              </a:tblGrid>
              <a:tr h="16048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Division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Number of communities 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Amount Paid FJD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67408066"/>
                  </a:ext>
                </a:extLst>
              </a:tr>
              <a:tr h="579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</a:rPr>
                        <a:t>Northern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16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22,322.75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01128663"/>
                  </a:ext>
                </a:extLst>
              </a:tr>
              <a:tr h="579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</a:rPr>
                        <a:t>Western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19,393.63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5143983"/>
                  </a:ext>
                </a:extLst>
              </a:tr>
              <a:tr h="579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AU" sz="1100">
                          <a:effectLst/>
                        </a:rPr>
                        <a:t>Central/Eastern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10,500.00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694416335"/>
                  </a:ext>
                </a:extLst>
              </a:tr>
              <a:tr h="579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TOTAL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24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52,216.38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946475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0397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145"/>
            <a:ext cx="9605635" cy="1059305"/>
          </a:xfrm>
        </p:spPr>
        <p:txBody>
          <a:bodyPr/>
          <a:lstStyle/>
          <a:p>
            <a:r>
              <a:rPr lang="en-AU" dirty="0" smtClean="0"/>
              <a:t>Addressing the issues – fire alert &amp; Monitoring system</a:t>
            </a:r>
            <a:endParaRPr lang="en-A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82596" y="942109"/>
            <a:ext cx="10517140" cy="5915891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09401" y="1039749"/>
            <a:ext cx="3683726" cy="28603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0927" y="942109"/>
            <a:ext cx="6711405" cy="37751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029" y="3248496"/>
            <a:ext cx="3566469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04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5536" y="234755"/>
            <a:ext cx="9603275" cy="1049235"/>
          </a:xfrm>
        </p:spPr>
        <p:txBody>
          <a:bodyPr/>
          <a:lstStyle/>
          <a:p>
            <a:r>
              <a:rPr lang="en-AU" dirty="0" smtClean="0"/>
              <a:t>Lessons learnt</a:t>
            </a:r>
            <a:endParaRPr lang="en-AU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16976" y="1315251"/>
            <a:ext cx="9603275" cy="3450613"/>
          </a:xfrm>
        </p:spPr>
        <p:txBody>
          <a:bodyPr/>
          <a:lstStyle/>
          <a:p>
            <a:r>
              <a:rPr lang="en-AU" dirty="0"/>
              <a:t>Community based resources management involves different ways of thinking and working. </a:t>
            </a:r>
            <a:endParaRPr lang="en-AU" dirty="0" smtClean="0"/>
          </a:p>
          <a:p>
            <a:pPr lvl="1"/>
            <a:r>
              <a:rPr lang="en-AU" dirty="0" smtClean="0"/>
              <a:t>It </a:t>
            </a:r>
            <a:r>
              <a:rPr lang="en-AU" dirty="0"/>
              <a:t>requires looking after the people, noting their long term views, taking account of the social, economic, environmental and cultural effects of decisions, and encouraging participation and </a:t>
            </a:r>
            <a:r>
              <a:rPr lang="en-AU" dirty="0" smtClean="0"/>
              <a:t>partnership, the awareness, education </a:t>
            </a:r>
            <a:r>
              <a:rPr lang="en-AU" dirty="0"/>
              <a:t>and organization of stakeholders, and the winning of </a:t>
            </a:r>
            <a:r>
              <a:rPr lang="en-AU" dirty="0" smtClean="0"/>
              <a:t>trust</a:t>
            </a:r>
          </a:p>
          <a:p>
            <a:pPr lvl="1"/>
            <a:r>
              <a:rPr lang="en-AU" dirty="0" smtClean="0"/>
              <a:t>Understanding of the sites, history, soil types, ph level, rainfall, species suitability, threats </a:t>
            </a:r>
            <a:r>
              <a:rPr lang="en-AU" dirty="0" err="1" smtClean="0"/>
              <a:t>etc</a:t>
            </a:r>
            <a:endParaRPr lang="en-AU" dirty="0" smtClean="0"/>
          </a:p>
          <a:p>
            <a:pPr lvl="1"/>
            <a:r>
              <a:rPr lang="en-AU" dirty="0" smtClean="0"/>
              <a:t>Linking of initiatives to the community development plans and alignment of projects to government priorities</a:t>
            </a:r>
          </a:p>
          <a:p>
            <a:pPr lvl="1"/>
            <a:endParaRPr lang="en-AU" dirty="0" smtClean="0"/>
          </a:p>
          <a:p>
            <a:pPr marL="457200" lvl="1" indent="0">
              <a:buNone/>
            </a:pPr>
            <a:endParaRPr lang="en-AU" dirty="0"/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33622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90890" y="341831"/>
            <a:ext cx="9603275" cy="1049235"/>
          </a:xfrm>
        </p:spPr>
        <p:txBody>
          <a:bodyPr/>
          <a:lstStyle/>
          <a:p>
            <a:r>
              <a:rPr lang="en-AU" dirty="0"/>
              <a:t>                                     Thank You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5384" y="1492855"/>
            <a:ext cx="6998815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29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ChangeArrowheads="1"/>
          </p:cNvSpPr>
          <p:nvPr/>
        </p:nvSpPr>
        <p:spPr bwMode="auto">
          <a:xfrm>
            <a:off x="3338513" y="857250"/>
            <a:ext cx="54229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7962" tIns="33981" rIns="67962" bIns="33981" anchor="ctr"/>
          <a:lstStyle/>
          <a:p>
            <a:pPr algn="ctr" defTabSz="67977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813" b="1">
              <a:solidFill>
                <a:srgbClr val="4F81B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MS PGothic" panose="020B0600070205080204" pitchFamily="34" charset="-128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2720975" y="2460625"/>
            <a:ext cx="18415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 altLang="en-US" sz="844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4101" name="Text Box 12"/>
          <p:cNvSpPr txBox="1">
            <a:spLocks noChangeArrowheads="1"/>
          </p:cNvSpPr>
          <p:nvPr/>
        </p:nvSpPr>
        <p:spPr bwMode="auto">
          <a:xfrm>
            <a:off x="2171575" y="1240393"/>
            <a:ext cx="6688000" cy="35208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27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 defTabSz="966788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1688" dirty="0">
                <a:solidFill>
                  <a:srgbClr val="2929FF"/>
                </a:solidFill>
                <a:ea typeface="MS PGothic" panose="020B0600070205080204" pitchFamily="34" charset="-128"/>
              </a:rPr>
              <a:t> </a:t>
            </a:r>
            <a:r>
              <a:rPr lang="en-US" altLang="en-US" sz="1688" b="1" dirty="0">
                <a:ea typeface="MS PGothic" panose="020B0600070205080204" pitchFamily="34" charset="-128"/>
              </a:rPr>
              <a:t>FORESTS &amp; </a:t>
            </a:r>
            <a:r>
              <a:rPr lang="en-US" altLang="en-US" sz="1688" b="1" dirty="0" smtClean="0">
                <a:ea typeface="MS PGothic" panose="020B0600070205080204" pitchFamily="34" charset="-128"/>
              </a:rPr>
              <a:t>LANDSCAPES</a:t>
            </a:r>
            <a:endParaRPr lang="en-US" altLang="en-US" sz="1688" b="1" dirty="0">
              <a:ea typeface="MS PGothic" panose="020B0600070205080204" pitchFamily="34" charset="-128"/>
            </a:endParaRPr>
          </a:p>
        </p:txBody>
      </p:sp>
      <p:sp>
        <p:nvSpPr>
          <p:cNvPr id="4103" name="Text Box 22"/>
          <p:cNvSpPr txBox="1">
            <a:spLocks noChangeArrowheads="1"/>
          </p:cNvSpPr>
          <p:nvPr/>
        </p:nvSpPr>
        <p:spPr bwMode="auto">
          <a:xfrm>
            <a:off x="226581" y="5753894"/>
            <a:ext cx="4660900" cy="644525"/>
          </a:xfrm>
          <a:prstGeom prst="rect">
            <a:avLst/>
          </a:prstGeom>
          <a:gradFill flip="none" rotWithShape="1">
            <a:gsLst>
              <a:gs pos="3200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>
            <a:spAutoFit/>
          </a:bodyPr>
          <a:lstStyle>
            <a:lvl1pPr defTabSz="966788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AU" altLang="en-US" sz="1688" dirty="0">
                <a:ea typeface="MS PGothic" panose="020B0600070205080204" pitchFamily="34" charset="-128"/>
              </a:rPr>
              <a:t>ENVIRONMENTAL SERVICES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AU" altLang="en-US" sz="1266" dirty="0">
                <a:ea typeface="MS PGothic" panose="020B0600070205080204" pitchFamily="34" charset="-128"/>
              </a:rPr>
              <a:t>(also including carbon sink &amp; sequestration)</a:t>
            </a:r>
          </a:p>
        </p:txBody>
      </p:sp>
      <p:pic>
        <p:nvPicPr>
          <p:cNvPr id="14343" name="Picture 23" descr="Forest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287" y="4107347"/>
            <a:ext cx="1874838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24" descr="300_iguana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538" y="1917701"/>
            <a:ext cx="1852612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25" descr="DSCF004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85757" y="3369469"/>
            <a:ext cx="2030413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26" descr="Root system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51545" y="685008"/>
            <a:ext cx="1774825" cy="236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8" name="Text Box 27"/>
          <p:cNvSpPr txBox="1">
            <a:spLocks noChangeArrowheads="1"/>
          </p:cNvSpPr>
          <p:nvPr/>
        </p:nvSpPr>
        <p:spPr bwMode="auto">
          <a:xfrm>
            <a:off x="738188" y="253278"/>
            <a:ext cx="20351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66788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AU" altLang="en-US" sz="1969" b="1" dirty="0">
                <a:ea typeface="MS PGothic" panose="020B0600070205080204" pitchFamily="34" charset="-128"/>
              </a:rPr>
              <a:t>BACKGROUND</a:t>
            </a:r>
          </a:p>
        </p:txBody>
      </p:sp>
      <p:pic>
        <p:nvPicPr>
          <p:cNvPr id="12" name="Picture 15" descr="Picture 11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4531" y="1952141"/>
            <a:ext cx="2162175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 descr="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4530" y="4181821"/>
            <a:ext cx="21621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771198" y="3696736"/>
            <a:ext cx="4660900" cy="352425"/>
          </a:xfrm>
          <a:prstGeom prst="rect">
            <a:avLst/>
          </a:prstGeom>
          <a:gradFill flip="none" rotWithShape="1">
            <a:gsLst>
              <a:gs pos="30000">
                <a:schemeClr val="accent6">
                  <a:lumMod val="5000"/>
                  <a:lumOff val="95000"/>
                </a:schemeClr>
              </a:gs>
              <a:gs pos="53000">
                <a:schemeClr val="accent6">
                  <a:lumMod val="45000"/>
                  <a:lumOff val="55000"/>
                </a:schemeClr>
              </a:gs>
              <a:gs pos="7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>
            <a:spAutoFit/>
          </a:bodyPr>
          <a:lstStyle>
            <a:lvl1pPr defTabSz="966788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AU" altLang="en-US" sz="1688" dirty="0" smtClean="0">
                <a:ea typeface="MS PGothic" panose="020B0600070205080204" pitchFamily="34" charset="-128"/>
              </a:rPr>
              <a:t>SOCIAL, CULTURAL </a:t>
            </a:r>
            <a:r>
              <a:rPr lang="en-AU" altLang="en-US" sz="1688" dirty="0">
                <a:ea typeface="MS PGothic" panose="020B0600070205080204" pitchFamily="34" charset="-128"/>
              </a:rPr>
              <a:t>&amp; </a:t>
            </a:r>
            <a:r>
              <a:rPr lang="en-AU" altLang="en-US" sz="1688" dirty="0" smtClean="0">
                <a:ea typeface="MS PGothic" panose="020B0600070205080204" pitchFamily="34" charset="-128"/>
              </a:rPr>
              <a:t>HEALTH BENEFITS</a:t>
            </a:r>
            <a:endParaRPr lang="en-AU" altLang="en-US" sz="1688" dirty="0">
              <a:ea typeface="MS PGothic" panose="020B0600070205080204" pitchFamily="34" charset="-128"/>
            </a:endParaRPr>
          </a:p>
        </p:txBody>
      </p:sp>
      <p:pic>
        <p:nvPicPr>
          <p:cNvPr id="15" name="Picture 13" descr="Logs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2145" y="2294802"/>
            <a:ext cx="208915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6" descr="P1010020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7860" y="4074250"/>
            <a:ext cx="1608138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6358" y="1360488"/>
            <a:ext cx="2502370" cy="4027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7797007" y="5450233"/>
            <a:ext cx="4554538" cy="352425"/>
          </a:xfrm>
          <a:prstGeom prst="rect">
            <a:avLst/>
          </a:prstGeom>
          <a:gradFill flip="none" rotWithShape="1">
            <a:gsLst>
              <a:gs pos="3900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>
            <a:spAutoFit/>
          </a:bodyPr>
          <a:lstStyle>
            <a:lvl1pPr defTabSz="966788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AU" altLang="en-US" sz="1688" dirty="0">
                <a:ea typeface="MS PGothic" panose="020B0600070205080204" pitchFamily="34" charset="-128"/>
              </a:rPr>
              <a:t>ECONOMIC</a:t>
            </a:r>
            <a:r>
              <a:rPr lang="en-AU" altLang="en-US" sz="1688" dirty="0">
                <a:solidFill>
                  <a:srgbClr val="FF0000"/>
                </a:solidFill>
                <a:ea typeface="MS PGothic" panose="020B0600070205080204" pitchFamily="34" charset="-128"/>
              </a:rPr>
              <a:t> </a:t>
            </a:r>
            <a:r>
              <a:rPr lang="en-AU" altLang="en-US" sz="1688" dirty="0">
                <a:ea typeface="MS PGothic" panose="020B0600070205080204" pitchFamily="34" charset="-128"/>
              </a:rPr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1997816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960" y="184394"/>
            <a:ext cx="9605635" cy="770950"/>
          </a:xfrm>
        </p:spPr>
        <p:txBody>
          <a:bodyPr/>
          <a:lstStyle/>
          <a:p>
            <a:r>
              <a:rPr lang="en-AU" dirty="0" smtClean="0"/>
              <a:t>Background –Management Issues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4841" y="1547907"/>
            <a:ext cx="5686915" cy="5310093"/>
          </a:xfrm>
        </p:spPr>
        <p:txBody>
          <a:bodyPr/>
          <a:lstStyle/>
          <a:p>
            <a:pPr marL="342900" lvl="0" indent="-342900" defTabSz="457200" eaLnBrk="0" hangingPunct="0">
              <a:lnSpc>
                <a:spcPct val="100000"/>
              </a:lnSpc>
              <a:spcBef>
                <a:spcPct val="50000"/>
              </a:spcBef>
              <a:buClrTx/>
              <a:buSzTx/>
              <a:buFont typeface="+mj-lt"/>
              <a:buAutoNum type="arabicPeriod"/>
              <a:defRPr/>
            </a:pPr>
            <a:r>
              <a:rPr lang="en-AU" altLang="en-US" sz="1800" b="1" dirty="0" smtClean="0">
                <a:solidFill>
                  <a:srgbClr val="FF0000"/>
                </a:solidFill>
                <a:latin typeface="Calibri"/>
                <a:ea typeface="MS PGothic" panose="020B0600070205080204" pitchFamily="34" charset="-128"/>
                <a:cs typeface="+mn-cs"/>
              </a:rPr>
              <a:t>DEFORESTATION, </a:t>
            </a:r>
            <a:r>
              <a:rPr lang="en-AU" altLang="en-US" sz="1800" b="1" dirty="0">
                <a:solidFill>
                  <a:srgbClr val="FF0000"/>
                </a:solidFill>
                <a:latin typeface="Calibri"/>
                <a:ea typeface="MS PGothic" panose="020B0600070205080204" pitchFamily="34" charset="-128"/>
                <a:cs typeface="+mn-cs"/>
              </a:rPr>
              <a:t>FOREST AND LAND </a:t>
            </a:r>
            <a:r>
              <a:rPr lang="en-AU" altLang="en-US" sz="1800" b="1" dirty="0" smtClean="0">
                <a:solidFill>
                  <a:srgbClr val="FF0000"/>
                </a:solidFill>
                <a:latin typeface="Calibri"/>
                <a:ea typeface="MS PGothic" panose="020B0600070205080204" pitchFamily="34" charset="-128"/>
                <a:cs typeface="+mn-cs"/>
              </a:rPr>
              <a:t>DEGRADATION</a:t>
            </a:r>
          </a:p>
          <a:p>
            <a:pPr lvl="1" defTabSz="457200" eaLnBrk="0" hangingPunct="0">
              <a:lnSpc>
                <a:spcPct val="100000"/>
              </a:lnSpc>
              <a:spcBef>
                <a:spcPct val="50000"/>
              </a:spcBef>
              <a:buClrTx/>
              <a:buSzTx/>
              <a:defRPr/>
            </a:pPr>
            <a:r>
              <a:rPr lang="en-AU" altLang="en-US" sz="1600" dirty="0">
                <a:solidFill>
                  <a:srgbClr val="1F497D"/>
                </a:solidFill>
                <a:latin typeface="Calibri"/>
                <a:ea typeface="MS PGothic" panose="020B0600070205080204" pitchFamily="34" charset="-128"/>
              </a:rPr>
              <a:t>Unsustainable logging </a:t>
            </a:r>
            <a:r>
              <a:rPr lang="en-AU" altLang="en-US" sz="1600" dirty="0" smtClean="0">
                <a:solidFill>
                  <a:srgbClr val="4F81BD">
                    <a:lumMod val="75000"/>
                  </a:srgbClr>
                </a:solidFill>
                <a:latin typeface="Calibri"/>
                <a:ea typeface="MS PGothic" panose="020B0600070205080204" pitchFamily="34" charset="-128"/>
              </a:rPr>
              <a:t>and land use practices</a:t>
            </a:r>
            <a:endParaRPr lang="en-AU" altLang="en-US" sz="1600" dirty="0">
              <a:solidFill>
                <a:srgbClr val="4F81BD">
                  <a:lumMod val="75000"/>
                </a:srgbClr>
              </a:solidFill>
              <a:latin typeface="Calibri"/>
              <a:ea typeface="MS PGothic" panose="020B0600070205080204" pitchFamily="34" charset="-128"/>
            </a:endParaRPr>
          </a:p>
          <a:p>
            <a:pPr lvl="1" defTabSz="457200" eaLnBrk="0" hangingPunct="0">
              <a:lnSpc>
                <a:spcPct val="100000"/>
              </a:lnSpc>
              <a:spcBef>
                <a:spcPct val="50000"/>
              </a:spcBef>
              <a:buClrTx/>
              <a:buSzTx/>
              <a:defRPr/>
            </a:pPr>
            <a:r>
              <a:rPr lang="en-AU" altLang="en-US" sz="1600" dirty="0">
                <a:solidFill>
                  <a:srgbClr val="1F497D"/>
                </a:solidFill>
                <a:latin typeface="Calibri"/>
                <a:ea typeface="MS PGothic" panose="020B0600070205080204" pitchFamily="34" charset="-128"/>
              </a:rPr>
              <a:t>Impacts of natural events</a:t>
            </a:r>
          </a:p>
          <a:p>
            <a:pPr lvl="1" defTabSz="457200" eaLnBrk="0" hangingPunct="0">
              <a:lnSpc>
                <a:spcPct val="100000"/>
              </a:lnSpc>
              <a:spcBef>
                <a:spcPct val="50000"/>
              </a:spcBef>
              <a:buClrTx/>
              <a:buSzTx/>
              <a:defRPr/>
            </a:pPr>
            <a:r>
              <a:rPr lang="en-AU" altLang="en-US" sz="1600" dirty="0">
                <a:solidFill>
                  <a:srgbClr val="1F497D"/>
                </a:solidFill>
                <a:latin typeface="Calibri"/>
                <a:ea typeface="MS PGothic" panose="020B0600070205080204" pitchFamily="34" charset="-128"/>
              </a:rPr>
              <a:t>Impacts of climate change</a:t>
            </a:r>
          </a:p>
          <a:p>
            <a:pPr lvl="1" defTabSz="457200" eaLnBrk="0" hangingPunct="0">
              <a:lnSpc>
                <a:spcPct val="100000"/>
              </a:lnSpc>
              <a:spcBef>
                <a:spcPct val="50000"/>
              </a:spcBef>
              <a:buClrTx/>
              <a:buSzTx/>
              <a:defRPr/>
            </a:pPr>
            <a:r>
              <a:rPr lang="en-AU" altLang="en-US" sz="1600" dirty="0">
                <a:solidFill>
                  <a:srgbClr val="1F497D"/>
                </a:solidFill>
                <a:latin typeface="Calibri"/>
                <a:ea typeface="MS PGothic" panose="020B0600070205080204" pitchFamily="34" charset="-128"/>
              </a:rPr>
              <a:t>Impacts of </a:t>
            </a:r>
            <a:r>
              <a:rPr lang="en-AU" altLang="en-US" sz="1600" dirty="0" smtClean="0">
                <a:solidFill>
                  <a:srgbClr val="1F497D"/>
                </a:solidFill>
                <a:latin typeface="Calibri"/>
                <a:ea typeface="MS PGothic" panose="020B0600070205080204" pitchFamily="34" charset="-128"/>
              </a:rPr>
              <a:t>Fires</a:t>
            </a:r>
          </a:p>
          <a:p>
            <a:pPr lvl="1" defTabSz="457200" eaLnBrk="0" hangingPunct="0">
              <a:lnSpc>
                <a:spcPct val="100000"/>
              </a:lnSpc>
              <a:spcBef>
                <a:spcPct val="50000"/>
              </a:spcBef>
              <a:buClrTx/>
              <a:buSzTx/>
              <a:defRPr/>
            </a:pPr>
            <a:r>
              <a:rPr lang="en-AU" altLang="en-US" sz="1600" dirty="0" smtClean="0">
                <a:solidFill>
                  <a:srgbClr val="1F497D"/>
                </a:solidFill>
                <a:latin typeface="Calibri"/>
                <a:ea typeface="MS PGothic" panose="020B0600070205080204" pitchFamily="34" charset="-128"/>
              </a:rPr>
              <a:t>Impacts of invasive species</a:t>
            </a:r>
            <a:endParaRPr lang="en-AU" altLang="en-US" sz="1600" dirty="0">
              <a:solidFill>
                <a:srgbClr val="FF0000"/>
              </a:solidFill>
              <a:latin typeface="Calibri"/>
              <a:ea typeface="MS PGothic" panose="020B0600070205080204" pitchFamily="34" charset="-128"/>
            </a:endParaRPr>
          </a:p>
          <a:p>
            <a:pPr marL="342900" lvl="0" indent="-342900" eaLnBrk="0" hangingPunct="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AU" altLang="en-US" sz="1800" b="1" dirty="0" smtClean="0">
                <a:solidFill>
                  <a:srgbClr val="FF0000"/>
                </a:solidFill>
                <a:ea typeface="MS PGothic" panose="020B0600070205080204" pitchFamily="34" charset="-128"/>
              </a:rPr>
              <a:t>INEFFECTIVE </a:t>
            </a:r>
            <a:r>
              <a:rPr lang="en-AU" altLang="en-US" sz="1800" b="1" dirty="0">
                <a:solidFill>
                  <a:srgbClr val="FF0000"/>
                </a:solidFill>
                <a:ea typeface="MS PGothic" panose="020B0600070205080204" pitchFamily="34" charset="-128"/>
              </a:rPr>
              <a:t>RESOURCE </a:t>
            </a:r>
            <a:r>
              <a:rPr lang="en-AU" altLang="en-US" sz="1800" b="1" dirty="0" smtClean="0">
                <a:solidFill>
                  <a:srgbClr val="FF0000"/>
                </a:solidFill>
                <a:ea typeface="MS PGothic" panose="020B0600070205080204" pitchFamily="34" charset="-128"/>
              </a:rPr>
              <a:t>MANAGEMENT </a:t>
            </a:r>
            <a:endParaRPr lang="en-AU" altLang="en-US" sz="1800" b="1" dirty="0">
              <a:solidFill>
                <a:srgbClr val="FF0000"/>
              </a:solidFill>
              <a:latin typeface="Calibri"/>
              <a:ea typeface="MS PGothic" panose="020B0600070205080204" pitchFamily="34" charset="-128"/>
              <a:cs typeface="+mn-cs"/>
            </a:endParaRPr>
          </a:p>
          <a:p>
            <a:pPr lvl="1" eaLnBrk="0" hangingPunct="0">
              <a:spcBef>
                <a:spcPct val="50000"/>
              </a:spcBef>
              <a:defRPr/>
            </a:pPr>
            <a:r>
              <a:rPr lang="en-AU" altLang="en-US" sz="1600" dirty="0" smtClean="0">
                <a:solidFill>
                  <a:srgbClr val="FF0000"/>
                </a:solidFill>
                <a:ea typeface="MS PGothic" panose="020B0600070205080204" pitchFamily="34" charset="-128"/>
              </a:rPr>
              <a:t> </a:t>
            </a:r>
            <a:r>
              <a:rPr lang="en-AU" altLang="en-US" sz="1600" dirty="0">
                <a:solidFill>
                  <a:srgbClr val="1F497D"/>
                </a:solidFill>
                <a:ea typeface="MS PGothic" panose="020B0600070205080204" pitchFamily="34" charset="-128"/>
              </a:rPr>
              <a:t>Outdated legal &amp; policy framework</a:t>
            </a:r>
          </a:p>
          <a:p>
            <a:pPr lvl="1" eaLnBrk="0" hangingPunct="0">
              <a:spcBef>
                <a:spcPct val="50000"/>
              </a:spcBef>
              <a:defRPr/>
            </a:pPr>
            <a:r>
              <a:rPr lang="en-AU" altLang="en-US" sz="1600" dirty="0" smtClean="0">
                <a:solidFill>
                  <a:srgbClr val="1F497D"/>
                </a:solidFill>
                <a:ea typeface="MS PGothic" panose="020B0600070205080204" pitchFamily="34" charset="-128"/>
              </a:rPr>
              <a:t>Lack </a:t>
            </a:r>
            <a:r>
              <a:rPr lang="en-AU" altLang="en-US" sz="1600" dirty="0">
                <a:solidFill>
                  <a:srgbClr val="1F497D"/>
                </a:solidFill>
                <a:ea typeface="MS PGothic" panose="020B0600070205080204" pitchFamily="34" charset="-128"/>
              </a:rPr>
              <a:t>of or inadequate capacity &amp; resources</a:t>
            </a:r>
          </a:p>
          <a:p>
            <a:pPr lvl="1" eaLnBrk="0" hangingPunct="0">
              <a:spcBef>
                <a:spcPct val="50000"/>
              </a:spcBef>
              <a:defRPr/>
            </a:pPr>
            <a:r>
              <a:rPr lang="en-AU" altLang="en-US" sz="1600" dirty="0" smtClean="0">
                <a:solidFill>
                  <a:srgbClr val="1F497D"/>
                </a:solidFill>
                <a:ea typeface="MS PGothic" panose="020B0600070205080204" pitchFamily="34" charset="-128"/>
              </a:rPr>
              <a:t>Lack of Land </a:t>
            </a:r>
            <a:r>
              <a:rPr lang="en-AU" altLang="en-US" sz="1600" dirty="0">
                <a:solidFill>
                  <a:srgbClr val="1F497D"/>
                </a:solidFill>
                <a:ea typeface="MS PGothic" panose="020B0600070205080204" pitchFamily="34" charset="-128"/>
              </a:rPr>
              <a:t>Use </a:t>
            </a:r>
            <a:r>
              <a:rPr lang="en-AU" altLang="en-US" sz="1600" dirty="0" smtClean="0">
                <a:solidFill>
                  <a:srgbClr val="1F497D"/>
                </a:solidFill>
                <a:ea typeface="MS PGothic" panose="020B0600070205080204" pitchFamily="34" charset="-128"/>
              </a:rPr>
              <a:t>plans </a:t>
            </a:r>
            <a:r>
              <a:rPr lang="en-AU" altLang="en-US" sz="1600" dirty="0" smtClean="0">
                <a:solidFill>
                  <a:srgbClr val="1F497D"/>
                </a:solidFill>
                <a:latin typeface="Calibri"/>
                <a:ea typeface="MS PGothic" panose="020B0600070205080204" pitchFamily="34" charset="-128"/>
              </a:rPr>
              <a:t>leading to </a:t>
            </a:r>
            <a:r>
              <a:rPr lang="en-AU" altLang="en-US" sz="1600" dirty="0">
                <a:solidFill>
                  <a:srgbClr val="1F497D"/>
                </a:solidFill>
                <a:latin typeface="Calibri"/>
                <a:ea typeface="MS PGothic" panose="020B0600070205080204" pitchFamily="34" charset="-128"/>
              </a:rPr>
              <a:t>unco-ordinated development </a:t>
            </a:r>
            <a:r>
              <a:rPr lang="en-AU" altLang="en-US" sz="1600" dirty="0" smtClean="0">
                <a:solidFill>
                  <a:srgbClr val="1F497D"/>
                </a:solidFill>
                <a:latin typeface="Calibri"/>
                <a:ea typeface="MS PGothic" panose="020B0600070205080204" pitchFamily="34" charset="-128"/>
              </a:rPr>
              <a:t>activities</a:t>
            </a:r>
          </a:p>
          <a:p>
            <a:pPr lvl="1" eaLnBrk="0" hangingPunct="0">
              <a:spcBef>
                <a:spcPct val="50000"/>
              </a:spcBef>
              <a:defRPr/>
            </a:pPr>
            <a:r>
              <a:rPr lang="en-AU" altLang="en-US" sz="1600" dirty="0" smtClean="0">
                <a:solidFill>
                  <a:srgbClr val="1F497D"/>
                </a:solidFill>
                <a:ea typeface="MS PGothic" panose="020B0600070205080204" pitchFamily="34" charset="-128"/>
              </a:rPr>
              <a:t>Lack </a:t>
            </a:r>
            <a:r>
              <a:rPr lang="en-AU" altLang="en-US" sz="1600" dirty="0">
                <a:solidFill>
                  <a:srgbClr val="1F497D"/>
                </a:solidFill>
                <a:ea typeface="MS PGothic" panose="020B0600070205080204" pitchFamily="34" charset="-128"/>
              </a:rPr>
              <a:t>of up to date data (forest area, degraded areas </a:t>
            </a:r>
            <a:r>
              <a:rPr lang="en-AU" altLang="en-US" sz="1600" dirty="0" err="1">
                <a:solidFill>
                  <a:srgbClr val="1F497D"/>
                </a:solidFill>
                <a:ea typeface="MS PGothic" panose="020B0600070205080204" pitchFamily="34" charset="-128"/>
              </a:rPr>
              <a:t>etc</a:t>
            </a:r>
            <a:r>
              <a:rPr lang="en-AU" altLang="en-US" sz="1600" dirty="0">
                <a:solidFill>
                  <a:srgbClr val="1F497D"/>
                </a:solidFill>
                <a:ea typeface="MS PGothic" panose="020B0600070205080204" pitchFamily="34" charset="-128"/>
              </a:rPr>
              <a:t>)</a:t>
            </a:r>
          </a:p>
          <a:p>
            <a:pPr eaLnBrk="0" hangingPunct="0">
              <a:spcBef>
                <a:spcPct val="50000"/>
              </a:spcBef>
              <a:buFontTx/>
              <a:buChar char="•"/>
              <a:defRPr/>
            </a:pPr>
            <a:endParaRPr lang="en-AU" altLang="en-US" sz="1800" dirty="0">
              <a:solidFill>
                <a:srgbClr val="1F497D"/>
              </a:solidFill>
              <a:latin typeface="Calibri"/>
              <a:ea typeface="MS PGothic" panose="020B0600070205080204" pitchFamily="34" charset="-128"/>
            </a:endParaRPr>
          </a:p>
          <a:p>
            <a:pPr eaLnBrk="0" hangingPunct="0">
              <a:spcBef>
                <a:spcPct val="50000"/>
              </a:spcBef>
              <a:buFontTx/>
              <a:buChar char="•"/>
              <a:defRPr/>
            </a:pPr>
            <a:endParaRPr lang="en-AU" sz="1800" dirty="0"/>
          </a:p>
          <a:p>
            <a:pPr lvl="0" eaLnBrk="0" hangingPunct="0">
              <a:spcBef>
                <a:spcPct val="50000"/>
              </a:spcBef>
              <a:buFontTx/>
              <a:buChar char="•"/>
              <a:defRPr/>
            </a:pPr>
            <a:endParaRPr lang="en-AU" altLang="en-US" sz="1800" dirty="0">
              <a:solidFill>
                <a:srgbClr val="1F497D"/>
              </a:solidFill>
              <a:ea typeface="MS PGothic" panose="020B0600070205080204" pitchFamily="34" charset="-128"/>
            </a:endParaRPr>
          </a:p>
          <a:p>
            <a:pPr lvl="0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AU" altLang="en-US" sz="1800" dirty="0">
                <a:solidFill>
                  <a:srgbClr val="1F497D"/>
                </a:solidFill>
                <a:ea typeface="MS PGothic" panose="020B0600070205080204" pitchFamily="34" charset="-128"/>
              </a:rPr>
              <a:t> </a:t>
            </a:r>
            <a:r>
              <a:rPr lang="en-AU" altLang="en-US" sz="1800" dirty="0" smtClean="0">
                <a:solidFill>
                  <a:srgbClr val="1F497D"/>
                </a:solidFill>
                <a:ea typeface="MS PGothic" panose="020B0600070205080204" pitchFamily="34" charset="-128"/>
              </a:rPr>
              <a:t> </a:t>
            </a:r>
            <a:endParaRPr lang="en-AU" altLang="en-US" sz="1800" b="1" dirty="0" smtClean="0">
              <a:solidFill>
                <a:srgbClr val="FF0000"/>
              </a:solidFill>
              <a:latin typeface="Calibri"/>
              <a:ea typeface="MS PGothic" panose="020B0600070205080204" pitchFamily="34" charset="-128"/>
              <a:cs typeface="+mn-cs"/>
            </a:endParaRPr>
          </a:p>
          <a:p>
            <a:pPr marL="457200" lvl="1" indent="0" defTabSz="457200" eaLnBrk="0" hangingPunct="0">
              <a:lnSpc>
                <a:spcPct val="100000"/>
              </a:lnSpc>
              <a:spcBef>
                <a:spcPct val="50000"/>
              </a:spcBef>
              <a:buClrTx/>
              <a:buSzTx/>
              <a:buNone/>
              <a:defRPr/>
            </a:pPr>
            <a:endParaRPr lang="en-AU" altLang="en-US" sz="1600" dirty="0">
              <a:solidFill>
                <a:srgbClr val="1F497D"/>
              </a:solidFill>
              <a:latin typeface="Calibri"/>
              <a:ea typeface="MS PGothic" panose="020B0600070205080204" pitchFamily="34" charset="-128"/>
              <a:cs typeface="+mn-cs"/>
            </a:endParaRP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AU" dirty="0" smtClean="0"/>
              <a:t>Please insert a relevant image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1757" y="1672156"/>
            <a:ext cx="5755123" cy="45236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83957" y="6320028"/>
            <a:ext cx="18245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Photo credit: Dr Robin Yarrow</a:t>
            </a:r>
          </a:p>
        </p:txBody>
      </p:sp>
    </p:spTree>
    <p:extLst>
      <p:ext uri="{BB962C8B-B14F-4D97-AF65-F5344CB8AC3E}">
        <p14:creationId xmlns:p14="http://schemas.microsoft.com/office/powerpoint/2010/main" val="2423421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935" y="70772"/>
            <a:ext cx="9774669" cy="708497"/>
          </a:xfrm>
        </p:spPr>
        <p:txBody>
          <a:bodyPr/>
          <a:lstStyle/>
          <a:p>
            <a:r>
              <a:rPr lang="en-AU" dirty="0" smtClean="0"/>
              <a:t>Opportunities</a:t>
            </a:r>
            <a:endParaRPr lang="en-AU" dirty="0"/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1963127" y="3031208"/>
          <a:ext cx="5412986" cy="3831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823879" y="3427244"/>
            <a:ext cx="1513114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Natural Resources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00570" y="5490837"/>
            <a:ext cx="151311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People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932836" y="952752"/>
            <a:ext cx="5357641" cy="2073617"/>
            <a:chOff x="2033125" y="873105"/>
            <a:chExt cx="5357641" cy="2073617"/>
          </a:xfrm>
        </p:grpSpPr>
        <p:sp>
          <p:nvSpPr>
            <p:cNvPr id="8" name="Freeform 7"/>
            <p:cNvSpPr/>
            <p:nvPr/>
          </p:nvSpPr>
          <p:spPr>
            <a:xfrm>
              <a:off x="2033125" y="876049"/>
              <a:ext cx="1750863" cy="2070673"/>
            </a:xfrm>
            <a:custGeom>
              <a:avLst/>
              <a:gdLst>
                <a:gd name="connsiteX0" fmla="*/ 0 w 1750863"/>
                <a:gd name="connsiteY0" fmla="*/ 175086 h 2070673"/>
                <a:gd name="connsiteX1" fmla="*/ 175086 w 1750863"/>
                <a:gd name="connsiteY1" fmla="*/ 0 h 2070673"/>
                <a:gd name="connsiteX2" fmla="*/ 1575777 w 1750863"/>
                <a:gd name="connsiteY2" fmla="*/ 0 h 2070673"/>
                <a:gd name="connsiteX3" fmla="*/ 1750863 w 1750863"/>
                <a:gd name="connsiteY3" fmla="*/ 175086 h 2070673"/>
                <a:gd name="connsiteX4" fmla="*/ 1750863 w 1750863"/>
                <a:gd name="connsiteY4" fmla="*/ 1895587 h 2070673"/>
                <a:gd name="connsiteX5" fmla="*/ 1575777 w 1750863"/>
                <a:gd name="connsiteY5" fmla="*/ 2070673 h 2070673"/>
                <a:gd name="connsiteX6" fmla="*/ 175086 w 1750863"/>
                <a:gd name="connsiteY6" fmla="*/ 2070673 h 2070673"/>
                <a:gd name="connsiteX7" fmla="*/ 0 w 1750863"/>
                <a:gd name="connsiteY7" fmla="*/ 1895587 h 2070673"/>
                <a:gd name="connsiteX8" fmla="*/ 0 w 1750863"/>
                <a:gd name="connsiteY8" fmla="*/ 175086 h 2070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50863" h="2070673">
                  <a:moveTo>
                    <a:pt x="0" y="175086"/>
                  </a:moveTo>
                  <a:cubicBezTo>
                    <a:pt x="0" y="78389"/>
                    <a:pt x="78389" y="0"/>
                    <a:pt x="175086" y="0"/>
                  </a:cubicBezTo>
                  <a:lnTo>
                    <a:pt x="1575777" y="0"/>
                  </a:lnTo>
                  <a:cubicBezTo>
                    <a:pt x="1672474" y="0"/>
                    <a:pt x="1750863" y="78389"/>
                    <a:pt x="1750863" y="175086"/>
                  </a:cubicBezTo>
                  <a:lnTo>
                    <a:pt x="1750863" y="1895587"/>
                  </a:lnTo>
                  <a:cubicBezTo>
                    <a:pt x="1750863" y="1992284"/>
                    <a:pt x="1672474" y="2070673"/>
                    <a:pt x="1575777" y="2070673"/>
                  </a:cubicBezTo>
                  <a:lnTo>
                    <a:pt x="175086" y="2070673"/>
                  </a:lnTo>
                  <a:cubicBezTo>
                    <a:pt x="78389" y="2070673"/>
                    <a:pt x="0" y="1992284"/>
                    <a:pt x="0" y="1895587"/>
                  </a:cubicBezTo>
                  <a:lnTo>
                    <a:pt x="0" y="175086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15875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3827" tIns="952096" rIns="123827" bIns="537962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 dirty="0" smtClean="0">
                <a:solidFill>
                  <a:sysClr val="window" lastClr="FFFFFF"/>
                </a:solidFill>
                <a:latin typeface="Gill Sans MT" panose="020B0502020104020203"/>
                <a:ea typeface="+mn-ea"/>
                <a:cs typeface="+mn-cs"/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 dirty="0" smtClean="0">
                <a:solidFill>
                  <a:sysClr val="window" lastClr="FFFFFF"/>
                </a:solidFill>
                <a:latin typeface="Gill Sans MT" panose="020B0502020104020203"/>
                <a:ea typeface="+mn-ea"/>
                <a:cs typeface="+mn-cs"/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>
                  <a:solidFill>
                    <a:sysClr val="window" lastClr="FFFFFF"/>
                  </a:solidFill>
                  <a:latin typeface="Gill Sans MT" panose="020B0502020104020203"/>
                  <a:ea typeface="+mn-ea"/>
                  <a:cs typeface="+mn-cs"/>
                </a:rPr>
                <a:t>International conventions and treaties, SDGs, Bonn challenge, </a:t>
              </a:r>
              <a:r>
                <a:rPr lang="en-US" sz="1400" kern="1200" dirty="0" err="1" smtClean="0">
                  <a:solidFill>
                    <a:sysClr val="window" lastClr="FFFFFF"/>
                  </a:solidFill>
                  <a:latin typeface="Gill Sans MT" panose="020B0502020104020203"/>
                  <a:ea typeface="+mn-ea"/>
                  <a:cs typeface="+mn-cs"/>
                </a:rPr>
                <a:t>etc</a:t>
              </a:r>
              <a:endParaRPr lang="en-US" sz="1400" kern="1200" dirty="0">
                <a:solidFill>
                  <a:sysClr val="window" lastClr="FFFFFF"/>
                </a:solidFill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3836514" y="873105"/>
              <a:ext cx="1750863" cy="2070673"/>
            </a:xfrm>
            <a:custGeom>
              <a:avLst/>
              <a:gdLst>
                <a:gd name="connsiteX0" fmla="*/ 0 w 1750863"/>
                <a:gd name="connsiteY0" fmla="*/ 175086 h 2070673"/>
                <a:gd name="connsiteX1" fmla="*/ 175086 w 1750863"/>
                <a:gd name="connsiteY1" fmla="*/ 0 h 2070673"/>
                <a:gd name="connsiteX2" fmla="*/ 1575777 w 1750863"/>
                <a:gd name="connsiteY2" fmla="*/ 0 h 2070673"/>
                <a:gd name="connsiteX3" fmla="*/ 1750863 w 1750863"/>
                <a:gd name="connsiteY3" fmla="*/ 175086 h 2070673"/>
                <a:gd name="connsiteX4" fmla="*/ 1750863 w 1750863"/>
                <a:gd name="connsiteY4" fmla="*/ 1895587 h 2070673"/>
                <a:gd name="connsiteX5" fmla="*/ 1575777 w 1750863"/>
                <a:gd name="connsiteY5" fmla="*/ 2070673 h 2070673"/>
                <a:gd name="connsiteX6" fmla="*/ 175086 w 1750863"/>
                <a:gd name="connsiteY6" fmla="*/ 2070673 h 2070673"/>
                <a:gd name="connsiteX7" fmla="*/ 0 w 1750863"/>
                <a:gd name="connsiteY7" fmla="*/ 1895587 h 2070673"/>
                <a:gd name="connsiteX8" fmla="*/ 0 w 1750863"/>
                <a:gd name="connsiteY8" fmla="*/ 175086 h 2070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50863" h="2070673">
                  <a:moveTo>
                    <a:pt x="0" y="175086"/>
                  </a:moveTo>
                  <a:cubicBezTo>
                    <a:pt x="0" y="78389"/>
                    <a:pt x="78389" y="0"/>
                    <a:pt x="175086" y="0"/>
                  </a:cubicBezTo>
                  <a:lnTo>
                    <a:pt x="1575777" y="0"/>
                  </a:lnTo>
                  <a:cubicBezTo>
                    <a:pt x="1672474" y="0"/>
                    <a:pt x="1750863" y="78389"/>
                    <a:pt x="1750863" y="175086"/>
                  </a:cubicBezTo>
                  <a:lnTo>
                    <a:pt x="1750863" y="1895587"/>
                  </a:lnTo>
                  <a:cubicBezTo>
                    <a:pt x="1750863" y="1992284"/>
                    <a:pt x="1672474" y="2070673"/>
                    <a:pt x="1575777" y="2070673"/>
                  </a:cubicBezTo>
                  <a:lnTo>
                    <a:pt x="175086" y="2070673"/>
                  </a:lnTo>
                  <a:cubicBezTo>
                    <a:pt x="78389" y="2070673"/>
                    <a:pt x="0" y="1992284"/>
                    <a:pt x="0" y="1895587"/>
                  </a:cubicBezTo>
                  <a:lnTo>
                    <a:pt x="0" y="175086"/>
                  </a:lnTo>
                  <a:close/>
                </a:path>
              </a:pathLst>
            </a:custGeom>
            <a:solidFill>
              <a:srgbClr val="0F6FC6">
                <a:hueOff val="0"/>
                <a:satOff val="0"/>
                <a:lumOff val="0"/>
                <a:alphaOff val="0"/>
              </a:srgbClr>
            </a:solidFill>
            <a:ln w="15875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3827" tIns="952096" rIns="123827" bIns="537962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dirty="0" smtClean="0">
                <a:solidFill>
                  <a:sysClr val="window" lastClr="FFFFFF"/>
                </a:solidFill>
                <a:latin typeface="Gill Sans MT" panose="020B0502020104020203"/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dirty="0" smtClean="0">
                  <a:solidFill>
                    <a:sysClr val="window" lastClr="FFFFFF"/>
                  </a:solidFill>
                  <a:latin typeface="Gill Sans MT" panose="020B0502020104020203"/>
                </a:rPr>
                <a:t>Regional and national priorities</a:t>
              </a:r>
              <a:endParaRPr lang="en-US" sz="1400" kern="1200" dirty="0">
                <a:solidFill>
                  <a:sysClr val="window" lastClr="FFFFFF"/>
                </a:solidFill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5639903" y="873105"/>
              <a:ext cx="1750863" cy="2070673"/>
            </a:xfrm>
            <a:custGeom>
              <a:avLst/>
              <a:gdLst>
                <a:gd name="connsiteX0" fmla="*/ 0 w 1750863"/>
                <a:gd name="connsiteY0" fmla="*/ 175086 h 2070673"/>
                <a:gd name="connsiteX1" fmla="*/ 175086 w 1750863"/>
                <a:gd name="connsiteY1" fmla="*/ 0 h 2070673"/>
                <a:gd name="connsiteX2" fmla="*/ 1575777 w 1750863"/>
                <a:gd name="connsiteY2" fmla="*/ 0 h 2070673"/>
                <a:gd name="connsiteX3" fmla="*/ 1750863 w 1750863"/>
                <a:gd name="connsiteY3" fmla="*/ 175086 h 2070673"/>
                <a:gd name="connsiteX4" fmla="*/ 1750863 w 1750863"/>
                <a:gd name="connsiteY4" fmla="*/ 1895587 h 2070673"/>
                <a:gd name="connsiteX5" fmla="*/ 1575777 w 1750863"/>
                <a:gd name="connsiteY5" fmla="*/ 2070673 h 2070673"/>
                <a:gd name="connsiteX6" fmla="*/ 175086 w 1750863"/>
                <a:gd name="connsiteY6" fmla="*/ 2070673 h 2070673"/>
                <a:gd name="connsiteX7" fmla="*/ 0 w 1750863"/>
                <a:gd name="connsiteY7" fmla="*/ 1895587 h 2070673"/>
                <a:gd name="connsiteX8" fmla="*/ 0 w 1750863"/>
                <a:gd name="connsiteY8" fmla="*/ 175086 h 2070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50863" h="2070673">
                  <a:moveTo>
                    <a:pt x="0" y="175086"/>
                  </a:moveTo>
                  <a:cubicBezTo>
                    <a:pt x="0" y="78389"/>
                    <a:pt x="78389" y="0"/>
                    <a:pt x="175086" y="0"/>
                  </a:cubicBezTo>
                  <a:lnTo>
                    <a:pt x="1575777" y="0"/>
                  </a:lnTo>
                  <a:cubicBezTo>
                    <a:pt x="1672474" y="0"/>
                    <a:pt x="1750863" y="78389"/>
                    <a:pt x="1750863" y="175086"/>
                  </a:cubicBezTo>
                  <a:lnTo>
                    <a:pt x="1750863" y="1895587"/>
                  </a:lnTo>
                  <a:cubicBezTo>
                    <a:pt x="1750863" y="1992284"/>
                    <a:pt x="1672474" y="2070673"/>
                    <a:pt x="1575777" y="2070673"/>
                  </a:cubicBezTo>
                  <a:lnTo>
                    <a:pt x="175086" y="2070673"/>
                  </a:lnTo>
                  <a:cubicBezTo>
                    <a:pt x="78389" y="2070673"/>
                    <a:pt x="0" y="1992284"/>
                    <a:pt x="0" y="1895587"/>
                  </a:cubicBezTo>
                  <a:lnTo>
                    <a:pt x="0" y="175086"/>
                  </a:lnTo>
                  <a:close/>
                </a:path>
              </a:pathLst>
            </a:custGeom>
            <a:solidFill>
              <a:schemeClr val="accent5"/>
            </a:solidFill>
            <a:ln w="15875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3827" tIns="952096" rIns="123827" bIns="537962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 dirty="0" smtClean="0">
                <a:solidFill>
                  <a:sysClr val="window" lastClr="FFFFFF"/>
                </a:solidFill>
                <a:latin typeface="Gill Sans MT" panose="020B0502020104020203"/>
                <a:ea typeface="+mn-ea"/>
                <a:cs typeface="+mn-cs"/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 dirty="0" smtClean="0">
                <a:solidFill>
                  <a:sysClr val="window" lastClr="FFFFFF"/>
                </a:solidFill>
                <a:latin typeface="Gill Sans MT" panose="020B0502020104020203"/>
                <a:ea typeface="+mn-ea"/>
                <a:cs typeface="+mn-cs"/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>
                  <a:solidFill>
                    <a:sysClr val="window" lastClr="FFFFFF"/>
                  </a:solidFill>
                  <a:latin typeface="Gill Sans MT" panose="020B0502020104020203"/>
                  <a:ea typeface="+mn-ea"/>
                  <a:cs typeface="+mn-cs"/>
                </a:rPr>
                <a:t>SPC, LRD development goals and objectives</a:t>
              </a:r>
              <a:endParaRPr lang="en-US" sz="1400" kern="1200" dirty="0">
                <a:solidFill>
                  <a:sysClr val="window" lastClr="FFFFFF"/>
                </a:solidFill>
                <a:latin typeface="Gill Sans MT" panose="020B0502020104020203"/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6170567" y="997345"/>
              <a:ext cx="689534" cy="689534"/>
            </a:xfrm>
            <a:prstGeom prst="ellipse">
              <a:avLst/>
            </a:prstGeom>
            <a:solidFill>
              <a:srgbClr val="0F6FC6">
                <a:tint val="50000"/>
                <a:hueOff val="0"/>
                <a:satOff val="0"/>
                <a:lumOff val="0"/>
                <a:alphaOff val="0"/>
              </a:srgbClr>
            </a:solidFill>
            <a:ln w="15875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2836" y="963479"/>
            <a:ext cx="1750863" cy="10838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6225" y="963621"/>
            <a:ext cx="1750863" cy="11670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614" y="963478"/>
            <a:ext cx="1750863" cy="116724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821141" y="1761387"/>
            <a:ext cx="1556471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AU" dirty="0" smtClean="0"/>
              <a:t>Commitments</a:t>
            </a:r>
          </a:p>
        </p:txBody>
      </p:sp>
    </p:spTree>
    <p:extLst>
      <p:ext uri="{BB962C8B-B14F-4D97-AF65-F5344CB8AC3E}">
        <p14:creationId xmlns:p14="http://schemas.microsoft.com/office/powerpoint/2010/main" val="2589057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7787" y="263047"/>
            <a:ext cx="920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Project sites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853" y="2550485"/>
            <a:ext cx="6095148" cy="43075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7" y="915358"/>
            <a:ext cx="6096853" cy="43087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3337" y="237838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32354" y="364261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03379" y="503941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388184" y="503941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001019" y="3692934"/>
            <a:ext cx="387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5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757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300" y="319897"/>
            <a:ext cx="9605635" cy="1059305"/>
          </a:xfrm>
        </p:spPr>
        <p:txBody>
          <a:bodyPr/>
          <a:lstStyle/>
          <a:p>
            <a:r>
              <a:rPr lang="en-AU" dirty="0" smtClean="0"/>
              <a:t>Addressing the issue – Participatory land use planning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7940" y="2522607"/>
            <a:ext cx="4645152" cy="3786753"/>
          </a:xfrm>
        </p:spPr>
        <p:txBody>
          <a:bodyPr/>
          <a:lstStyle/>
          <a:p>
            <a:r>
              <a:rPr lang="en-AU" dirty="0"/>
              <a:t>Participatory and inclusive Land Use Planning</a:t>
            </a:r>
          </a:p>
          <a:p>
            <a:r>
              <a:rPr lang="en-AU" dirty="0"/>
              <a:t>Development of reforestation plans</a:t>
            </a:r>
          </a:p>
          <a:p>
            <a:pPr lvl="1"/>
            <a:r>
              <a:rPr lang="en-AU" dirty="0" smtClean="0"/>
              <a:t>Enrichment planting</a:t>
            </a:r>
          </a:p>
          <a:p>
            <a:pPr lvl="1"/>
            <a:r>
              <a:rPr lang="en-AU" dirty="0" smtClean="0"/>
              <a:t>Protection planting</a:t>
            </a:r>
          </a:p>
          <a:p>
            <a:pPr lvl="1"/>
            <a:r>
              <a:rPr lang="en-AU" dirty="0" smtClean="0"/>
              <a:t>Assisted Natural Regeneration</a:t>
            </a:r>
          </a:p>
          <a:p>
            <a:pPr lvl="1"/>
            <a:r>
              <a:rPr lang="en-AU" dirty="0" smtClean="0"/>
              <a:t>Production planting (Fruit orchards, woodlots)</a:t>
            </a:r>
          </a:p>
          <a:p>
            <a:pPr lvl="1"/>
            <a:r>
              <a:rPr lang="en-AU" dirty="0" smtClean="0"/>
              <a:t>Agro Forestry</a:t>
            </a:r>
            <a:endParaRPr lang="en-AU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54750" y="2610454"/>
            <a:ext cx="5795774" cy="409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44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117" y="257313"/>
            <a:ext cx="9605635" cy="1059305"/>
          </a:xfrm>
        </p:spPr>
        <p:txBody>
          <a:bodyPr/>
          <a:lstStyle/>
          <a:p>
            <a:r>
              <a:rPr lang="en-AU" dirty="0" smtClean="0"/>
              <a:t>Addressing the issues - Seed technology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59032" y="1315481"/>
            <a:ext cx="4645152" cy="3448595"/>
          </a:xfrm>
        </p:spPr>
        <p:txBody>
          <a:bodyPr/>
          <a:lstStyle/>
          <a:p>
            <a:r>
              <a:rPr lang="en-AU" dirty="0" smtClean="0"/>
              <a:t>Phenology Surveys</a:t>
            </a:r>
          </a:p>
          <a:p>
            <a:r>
              <a:rPr lang="en-AU" dirty="0" smtClean="0"/>
              <a:t>Seed technology trainings</a:t>
            </a:r>
          </a:p>
          <a:p>
            <a:r>
              <a:rPr lang="en-AU" dirty="0" smtClean="0"/>
              <a:t>Tree climbing and seed collection trainings to centralise activity</a:t>
            </a:r>
          </a:p>
          <a:p>
            <a:r>
              <a:rPr lang="en-AU" dirty="0" smtClean="0"/>
              <a:t>Development of protocols for long term storage of tree seeds</a:t>
            </a:r>
            <a:endParaRPr lang="en-AU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6" name="Content Placeholder 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xmlns="" id="{A1650E37-193D-48A1-AA4E-8359AFB26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380" y="1193414"/>
            <a:ext cx="5495348" cy="574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1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296" y="247818"/>
            <a:ext cx="9603275" cy="1049235"/>
          </a:xfrm>
        </p:spPr>
        <p:txBody>
          <a:bodyPr/>
          <a:lstStyle/>
          <a:p>
            <a:r>
              <a:rPr lang="en-AU" dirty="0" smtClean="0"/>
              <a:t>Addressing the issues - reforestation</a:t>
            </a:r>
            <a:endParaRPr lang="en-AU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641" y="1253877"/>
            <a:ext cx="11063610" cy="517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27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156" y="203435"/>
            <a:ext cx="9605635" cy="1059305"/>
          </a:xfrm>
        </p:spPr>
        <p:txBody>
          <a:bodyPr/>
          <a:lstStyle/>
          <a:p>
            <a:r>
              <a:rPr lang="en-AU" dirty="0"/>
              <a:t>Reforestation in Partnership with communities, government and private sector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0842" y="1352550"/>
            <a:ext cx="6101279" cy="2209800"/>
          </a:xfrm>
        </p:spPr>
        <p:txBody>
          <a:bodyPr/>
          <a:lstStyle/>
          <a:p>
            <a:r>
              <a:rPr lang="en-AU" dirty="0"/>
              <a:t>FIJI Water Ltd assisted with reforestation work in the lower and mid catchment</a:t>
            </a:r>
          </a:p>
          <a:p>
            <a:r>
              <a:rPr lang="en-AU" dirty="0"/>
              <a:t>Opposition Member of Parliament leading his community with tree planting activities</a:t>
            </a:r>
          </a:p>
          <a:p>
            <a:endParaRPr lang="en-AU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421481" y="3652160"/>
            <a:ext cx="4826185" cy="31479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0714" y="3616977"/>
            <a:ext cx="3846191" cy="3183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0714" y="733087"/>
            <a:ext cx="3846191" cy="2926334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66" y="3575448"/>
            <a:ext cx="3917722" cy="19018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3000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PC 2018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cific Community Presentation-2018" id="{C26FFF6D-B7EA-7E46-916E-DF9CCBDB6BF6}" vid="{D80715EB-9921-7740-B974-77B3F223813C}"/>
    </a:ext>
  </a:extLst>
</a:theme>
</file>

<file path=ppt/theme/theme2.xml><?xml version="1.0" encoding="utf-8"?>
<a:theme xmlns:a="http://schemas.openxmlformats.org/drawingml/2006/main" name="1_SPC 2018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cific Community Presentation-2018" id="{C26FFF6D-B7EA-7E46-916E-DF9CCBDB6BF6}" vid="{D80715EB-9921-7740-B974-77B3F223813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Image" ma:contentTypeID="0x0101009148F5A04DDD49CBA7127AADA5FB792B00AADE34325A8B49CDA8BB4DB53328F214006A765002D452E24C8161B399DF4F27FF" ma:contentTypeVersion="6" ma:contentTypeDescription="Upload an image." ma:contentTypeScope="" ma:versionID="f5abfc4ff15bea2561d168d2c0432de1">
  <xsd:schema xmlns:xsd="http://www.w3.org/2001/XMLSchema" xmlns:xs="http://www.w3.org/2001/XMLSchema" xmlns:p="http://schemas.microsoft.com/office/2006/metadata/properties" xmlns:ns1="http://schemas.microsoft.com/sharepoint/v3" xmlns:ns2="A1466F99-592D-4FBE-9C5A-71C070495048" xmlns:ns3="http://schemas.microsoft.com/sharepoint/v3/fields" xmlns:ns4="a1466f99-592d-4fbe-9c5a-71c070495048" targetNamespace="http://schemas.microsoft.com/office/2006/metadata/properties" ma:root="true" ma:fieldsID="b02d4abc175179fd35df049848c71cda" ns1:_="" ns2:_="" ns3:_="" ns4:_="">
    <xsd:import namespace="http://schemas.microsoft.com/sharepoint/v3"/>
    <xsd:import namespace="A1466F99-592D-4FBE-9C5A-71C070495048"/>
    <xsd:import namespace="http://schemas.microsoft.com/sharepoint/v3/fields"/>
    <xsd:import namespace="a1466f99-592d-4fbe-9c5a-71c070495048"/>
    <xsd:element name="properties">
      <xsd:complexType>
        <xsd:sequence>
          <xsd:element name="documentManagement">
            <xsd:complexType>
              <xsd:all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2:ThumbnailExists" minOccurs="0"/>
                <xsd:element ref="ns2:PreviewExists" minOccurs="0"/>
                <xsd:element ref="ns2:ImageWidth" minOccurs="0"/>
                <xsd:element ref="ns2:ImageHeight" minOccurs="0"/>
                <xsd:element ref="ns2:ImageCreateDate" minOccurs="0"/>
                <xsd:element ref="ns3:wic_System_Copyright" minOccurs="0"/>
                <xsd:element ref="ns1:PublishingStartDate" minOccurs="0"/>
                <xsd:element ref="ns1:PublishingExpirationDate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8" nillable="true" ma:displayName="URL Path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File Type" ma:hidden="true" ma:internalName="File_x0020_Type" ma:readOnly="true">
      <xsd:simpleType>
        <xsd:restriction base="dms:Text"/>
      </xsd:simpleType>
    </xsd:element>
    <xsd:element name="HTML_x0020_File_x0020_Type" ma:index="10" nillable="true" ma:displayName="HTML File Type" ma:hidden="true" ma:internalName="HTML_x0020_File_x0020_Type" ma:readOnly="true">
      <xsd:simpleType>
        <xsd:restriction base="dms:Text"/>
      </xsd:simpleType>
    </xsd:element>
    <xsd:element name="FSObjType" ma:index="11" nillable="true" ma:displayName="Item Type" ma:hidden="true" ma:list="Docs" ma:internalName="FSObjType" ma:readOnly="true" ma:showField="FSType">
      <xsd:simpleType>
        <xsd:restriction base="dms:Lookup"/>
      </xsd:simpleType>
    </xsd:element>
    <xsd:element name="PublishingStartDate" ma:index="27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28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466F99-592D-4FBE-9C5A-71C070495048" elementFormDefault="qualified">
    <xsd:import namespace="http://schemas.microsoft.com/office/2006/documentManagement/types"/>
    <xsd:import namespace="http://schemas.microsoft.com/office/infopath/2007/PartnerControls"/>
    <xsd:element name="ThumbnailExists" ma:index="18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19" nillable="true" ma:displayName="Preview Exists" ma:default="FALSE" ma:hidden="true" ma:internalName="PreviewExists" ma:readOnly="true">
      <xsd:simpleType>
        <xsd:restriction base="dms:Boolean"/>
      </xsd:simpleType>
    </xsd:element>
    <xsd:element name="ImageWidth" ma:index="20" nillable="true" ma:displayName="Width" ma:internalName="ImageWidth" ma:readOnly="true">
      <xsd:simpleType>
        <xsd:restriction base="dms:Unknown"/>
      </xsd:simpleType>
    </xsd:element>
    <xsd:element name="ImageHeight" ma:index="22" nillable="true" ma:displayName="Height" ma:internalName="ImageHeight" ma:readOnly="true">
      <xsd:simpleType>
        <xsd:restriction base="dms:Unknown"/>
      </xsd:simpleType>
    </xsd:element>
    <xsd:element name="ImageCreateDate" ma:index="25" nillable="true" ma:displayName="Date Picture Taken" ma:format="DateTime" ma:hidden="true" ma:internalName="ImageCreat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26" nillable="true" ma:displayName="Copyright" ma:internalName="wic_System_Copyright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466f99-592d-4fbe-9c5a-71c0704950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1" nillable="true" ma:displayName="MediaServiceAutoTags" ma:internalName="MediaServiceAutoTags" ma:readOnly="true">
      <xsd:simpleType>
        <xsd:restriction base="dms:Text"/>
      </xsd:simpleType>
    </xsd:element>
    <xsd:element name="MediaServiceOCR" ma:index="3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3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4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23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LongProperties xmlns="http://schemas.microsoft.com/office/2006/metadata/longPropertie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34A288F-626D-4289-8554-2AE5E68722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1466F99-592D-4FBE-9C5A-71C070495048"/>
    <ds:schemaRef ds:uri="http://schemas.microsoft.com/sharepoint/v3/fields"/>
    <ds:schemaRef ds:uri="a1466f99-592d-4fbe-9c5a-71c0704950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AFE3AE9-AB20-4378-98C6-6122CBC288A2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877EBE81-FB28-4F1A-9B5A-E9206120D5E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Pacific Community Presentation-2018</Template>
  <TotalTime>4139</TotalTime>
  <Words>547</Words>
  <Application>Microsoft Macintosh PowerPoint</Application>
  <PresentationFormat>Custom</PresentationFormat>
  <Paragraphs>115</Paragraphs>
  <Slides>16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SPC 2018</vt:lpstr>
      <vt:lpstr>1_SPC 2018</vt:lpstr>
      <vt:lpstr>PowerPoint Presentation</vt:lpstr>
      <vt:lpstr>PowerPoint Presentation</vt:lpstr>
      <vt:lpstr>Background –Management Issues</vt:lpstr>
      <vt:lpstr>Opportunities</vt:lpstr>
      <vt:lpstr>PowerPoint Presentation</vt:lpstr>
      <vt:lpstr>Addressing the issue – Participatory land use planning</vt:lpstr>
      <vt:lpstr>Addressing the issues - Seed technology</vt:lpstr>
      <vt:lpstr>Addressing the issues - reforestation</vt:lpstr>
      <vt:lpstr>Reforestation in Partnership with communities, government and private sector</vt:lpstr>
      <vt:lpstr>PowerPoint Presentation</vt:lpstr>
      <vt:lpstr>Addressing the issues - Policy and regulatory frameworks</vt:lpstr>
      <vt:lpstr>Addressing the issues - Livelihood programmes</vt:lpstr>
      <vt:lpstr>Addressing the issues - livelihood</vt:lpstr>
      <vt:lpstr>Addressing the issues – fire alert &amp; Monitoring system</vt:lpstr>
      <vt:lpstr>Lessons learnt</vt:lpstr>
      <vt:lpstr>                                     Thank You</vt:lpstr>
    </vt:vector>
  </TitlesOfParts>
  <Company>SPC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Text</dc:title>
  <dc:creator>John Oakeshott</dc:creator>
  <cp:lastModifiedBy>Emma Newland</cp:lastModifiedBy>
  <cp:revision>269</cp:revision>
  <cp:lastPrinted>2020-02-03T02:04:18Z</cp:lastPrinted>
  <dcterms:created xsi:type="dcterms:W3CDTF">2019-06-03T22:50:02Z</dcterms:created>
  <dcterms:modified xsi:type="dcterms:W3CDTF">2021-02-14T22:37:13Z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ic_System_Copyright">
    <vt:lpwstr/>
  </property>
</Properties>
</file>