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353" r:id="rId3"/>
    <p:sldId id="355" r:id="rId4"/>
    <p:sldId id="347" r:id="rId5"/>
    <p:sldId id="348" r:id="rId6"/>
    <p:sldId id="349" r:id="rId7"/>
    <p:sldId id="352" r:id="rId8"/>
    <p:sldId id="351" r:id="rId9"/>
  </p:sldIdLst>
  <p:sldSz cx="9144000" cy="5143500" type="screen16x9"/>
  <p:notesSz cx="6858000" cy="9144000"/>
  <p:defaultTextStyle>
    <a:defPPr>
      <a:defRPr lang="en-US"/>
    </a:defPPr>
    <a:lvl1pPr algn="l" defTabSz="457189"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189" algn="l" defTabSz="457189"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378" algn="l" defTabSz="457189"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566" algn="l" defTabSz="457189"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754" algn="l" defTabSz="457189"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5943" algn="l" defTabSz="457189" rtl="0" eaLnBrk="1" latinLnBrk="0" hangingPunct="1">
      <a:defRPr kern="1200">
        <a:solidFill>
          <a:schemeClr val="tx1"/>
        </a:solidFill>
        <a:latin typeface="Calibri" charset="0"/>
        <a:ea typeface="ＭＳ Ｐゴシック" charset="0"/>
        <a:cs typeface="+mn-cs"/>
      </a:defRPr>
    </a:lvl6pPr>
    <a:lvl7pPr marL="2743132" algn="l" defTabSz="457189" rtl="0" eaLnBrk="1" latinLnBrk="0" hangingPunct="1">
      <a:defRPr kern="1200">
        <a:solidFill>
          <a:schemeClr val="tx1"/>
        </a:solidFill>
        <a:latin typeface="Calibri" charset="0"/>
        <a:ea typeface="ＭＳ Ｐゴシック" charset="0"/>
        <a:cs typeface="+mn-cs"/>
      </a:defRPr>
    </a:lvl7pPr>
    <a:lvl8pPr marL="3200320" algn="l" defTabSz="457189" rtl="0" eaLnBrk="1" latinLnBrk="0" hangingPunct="1">
      <a:defRPr kern="1200">
        <a:solidFill>
          <a:schemeClr val="tx1"/>
        </a:solidFill>
        <a:latin typeface="Calibri" charset="0"/>
        <a:ea typeface="ＭＳ Ｐゴシック" charset="0"/>
        <a:cs typeface="+mn-cs"/>
      </a:defRPr>
    </a:lvl8pPr>
    <a:lvl9pPr marL="3657509" algn="l" defTabSz="457189" rtl="0" eaLnBrk="1" latinLnBrk="0" hangingPunct="1">
      <a:defRPr kern="1200">
        <a:solidFill>
          <a:schemeClr val="tx1"/>
        </a:solidFill>
        <a:latin typeface="Calibri" charset="0"/>
        <a:ea typeface="ＭＳ Ｐゴシック" charset="0"/>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Cusack" initials="PC" lastIdx="1" clrIdx="0">
    <p:extLst>
      <p:ext uri="{19B8F6BF-5375-455C-9EA6-DF929625EA0E}">
        <p15:presenceInfo xmlns:p15="http://schemas.microsoft.com/office/powerpoint/2012/main" xmlns="" userId="S-1-5-21-1163553049-3900314846-2920656964-22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2A0"/>
    <a:srgbClr val="FFFF99"/>
    <a:srgbClr val="C4E59F"/>
    <a:srgbClr val="AFDC7E"/>
    <a:srgbClr val="9A6B3B"/>
    <a:srgbClr val="6137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9" autoAdjust="0"/>
    <p:restoredTop sz="92494" autoAdjust="0"/>
  </p:normalViewPr>
  <p:slideViewPr>
    <p:cSldViewPr snapToObjects="1">
      <p:cViewPr varScale="1">
        <p:scale>
          <a:sx n="184" d="100"/>
          <a:sy n="184" d="100"/>
        </p:scale>
        <p:origin x="-592" y="-112"/>
      </p:cViewPr>
      <p:guideLst>
        <p:guide orient="horz" pos="162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F96E63-6DFC-4C5A-9FD8-FD8C178E9568}" type="doc">
      <dgm:prSet loTypeId="urn:microsoft.com/office/officeart/2005/8/layout/funnel1" loCatId="relationship" qsTypeId="urn:microsoft.com/office/officeart/2005/8/quickstyle/3d6" qsCatId="3D" csTypeId="urn:microsoft.com/office/officeart/2005/8/colors/accent1_2" csCatId="accent1" phldr="1"/>
      <dgm:spPr/>
      <dgm:t>
        <a:bodyPr/>
        <a:lstStyle/>
        <a:p>
          <a:endParaRPr lang="en-US"/>
        </a:p>
      </dgm:t>
    </dgm:pt>
    <dgm:pt modelId="{3AF5D7E8-29C7-4EB6-83CC-8E6C253E8768}">
      <dgm:prSet phldrT="[Text]"/>
      <dgm:spPr/>
      <dgm:t>
        <a:bodyPr/>
        <a:lstStyle/>
        <a:p>
          <a:r>
            <a:rPr lang="en-US" dirty="0"/>
            <a:t>27 outputs</a:t>
          </a:r>
        </a:p>
      </dgm:t>
    </dgm:pt>
    <dgm:pt modelId="{F559C92C-0E0F-46E2-A16D-85605DA05F52}" type="parTrans" cxnId="{0DACCAC1-601A-4DEA-A544-41BB5904C145}">
      <dgm:prSet/>
      <dgm:spPr/>
      <dgm:t>
        <a:bodyPr/>
        <a:lstStyle/>
        <a:p>
          <a:endParaRPr lang="en-US"/>
        </a:p>
      </dgm:t>
    </dgm:pt>
    <dgm:pt modelId="{1C0E4BA8-B610-421F-B1E3-41E15B580203}" type="sibTrans" cxnId="{0DACCAC1-601A-4DEA-A544-41BB5904C145}">
      <dgm:prSet/>
      <dgm:spPr/>
      <dgm:t>
        <a:bodyPr/>
        <a:lstStyle/>
        <a:p>
          <a:endParaRPr lang="en-US"/>
        </a:p>
      </dgm:t>
    </dgm:pt>
    <dgm:pt modelId="{95BEA4A1-C21C-4293-ABC9-C8EA5F1ABE54}">
      <dgm:prSet phldrT="[Text]"/>
      <dgm:spPr/>
      <dgm:t>
        <a:bodyPr/>
        <a:lstStyle/>
        <a:p>
          <a:r>
            <a:rPr lang="en-US" dirty="0"/>
            <a:t>10 outcome indicators</a:t>
          </a:r>
        </a:p>
      </dgm:t>
    </dgm:pt>
    <dgm:pt modelId="{A653FEC2-0EE7-4E6D-862E-BAA4CA1B4912}" type="parTrans" cxnId="{D0562573-A1F9-4D63-93EF-80B3E460759C}">
      <dgm:prSet/>
      <dgm:spPr/>
      <dgm:t>
        <a:bodyPr/>
        <a:lstStyle/>
        <a:p>
          <a:endParaRPr lang="en-US"/>
        </a:p>
      </dgm:t>
    </dgm:pt>
    <dgm:pt modelId="{559795F3-0850-4AFF-839A-36F1348414F1}" type="sibTrans" cxnId="{D0562573-A1F9-4D63-93EF-80B3E460759C}">
      <dgm:prSet/>
      <dgm:spPr/>
      <dgm:t>
        <a:bodyPr/>
        <a:lstStyle/>
        <a:p>
          <a:endParaRPr lang="en-US"/>
        </a:p>
      </dgm:t>
    </dgm:pt>
    <dgm:pt modelId="{1758E39D-9292-4976-9251-50D442EF5167}">
      <dgm:prSet phldrT="[Text]"/>
      <dgm:spPr/>
      <dgm:t>
        <a:bodyPr/>
        <a:lstStyle/>
        <a:p>
          <a:r>
            <a:rPr lang="en-US" dirty="0"/>
            <a:t>Project components</a:t>
          </a:r>
        </a:p>
      </dgm:t>
    </dgm:pt>
    <dgm:pt modelId="{BACF0D62-2D27-4A0E-ACA5-F18A8DC06C6F}" type="parTrans" cxnId="{E2789B46-2770-4C3B-92EA-2B599F8A7856}">
      <dgm:prSet/>
      <dgm:spPr/>
      <dgm:t>
        <a:bodyPr/>
        <a:lstStyle/>
        <a:p>
          <a:endParaRPr lang="en-US"/>
        </a:p>
      </dgm:t>
    </dgm:pt>
    <dgm:pt modelId="{0CA4587F-8242-49A4-999D-64E16EE79437}" type="sibTrans" cxnId="{E2789B46-2770-4C3B-92EA-2B599F8A7856}">
      <dgm:prSet/>
      <dgm:spPr/>
      <dgm:t>
        <a:bodyPr/>
        <a:lstStyle/>
        <a:p>
          <a:endParaRPr lang="en-US"/>
        </a:p>
      </dgm:t>
    </dgm:pt>
    <dgm:pt modelId="{8469B985-FCB3-427A-9112-FC8321A76656}">
      <dgm:prSet phldrT="[Text]"/>
      <dgm:spPr/>
      <dgm:t>
        <a:bodyPr/>
        <a:lstStyle/>
        <a:p>
          <a:r>
            <a:rPr lang="en-US" dirty="0"/>
            <a:t>5 components</a:t>
          </a:r>
        </a:p>
      </dgm:t>
    </dgm:pt>
    <dgm:pt modelId="{E242133D-333A-431D-88B8-B2EDD66720E2}" type="parTrans" cxnId="{D08CA0C3-BEC0-41E4-9195-7EC6FEFF1525}">
      <dgm:prSet/>
      <dgm:spPr/>
      <dgm:t>
        <a:bodyPr/>
        <a:lstStyle/>
        <a:p>
          <a:endParaRPr lang="en-US"/>
        </a:p>
      </dgm:t>
    </dgm:pt>
    <dgm:pt modelId="{BF7865B4-5DB1-4E73-8257-4EB4FC3AB4C6}" type="sibTrans" cxnId="{D08CA0C3-BEC0-41E4-9195-7EC6FEFF1525}">
      <dgm:prSet/>
      <dgm:spPr/>
      <dgm:t>
        <a:bodyPr/>
        <a:lstStyle/>
        <a:p>
          <a:endParaRPr lang="en-US"/>
        </a:p>
      </dgm:t>
    </dgm:pt>
    <dgm:pt modelId="{368A5627-C5B4-443F-BED3-82649CD343B8}" type="pres">
      <dgm:prSet presAssocID="{97F96E63-6DFC-4C5A-9FD8-FD8C178E9568}" presName="Name0" presStyleCnt="0">
        <dgm:presLayoutVars>
          <dgm:chMax val="4"/>
          <dgm:resizeHandles val="exact"/>
        </dgm:presLayoutVars>
      </dgm:prSet>
      <dgm:spPr/>
      <dgm:t>
        <a:bodyPr/>
        <a:lstStyle/>
        <a:p>
          <a:endParaRPr lang="en-US"/>
        </a:p>
      </dgm:t>
    </dgm:pt>
    <dgm:pt modelId="{70ADDFA2-0BDA-4DB9-B389-958BF995EEF2}" type="pres">
      <dgm:prSet presAssocID="{97F96E63-6DFC-4C5A-9FD8-FD8C178E9568}" presName="ellipse" presStyleLbl="trBgShp" presStyleIdx="0" presStyleCnt="1"/>
      <dgm:spPr/>
    </dgm:pt>
    <dgm:pt modelId="{1F0D0135-B1F0-4F6F-88CF-A247623229E0}" type="pres">
      <dgm:prSet presAssocID="{97F96E63-6DFC-4C5A-9FD8-FD8C178E9568}" presName="arrow1" presStyleLbl="fgShp" presStyleIdx="0" presStyleCnt="1"/>
      <dgm:spPr/>
    </dgm:pt>
    <dgm:pt modelId="{C2D8EA8C-858F-40AC-8375-A964219ACE45}" type="pres">
      <dgm:prSet presAssocID="{97F96E63-6DFC-4C5A-9FD8-FD8C178E9568}" presName="rectangle" presStyleLbl="revTx" presStyleIdx="0" presStyleCnt="1">
        <dgm:presLayoutVars>
          <dgm:bulletEnabled val="1"/>
        </dgm:presLayoutVars>
      </dgm:prSet>
      <dgm:spPr/>
      <dgm:t>
        <a:bodyPr/>
        <a:lstStyle/>
        <a:p>
          <a:endParaRPr lang="en-US"/>
        </a:p>
      </dgm:t>
    </dgm:pt>
    <dgm:pt modelId="{4A3BB75F-D444-4712-9A2A-569294A87B22}" type="pres">
      <dgm:prSet presAssocID="{8469B985-FCB3-427A-9112-FC8321A76656}" presName="item1" presStyleLbl="node1" presStyleIdx="0" presStyleCnt="3">
        <dgm:presLayoutVars>
          <dgm:bulletEnabled val="1"/>
        </dgm:presLayoutVars>
      </dgm:prSet>
      <dgm:spPr/>
      <dgm:t>
        <a:bodyPr/>
        <a:lstStyle/>
        <a:p>
          <a:endParaRPr lang="en-US"/>
        </a:p>
      </dgm:t>
    </dgm:pt>
    <dgm:pt modelId="{F578D990-D69B-46EE-BCA8-55F8D3A3739C}" type="pres">
      <dgm:prSet presAssocID="{95BEA4A1-C21C-4293-ABC9-C8EA5F1ABE54}" presName="item2" presStyleLbl="node1" presStyleIdx="1" presStyleCnt="3" custAng="0">
        <dgm:presLayoutVars>
          <dgm:bulletEnabled val="1"/>
        </dgm:presLayoutVars>
      </dgm:prSet>
      <dgm:spPr/>
      <dgm:t>
        <a:bodyPr/>
        <a:lstStyle/>
        <a:p>
          <a:endParaRPr lang="en-US"/>
        </a:p>
      </dgm:t>
    </dgm:pt>
    <dgm:pt modelId="{B29F6818-0A4F-49CA-A6C7-911AF58D1CBF}" type="pres">
      <dgm:prSet presAssocID="{1758E39D-9292-4976-9251-50D442EF5167}" presName="item3" presStyleLbl="node1" presStyleIdx="2" presStyleCnt="3">
        <dgm:presLayoutVars>
          <dgm:bulletEnabled val="1"/>
        </dgm:presLayoutVars>
      </dgm:prSet>
      <dgm:spPr/>
      <dgm:t>
        <a:bodyPr/>
        <a:lstStyle/>
        <a:p>
          <a:endParaRPr lang="en-US"/>
        </a:p>
      </dgm:t>
    </dgm:pt>
    <dgm:pt modelId="{4BB3F252-F6FF-4156-A4B6-6FB23CDCD262}" type="pres">
      <dgm:prSet presAssocID="{97F96E63-6DFC-4C5A-9FD8-FD8C178E9568}" presName="funnel" presStyleLbl="trAlignAcc1" presStyleIdx="0" presStyleCnt="1" custLinFactNeighborX="363" custLinFactNeighborY="3287"/>
      <dgm:spPr/>
    </dgm:pt>
  </dgm:ptLst>
  <dgm:cxnLst>
    <dgm:cxn modelId="{E2789B46-2770-4C3B-92EA-2B599F8A7856}" srcId="{97F96E63-6DFC-4C5A-9FD8-FD8C178E9568}" destId="{1758E39D-9292-4976-9251-50D442EF5167}" srcOrd="3" destOrd="0" parTransId="{BACF0D62-2D27-4A0E-ACA5-F18A8DC06C6F}" sibTransId="{0CA4587F-8242-49A4-999D-64E16EE79437}"/>
    <dgm:cxn modelId="{0DACCAC1-601A-4DEA-A544-41BB5904C145}" srcId="{97F96E63-6DFC-4C5A-9FD8-FD8C178E9568}" destId="{3AF5D7E8-29C7-4EB6-83CC-8E6C253E8768}" srcOrd="0" destOrd="0" parTransId="{F559C92C-0E0F-46E2-A16D-85605DA05F52}" sibTransId="{1C0E4BA8-B610-421F-B1E3-41E15B580203}"/>
    <dgm:cxn modelId="{D0562573-A1F9-4D63-93EF-80B3E460759C}" srcId="{97F96E63-6DFC-4C5A-9FD8-FD8C178E9568}" destId="{95BEA4A1-C21C-4293-ABC9-C8EA5F1ABE54}" srcOrd="2" destOrd="0" parTransId="{A653FEC2-0EE7-4E6D-862E-BAA4CA1B4912}" sibTransId="{559795F3-0850-4AFF-839A-36F1348414F1}"/>
    <dgm:cxn modelId="{D08CA0C3-BEC0-41E4-9195-7EC6FEFF1525}" srcId="{97F96E63-6DFC-4C5A-9FD8-FD8C178E9568}" destId="{8469B985-FCB3-427A-9112-FC8321A76656}" srcOrd="1" destOrd="0" parTransId="{E242133D-333A-431D-88B8-B2EDD66720E2}" sibTransId="{BF7865B4-5DB1-4E73-8257-4EB4FC3AB4C6}"/>
    <dgm:cxn modelId="{AF9F1680-4F24-4949-8786-86813BE03093}" type="presOf" srcId="{97F96E63-6DFC-4C5A-9FD8-FD8C178E9568}" destId="{368A5627-C5B4-443F-BED3-82649CD343B8}" srcOrd="0" destOrd="0" presId="urn:microsoft.com/office/officeart/2005/8/layout/funnel1"/>
    <dgm:cxn modelId="{585C6039-1A9E-4183-B5C1-A65095E33F52}" type="presOf" srcId="{3AF5D7E8-29C7-4EB6-83CC-8E6C253E8768}" destId="{B29F6818-0A4F-49CA-A6C7-911AF58D1CBF}" srcOrd="0" destOrd="0" presId="urn:microsoft.com/office/officeart/2005/8/layout/funnel1"/>
    <dgm:cxn modelId="{11BE741D-CAF1-466A-9B4A-0EE2591C2A23}" type="presOf" srcId="{95BEA4A1-C21C-4293-ABC9-C8EA5F1ABE54}" destId="{4A3BB75F-D444-4712-9A2A-569294A87B22}" srcOrd="0" destOrd="0" presId="urn:microsoft.com/office/officeart/2005/8/layout/funnel1"/>
    <dgm:cxn modelId="{85911ABA-D896-449A-9A7A-1B3E181BA9C3}" type="presOf" srcId="{8469B985-FCB3-427A-9112-FC8321A76656}" destId="{F578D990-D69B-46EE-BCA8-55F8D3A3739C}" srcOrd="0" destOrd="0" presId="urn:microsoft.com/office/officeart/2005/8/layout/funnel1"/>
    <dgm:cxn modelId="{F615ED73-BBA9-43E5-8843-E66F211DF3BA}" type="presOf" srcId="{1758E39D-9292-4976-9251-50D442EF5167}" destId="{C2D8EA8C-858F-40AC-8375-A964219ACE45}" srcOrd="0" destOrd="0" presId="urn:microsoft.com/office/officeart/2005/8/layout/funnel1"/>
    <dgm:cxn modelId="{D73402BE-52E1-46FD-B52D-E0747E3CEAD9}" type="presParOf" srcId="{368A5627-C5B4-443F-BED3-82649CD343B8}" destId="{70ADDFA2-0BDA-4DB9-B389-958BF995EEF2}" srcOrd="0" destOrd="0" presId="urn:microsoft.com/office/officeart/2005/8/layout/funnel1"/>
    <dgm:cxn modelId="{ECFC4D41-DAF0-4359-B209-43C8212828EE}" type="presParOf" srcId="{368A5627-C5B4-443F-BED3-82649CD343B8}" destId="{1F0D0135-B1F0-4F6F-88CF-A247623229E0}" srcOrd="1" destOrd="0" presId="urn:microsoft.com/office/officeart/2005/8/layout/funnel1"/>
    <dgm:cxn modelId="{604CC1E9-E5A6-4641-AEA3-E20312905360}" type="presParOf" srcId="{368A5627-C5B4-443F-BED3-82649CD343B8}" destId="{C2D8EA8C-858F-40AC-8375-A964219ACE45}" srcOrd="2" destOrd="0" presId="urn:microsoft.com/office/officeart/2005/8/layout/funnel1"/>
    <dgm:cxn modelId="{5E5CFF0F-D4E5-46E3-B70E-DA63AAED8E58}" type="presParOf" srcId="{368A5627-C5B4-443F-BED3-82649CD343B8}" destId="{4A3BB75F-D444-4712-9A2A-569294A87B22}" srcOrd="3" destOrd="0" presId="urn:microsoft.com/office/officeart/2005/8/layout/funnel1"/>
    <dgm:cxn modelId="{562DB730-E963-4730-A16A-A37B827B8943}" type="presParOf" srcId="{368A5627-C5B4-443F-BED3-82649CD343B8}" destId="{F578D990-D69B-46EE-BCA8-55F8D3A3739C}" srcOrd="4" destOrd="0" presId="urn:microsoft.com/office/officeart/2005/8/layout/funnel1"/>
    <dgm:cxn modelId="{9DCFAD4D-8AFE-442E-BF94-205AC165D525}" type="presParOf" srcId="{368A5627-C5B4-443F-BED3-82649CD343B8}" destId="{B29F6818-0A4F-49CA-A6C7-911AF58D1CBF}" srcOrd="5" destOrd="0" presId="urn:microsoft.com/office/officeart/2005/8/layout/funnel1"/>
    <dgm:cxn modelId="{B9CDC4CE-3A46-4CC9-8E33-D316769253FE}" type="presParOf" srcId="{368A5627-C5B4-443F-BED3-82649CD343B8}" destId="{4BB3F252-F6FF-4156-A4B6-6FB23CDCD262}"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DDFA2-0BDA-4DB9-B389-958BF995EEF2}">
      <dsp:nvSpPr>
        <dsp:cNvPr id="0" name=""/>
        <dsp:cNvSpPr/>
      </dsp:nvSpPr>
      <dsp:spPr>
        <a:xfrm>
          <a:off x="749855" y="182654"/>
          <a:ext cx="2740264" cy="951657"/>
        </a:xfrm>
        <a:prstGeom prst="ellipse">
          <a:avLst/>
        </a:prstGeom>
        <a:solidFill>
          <a:schemeClr val="accent1">
            <a:tint val="50000"/>
            <a:alpha val="40000"/>
            <a:hueOff val="0"/>
            <a:satOff val="0"/>
            <a:lumOff val="0"/>
            <a:alphaOff val="0"/>
          </a:schemeClr>
        </a:solidFill>
        <a:ln>
          <a:noFill/>
        </a:ln>
        <a:effectLst/>
        <a:sp3d z="-10400" extrusionH="12700" prstMaterial="plastic"/>
      </dsp:spPr>
      <dsp:style>
        <a:lnRef idx="0">
          <a:scrgbClr r="0" g="0" b="0"/>
        </a:lnRef>
        <a:fillRef idx="1">
          <a:scrgbClr r="0" g="0" b="0"/>
        </a:fillRef>
        <a:effectRef idx="0">
          <a:scrgbClr r="0" g="0" b="0"/>
        </a:effectRef>
        <a:fontRef idx="minor"/>
      </dsp:style>
    </dsp:sp>
    <dsp:sp modelId="{1F0D0135-B1F0-4F6F-88CF-A247623229E0}">
      <dsp:nvSpPr>
        <dsp:cNvPr id="0" name=""/>
        <dsp:cNvSpPr/>
      </dsp:nvSpPr>
      <dsp:spPr>
        <a:xfrm>
          <a:off x="1858706" y="2512941"/>
          <a:ext cx="531059" cy="339877"/>
        </a:xfrm>
        <a:prstGeom prst="downArrow">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2D8EA8C-858F-40AC-8375-A964219ACE45}">
      <dsp:nvSpPr>
        <dsp:cNvPr id="0" name=""/>
        <dsp:cNvSpPr/>
      </dsp:nvSpPr>
      <dsp:spPr>
        <a:xfrm>
          <a:off x="849694" y="2784843"/>
          <a:ext cx="2549083" cy="63727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a:t>Project components</a:t>
          </a:r>
        </a:p>
      </dsp:txBody>
      <dsp:txXfrm>
        <a:off x="849694" y="2784843"/>
        <a:ext cx="2549083" cy="637270"/>
      </dsp:txXfrm>
    </dsp:sp>
    <dsp:sp modelId="{4A3BB75F-D444-4712-9A2A-569294A87B22}">
      <dsp:nvSpPr>
        <dsp:cNvPr id="0" name=""/>
        <dsp:cNvSpPr/>
      </dsp:nvSpPr>
      <dsp:spPr>
        <a:xfrm>
          <a:off x="1746121" y="1207810"/>
          <a:ext cx="955906" cy="955906"/>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10 outcome indicators</a:t>
          </a:r>
        </a:p>
      </dsp:txBody>
      <dsp:txXfrm>
        <a:off x="1886110" y="1347799"/>
        <a:ext cx="675928" cy="675928"/>
      </dsp:txXfrm>
    </dsp:sp>
    <dsp:sp modelId="{F578D990-D69B-46EE-BCA8-55F8D3A3739C}">
      <dsp:nvSpPr>
        <dsp:cNvPr id="0" name=""/>
        <dsp:cNvSpPr/>
      </dsp:nvSpPr>
      <dsp:spPr>
        <a:xfrm>
          <a:off x="1062118" y="490668"/>
          <a:ext cx="955906" cy="955906"/>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5 components</a:t>
          </a:r>
        </a:p>
      </dsp:txBody>
      <dsp:txXfrm>
        <a:off x="1202107" y="630657"/>
        <a:ext cx="675928" cy="675928"/>
      </dsp:txXfrm>
    </dsp:sp>
    <dsp:sp modelId="{B29F6818-0A4F-49CA-A6C7-911AF58D1CBF}">
      <dsp:nvSpPr>
        <dsp:cNvPr id="0" name=""/>
        <dsp:cNvSpPr/>
      </dsp:nvSpPr>
      <dsp:spPr>
        <a:xfrm>
          <a:off x="2039266" y="259551"/>
          <a:ext cx="955906" cy="955906"/>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a:t>27 outputs</a:t>
          </a:r>
        </a:p>
      </dsp:txBody>
      <dsp:txXfrm>
        <a:off x="2179255" y="399540"/>
        <a:ext cx="675928" cy="675928"/>
      </dsp:txXfrm>
    </dsp:sp>
    <dsp:sp modelId="{4BB3F252-F6FF-4156-A4B6-6FB23CDCD262}">
      <dsp:nvSpPr>
        <dsp:cNvPr id="0" name=""/>
        <dsp:cNvSpPr/>
      </dsp:nvSpPr>
      <dsp:spPr>
        <a:xfrm>
          <a:off x="648066" y="144024"/>
          <a:ext cx="2973930" cy="2379144"/>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50800" h="50800"/>
          <a:bevelB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A67DD6-8712-4A65-A965-AA454207BAFF}" type="datetimeFigureOut">
              <a:rPr lang="en-AU" smtClean="0"/>
              <a:pPr/>
              <a:t>15/02/21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0B3D3-7B57-487F-A859-0B2CB90AD8F4}" type="slidenum">
              <a:rPr lang="en-AU" smtClean="0"/>
              <a:pPr/>
              <a:t>‹#›</a:t>
            </a:fld>
            <a:endParaRPr lang="en-AU"/>
          </a:p>
        </p:txBody>
      </p:sp>
    </p:spTree>
    <p:extLst>
      <p:ext uri="{BB962C8B-B14F-4D97-AF65-F5344CB8AC3E}">
        <p14:creationId xmlns:p14="http://schemas.microsoft.com/office/powerpoint/2010/main" val="2802917159"/>
      </p:ext>
    </p:extLst>
  </p:cSld>
  <p:clrMap bg1="lt1" tx1="dk1" bg2="lt2" tx2="dk2" accent1="accent1" accent2="accent2" accent3="accent3" accent4="accent4" accent5="accent5" accent6="accent6" hlink="hlink" folHlink="folHlink"/>
  <p:notesStyle>
    <a:lvl1pPr marL="0" algn="l" defTabSz="914378" rtl="0" eaLnBrk="1" latinLnBrk="0" hangingPunct="1">
      <a:defRPr sz="1200" kern="1200">
        <a:solidFill>
          <a:schemeClr val="tx1"/>
        </a:solidFill>
        <a:latin typeface="+mn-lt"/>
        <a:ea typeface="+mn-ea"/>
        <a:cs typeface="+mn-cs"/>
      </a:defRPr>
    </a:lvl1pPr>
    <a:lvl2pPr marL="457189" algn="l" defTabSz="914378" rtl="0" eaLnBrk="1" latinLnBrk="0" hangingPunct="1">
      <a:defRPr sz="1200" kern="1200">
        <a:solidFill>
          <a:schemeClr val="tx1"/>
        </a:solidFill>
        <a:latin typeface="+mn-lt"/>
        <a:ea typeface="+mn-ea"/>
        <a:cs typeface="+mn-cs"/>
      </a:defRPr>
    </a:lvl2pPr>
    <a:lvl3pPr marL="914378" algn="l" defTabSz="914378" rtl="0" eaLnBrk="1" latinLnBrk="0" hangingPunct="1">
      <a:defRPr sz="1200" kern="1200">
        <a:solidFill>
          <a:schemeClr val="tx1"/>
        </a:solidFill>
        <a:latin typeface="+mn-lt"/>
        <a:ea typeface="+mn-ea"/>
        <a:cs typeface="+mn-cs"/>
      </a:defRPr>
    </a:lvl3pPr>
    <a:lvl4pPr marL="1371566" algn="l" defTabSz="914378" rtl="0" eaLnBrk="1" latinLnBrk="0" hangingPunct="1">
      <a:defRPr sz="1200" kern="1200">
        <a:solidFill>
          <a:schemeClr val="tx1"/>
        </a:solidFill>
        <a:latin typeface="+mn-lt"/>
        <a:ea typeface="+mn-ea"/>
        <a:cs typeface="+mn-cs"/>
      </a:defRPr>
    </a:lvl4pPr>
    <a:lvl5pPr marL="1828754" algn="l" defTabSz="914378" rtl="0" eaLnBrk="1" latinLnBrk="0" hangingPunct="1">
      <a:defRPr sz="1200" kern="1200">
        <a:solidFill>
          <a:schemeClr val="tx1"/>
        </a:solidFill>
        <a:latin typeface="+mn-lt"/>
        <a:ea typeface="+mn-ea"/>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D0B3D3-7B57-487F-A859-0B2CB90AD8F4}" type="slidenum">
              <a:rPr lang="en-AU" smtClean="0"/>
              <a:pPr/>
              <a:t>1</a:t>
            </a:fld>
            <a:endParaRPr lang="en-AU"/>
          </a:p>
        </p:txBody>
      </p:sp>
    </p:spTree>
    <p:extLst>
      <p:ext uri="{BB962C8B-B14F-4D97-AF65-F5344CB8AC3E}">
        <p14:creationId xmlns:p14="http://schemas.microsoft.com/office/powerpoint/2010/main" val="162807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4D0B3D3-7B57-487F-A859-0B2CB90AD8F4}" type="slidenum">
              <a:rPr lang="en-AU" smtClean="0"/>
              <a:pPr/>
              <a:t>2</a:t>
            </a:fld>
            <a:endParaRPr lang="en-AU"/>
          </a:p>
        </p:txBody>
      </p:sp>
    </p:spTree>
    <p:extLst>
      <p:ext uri="{BB962C8B-B14F-4D97-AF65-F5344CB8AC3E}">
        <p14:creationId xmlns:p14="http://schemas.microsoft.com/office/powerpoint/2010/main" val="2488001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Let me take</a:t>
            </a:r>
            <a:r>
              <a:rPr lang="en-AU" baseline="0" dirty="0"/>
              <a:t> you through details of  key outcomes in brief relevant to the work of the RSTC</a:t>
            </a:r>
            <a:endParaRPr lang="en-AU" dirty="0"/>
          </a:p>
        </p:txBody>
      </p:sp>
      <p:sp>
        <p:nvSpPr>
          <p:cNvPr id="4" name="Slide Number Placeholder 3"/>
          <p:cNvSpPr>
            <a:spLocks noGrp="1"/>
          </p:cNvSpPr>
          <p:nvPr>
            <p:ph type="sldNum" sz="quarter" idx="10"/>
          </p:nvPr>
        </p:nvSpPr>
        <p:spPr/>
        <p:txBody>
          <a:bodyPr/>
          <a:lstStyle/>
          <a:p>
            <a:fld id="{E4D0B3D3-7B57-487F-A859-0B2CB90AD8F4}"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a:t>The technical document that informs the formulation of Strategic Action Framework is available. The project plan to support the formulation of six State of the Coast Reports by the end of the project.</a:t>
            </a:r>
          </a:p>
          <a:p>
            <a:endParaRPr lang="en-AU" dirty="0"/>
          </a:p>
        </p:txBody>
      </p:sp>
      <p:sp>
        <p:nvSpPr>
          <p:cNvPr id="4" name="Slide Number Placeholder 3"/>
          <p:cNvSpPr>
            <a:spLocks noGrp="1"/>
          </p:cNvSpPr>
          <p:nvPr>
            <p:ph type="sldNum" sz="quarter" idx="10"/>
          </p:nvPr>
        </p:nvSpPr>
        <p:spPr/>
        <p:txBody>
          <a:bodyPr/>
          <a:lstStyle/>
          <a:p>
            <a:fld id="{E4D0B3D3-7B57-487F-A859-0B2CB90AD8F4}"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D0B3D3-7B57-487F-A859-0B2CB90AD8F4}" type="slidenum">
              <a:rPr lang="en-AU" smtClean="0"/>
              <a:pPr/>
              <a:t>7</a:t>
            </a:fld>
            <a:endParaRPr lang="en-AU"/>
          </a:p>
        </p:txBody>
      </p:sp>
    </p:spTree>
    <p:extLst>
      <p:ext uri="{BB962C8B-B14F-4D97-AF65-F5344CB8AC3E}">
        <p14:creationId xmlns:p14="http://schemas.microsoft.com/office/powerpoint/2010/main" val="92611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a:prstGeom prst="rect">
            <a:avLst/>
          </a:prstGeom>
        </p:spPr>
        <p:txBody>
          <a:bodyPr lIns="91438" tIns="45719" rIns="91438" bIns="45719"/>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a:prstGeom prst="rect">
            <a:avLst/>
          </a:prstGeom>
        </p:spPr>
        <p:txBody>
          <a:bodyPr lIns="91438" tIns="45719" rIns="91438" bIns="45719"/>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9F1EC48-7F24-4947-B44B-97BFA04A4B05}" type="datetimeFigureOut">
              <a:rPr lang="en-US"/>
              <a:pPr/>
              <a:t>15/02/21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37FE5D-F381-E84F-927C-E1F9A96D8AB2}" type="slidenum">
              <a:rPr lang="en-US"/>
              <a:pPr/>
              <a:t>‹#›</a:t>
            </a:fld>
            <a:endParaRPr lang="en-US"/>
          </a:p>
        </p:txBody>
      </p:sp>
    </p:spTree>
    <p:extLst>
      <p:ext uri="{BB962C8B-B14F-4D97-AF65-F5344CB8AC3E}">
        <p14:creationId xmlns:p14="http://schemas.microsoft.com/office/powerpoint/2010/main" val="27711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91438" tIns="45719" rIns="91438" bIns="45719"/>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lIns="91438" tIns="45719" rIns="91438" bIns="4571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459C05B-3D49-F649-85A1-B83569C39FFE}" type="datetimeFigureOut">
              <a:rPr lang="en-US"/>
              <a:pPr/>
              <a:t>15/02/21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66D2D9-6057-F84A-90EB-8146ECC13F3F}" type="slidenum">
              <a:rPr lang="en-US"/>
              <a:pPr/>
              <a:t>‹#›</a:t>
            </a:fld>
            <a:endParaRPr lang="en-US"/>
          </a:p>
        </p:txBody>
      </p:sp>
    </p:spTree>
    <p:extLst>
      <p:ext uri="{BB962C8B-B14F-4D97-AF65-F5344CB8AC3E}">
        <p14:creationId xmlns:p14="http://schemas.microsoft.com/office/powerpoint/2010/main" val="19010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a:prstGeom prst="rect">
            <a:avLst/>
          </a:prstGeom>
        </p:spPr>
        <p:txBody>
          <a:bodyPr vert="eaVert" lIns="91438" tIns="45719" rIns="91438" bIns="45719"/>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a:prstGeom prst="rect">
            <a:avLst/>
          </a:prstGeom>
        </p:spPr>
        <p:txBody>
          <a:bodyPr vert="eaVert" lIns="91438" tIns="45719" rIns="91438" bIns="4571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4F66A02-D236-3945-BB52-5CCC7DBF14C8}" type="datetimeFigureOut">
              <a:rPr lang="en-US"/>
              <a:pPr/>
              <a:t>15/02/21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7A7A05-8BAE-1040-B63B-E2465D8C4015}" type="slidenum">
              <a:rPr lang="en-US"/>
              <a:pPr/>
              <a:t>‹#›</a:t>
            </a:fld>
            <a:endParaRPr lang="en-US"/>
          </a:p>
        </p:txBody>
      </p:sp>
    </p:spTree>
    <p:extLst>
      <p:ext uri="{BB962C8B-B14F-4D97-AF65-F5344CB8AC3E}">
        <p14:creationId xmlns:p14="http://schemas.microsoft.com/office/powerpoint/2010/main" val="33274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99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91438" tIns="45719" rIns="91438" bIns="45719"/>
          <a:lstStyle>
            <a:lvl1pPr>
              <a:defRPr>
                <a:solidFill>
                  <a:schemeClr val="accent5">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lIns="91438" tIns="45719" rIns="91438" bIns="4571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8A9621-A14A-324C-9490-9A63F065CB6D}" type="datetimeFigureOut">
              <a:rPr lang="en-US"/>
              <a:pPr/>
              <a:t>15/02/21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9F39DA-A479-B24A-8FCE-E55B2076BD21}" type="slidenum">
              <a:rPr lang="en-US"/>
              <a:pPr/>
              <a:t>‹#›</a:t>
            </a:fld>
            <a:endParaRPr lang="en-US"/>
          </a:p>
        </p:txBody>
      </p:sp>
    </p:spTree>
    <p:extLst>
      <p:ext uri="{BB962C8B-B14F-4D97-AF65-F5344CB8AC3E}">
        <p14:creationId xmlns:p14="http://schemas.microsoft.com/office/powerpoint/2010/main" val="389926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lIns="91438" tIns="45719" rIns="91438" bIns="45719"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lIns="91438" tIns="45719" rIns="91438" bIns="45719"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B34B0D5-E0C6-884B-9A42-79183EEC3B51}" type="datetimeFigureOut">
              <a:rPr lang="en-US"/>
              <a:pPr/>
              <a:t>15/02/21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8C0C6D-7480-0940-984A-2B9661090285}" type="slidenum">
              <a:rPr lang="en-US"/>
              <a:pPr/>
              <a:t>‹#›</a:t>
            </a:fld>
            <a:endParaRPr lang="en-US"/>
          </a:p>
        </p:txBody>
      </p:sp>
    </p:spTree>
    <p:extLst>
      <p:ext uri="{BB962C8B-B14F-4D97-AF65-F5344CB8AC3E}">
        <p14:creationId xmlns:p14="http://schemas.microsoft.com/office/powerpoint/2010/main" val="360819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91438" tIns="45719" rIns="91438" bIns="45719"/>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lIns="91438" tIns="45719" rIns="91438" bIns="45719"/>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lIns="91438" tIns="45719" rIns="91438" bIns="45719"/>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1988ACA-247C-2E47-9035-59C924CAF186}" type="datetimeFigureOut">
              <a:rPr lang="en-US"/>
              <a:pPr/>
              <a:t>15/02/21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72A787-BCC6-4D42-8E6D-DDC054BF6D95}" type="slidenum">
              <a:rPr lang="en-US"/>
              <a:pPr/>
              <a:t>‹#›</a:t>
            </a:fld>
            <a:endParaRPr lang="en-US"/>
          </a:p>
        </p:txBody>
      </p:sp>
    </p:spTree>
    <p:extLst>
      <p:ext uri="{BB962C8B-B14F-4D97-AF65-F5344CB8AC3E}">
        <p14:creationId xmlns:p14="http://schemas.microsoft.com/office/powerpoint/2010/main" val="396974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91438" tIns="45719" rIns="91438" bIns="45719"/>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lIns="91438" tIns="45719" rIns="91438" bIns="45719"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lIns="91438" tIns="45719" rIns="91438" bIns="45719"/>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a:prstGeom prst="rect">
            <a:avLst/>
          </a:prstGeom>
        </p:spPr>
        <p:txBody>
          <a:bodyPr lIns="91438" tIns="45719" rIns="91438" bIns="45719"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a:prstGeom prst="rect">
            <a:avLst/>
          </a:prstGeom>
        </p:spPr>
        <p:txBody>
          <a:bodyPr lIns="91438" tIns="45719" rIns="91438" bIns="45719"/>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8CA5CDB-B92F-3D4A-9094-DABA6D94DCEA}" type="datetimeFigureOut">
              <a:rPr lang="en-US"/>
              <a:pPr/>
              <a:t>15/02/21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101E023-8837-A94B-9169-D4F7686EAB60}" type="slidenum">
              <a:rPr lang="en-US"/>
              <a:pPr/>
              <a:t>‹#›</a:t>
            </a:fld>
            <a:endParaRPr lang="en-US"/>
          </a:p>
        </p:txBody>
      </p:sp>
    </p:spTree>
    <p:extLst>
      <p:ext uri="{BB962C8B-B14F-4D97-AF65-F5344CB8AC3E}">
        <p14:creationId xmlns:p14="http://schemas.microsoft.com/office/powerpoint/2010/main" val="2195748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lIns="91438" tIns="45719" rIns="91438" bIns="45719"/>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7B5BDAD-FE05-8A4C-A01A-C3FC178DCD48}" type="datetimeFigureOut">
              <a:rPr lang="en-US"/>
              <a:pPr/>
              <a:t>15/02/21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AFAC40-AFD2-8E47-A23A-292245F6EBCA}" type="slidenum">
              <a:rPr lang="en-US"/>
              <a:pPr/>
              <a:t>‹#›</a:t>
            </a:fld>
            <a:endParaRPr lang="en-US"/>
          </a:p>
        </p:txBody>
      </p:sp>
    </p:spTree>
    <p:extLst>
      <p:ext uri="{BB962C8B-B14F-4D97-AF65-F5344CB8AC3E}">
        <p14:creationId xmlns:p14="http://schemas.microsoft.com/office/powerpoint/2010/main" val="135513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a:prstGeom prst="rect">
            <a:avLst/>
          </a:prstGeom>
        </p:spPr>
        <p:txBody>
          <a:bodyPr lIns="91438" tIns="45719" rIns="91438" bIns="45719"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a:prstGeom prst="rect">
            <a:avLst/>
          </a:prstGeom>
        </p:spPr>
        <p:txBody>
          <a:bodyPr lIns="91438" tIns="45719" rIns="91438" bIns="45719"/>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a:prstGeom prst="rect">
            <a:avLst/>
          </a:prstGeom>
        </p:spPr>
        <p:txBody>
          <a:bodyPr lIns="91438" tIns="45719" rIns="91438" bIns="45719"/>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9EA64B0-F555-D24B-B958-BF5DD7427C54}" type="datetimeFigureOut">
              <a:rPr lang="en-US"/>
              <a:pPr/>
              <a:t>15/02/21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19BE5B-7C9D-2E46-9C4A-8513769F5038}" type="slidenum">
              <a:rPr lang="en-US"/>
              <a:pPr/>
              <a:t>‹#›</a:t>
            </a:fld>
            <a:endParaRPr lang="en-US"/>
          </a:p>
        </p:txBody>
      </p:sp>
    </p:spTree>
    <p:extLst>
      <p:ext uri="{BB962C8B-B14F-4D97-AF65-F5344CB8AC3E}">
        <p14:creationId xmlns:p14="http://schemas.microsoft.com/office/powerpoint/2010/main" val="324153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a:prstGeom prst="rect">
            <a:avLst/>
          </a:prstGeom>
        </p:spPr>
        <p:txBody>
          <a:bodyPr lIns="91438" tIns="45719" rIns="91438" bIns="45719"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lIns="91438" tIns="45719" rIns="91438" bIns="45719"/>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4025504"/>
            <a:ext cx="5486400" cy="603647"/>
          </a:xfrm>
          <a:prstGeom prst="rect">
            <a:avLst/>
          </a:prstGeom>
        </p:spPr>
        <p:txBody>
          <a:bodyPr lIns="91438" tIns="45719" rIns="91438" bIns="45719"/>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8A24D07-E9C1-2E47-A65F-7138230C5F25}" type="datetimeFigureOut">
              <a:rPr lang="en-US"/>
              <a:pPr/>
              <a:t>15/02/21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6E0FC4-BF48-6D4F-838A-2F391DB2799C}" type="slidenum">
              <a:rPr lang="en-US"/>
              <a:pPr/>
              <a:t>‹#›</a:t>
            </a:fld>
            <a:endParaRPr lang="en-US"/>
          </a:p>
        </p:txBody>
      </p:sp>
    </p:spTree>
    <p:extLst>
      <p:ext uri="{BB962C8B-B14F-4D97-AF65-F5344CB8AC3E}">
        <p14:creationId xmlns:p14="http://schemas.microsoft.com/office/powerpoint/2010/main" val="5367771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4"/>
            <a:ext cx="2133600" cy="274637"/>
          </a:xfrm>
          <a:prstGeom prst="rect">
            <a:avLst/>
          </a:prstGeom>
        </p:spPr>
        <p:txBody>
          <a:bodyPr vert="horz" wrap="square" lIns="91438" tIns="45719" rIns="91438" bIns="45719" numCol="1" anchor="ctr" anchorCtr="0" compatLnSpc="1">
            <a:prstTxWarp prst="textNoShape">
              <a:avLst/>
            </a:prstTxWarp>
          </a:bodyPr>
          <a:lstStyle>
            <a:lvl1pPr eaLnBrk="1" hangingPunct="1">
              <a:defRPr sz="1200">
                <a:solidFill>
                  <a:srgbClr val="898989"/>
                </a:solidFill>
              </a:defRPr>
            </a:lvl1pPr>
          </a:lstStyle>
          <a:p>
            <a:fld id="{D031B0E0-A5F7-F248-A830-C818A0AB8899}" type="datetimeFigureOut">
              <a:rPr lang="en-US"/>
              <a:pPr/>
              <a:t>15/02/21</a:t>
            </a:fld>
            <a:endParaRPr lang="en-US"/>
          </a:p>
        </p:txBody>
      </p:sp>
      <p:sp>
        <p:nvSpPr>
          <p:cNvPr id="5" name="Footer Placeholder 4"/>
          <p:cNvSpPr>
            <a:spLocks noGrp="1"/>
          </p:cNvSpPr>
          <p:nvPr>
            <p:ph type="ftr" sz="quarter" idx="3"/>
          </p:nvPr>
        </p:nvSpPr>
        <p:spPr>
          <a:xfrm>
            <a:off x="3124200" y="4767264"/>
            <a:ext cx="2895600" cy="274637"/>
          </a:xfrm>
          <a:prstGeom prst="rect">
            <a:avLst/>
          </a:prstGeom>
        </p:spPr>
        <p:txBody>
          <a:bodyPr vert="horz" lIns="91438" tIns="45719" rIns="91438" bIns="45719"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4767264"/>
            <a:ext cx="2133600" cy="274637"/>
          </a:xfrm>
          <a:prstGeom prst="rect">
            <a:avLst/>
          </a:prstGeom>
        </p:spPr>
        <p:txBody>
          <a:bodyPr vert="horz" wrap="square" lIns="91438" tIns="45719" rIns="91438" bIns="45719" numCol="1" anchor="ctr" anchorCtr="0" compatLnSpc="1">
            <a:prstTxWarp prst="textNoShape">
              <a:avLst/>
            </a:prstTxWarp>
          </a:bodyPr>
          <a:lstStyle>
            <a:lvl1pPr algn="r" eaLnBrk="1" hangingPunct="1">
              <a:defRPr sz="1200">
                <a:solidFill>
                  <a:srgbClr val="898989"/>
                </a:solidFill>
              </a:defRPr>
            </a:lvl1pPr>
          </a:lstStyle>
          <a:p>
            <a:fld id="{93DABCD4-895C-CA41-A117-BAA611984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457189"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189" rtl="0" eaLnBrk="1" fontAlgn="base" hangingPunct="1">
        <a:spcBef>
          <a:spcPct val="0"/>
        </a:spcBef>
        <a:spcAft>
          <a:spcPct val="0"/>
        </a:spcAft>
        <a:defRPr sz="4400">
          <a:solidFill>
            <a:schemeClr val="tx1"/>
          </a:solidFill>
          <a:latin typeface="Calibri" charset="0"/>
          <a:ea typeface="ＭＳ Ｐゴシック" charset="0"/>
        </a:defRPr>
      </a:lvl2pPr>
      <a:lvl3pPr algn="ctr" defTabSz="457189" rtl="0" eaLnBrk="1" fontAlgn="base" hangingPunct="1">
        <a:spcBef>
          <a:spcPct val="0"/>
        </a:spcBef>
        <a:spcAft>
          <a:spcPct val="0"/>
        </a:spcAft>
        <a:defRPr sz="4400">
          <a:solidFill>
            <a:schemeClr val="tx1"/>
          </a:solidFill>
          <a:latin typeface="Calibri" charset="0"/>
          <a:ea typeface="ＭＳ Ｐゴシック" charset="0"/>
        </a:defRPr>
      </a:lvl3pPr>
      <a:lvl4pPr algn="ctr" defTabSz="457189" rtl="0" eaLnBrk="1" fontAlgn="base" hangingPunct="1">
        <a:spcBef>
          <a:spcPct val="0"/>
        </a:spcBef>
        <a:spcAft>
          <a:spcPct val="0"/>
        </a:spcAft>
        <a:defRPr sz="4400">
          <a:solidFill>
            <a:schemeClr val="tx1"/>
          </a:solidFill>
          <a:latin typeface="Calibri" charset="0"/>
          <a:ea typeface="ＭＳ Ｐゴシック" charset="0"/>
        </a:defRPr>
      </a:lvl4pPr>
      <a:lvl5pPr algn="ctr" defTabSz="457189" rtl="0" eaLnBrk="1" fontAlgn="base" hangingPunct="1">
        <a:spcBef>
          <a:spcPct val="0"/>
        </a:spcBef>
        <a:spcAft>
          <a:spcPct val="0"/>
        </a:spcAft>
        <a:defRPr sz="4400">
          <a:solidFill>
            <a:schemeClr val="tx1"/>
          </a:solidFill>
          <a:latin typeface="Calibri" charset="0"/>
          <a:ea typeface="ＭＳ Ｐゴシック" charset="0"/>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0"/>
        </a:defRPr>
      </a:lvl6pPr>
      <a:lvl7pPr marL="914378" algn="ctr" defTabSz="457189" rtl="0" eaLnBrk="1" fontAlgn="base" hangingPunct="1">
        <a:spcBef>
          <a:spcPct val="0"/>
        </a:spcBef>
        <a:spcAft>
          <a:spcPct val="0"/>
        </a:spcAft>
        <a:defRPr sz="4400">
          <a:solidFill>
            <a:schemeClr val="tx1"/>
          </a:solidFill>
          <a:latin typeface="Calibri" charset="0"/>
          <a:ea typeface="ＭＳ Ｐゴシック" charset="0"/>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0"/>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892" indent="-342892" algn="l" defTabSz="457189"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457189" algn="l" defTabSz="457189" rtl="0" eaLnBrk="1" fontAlgn="base" hangingPunct="1">
        <a:spcBef>
          <a:spcPct val="20000"/>
        </a:spcBef>
        <a:spcAft>
          <a:spcPct val="0"/>
        </a:spcAft>
        <a:buFont typeface="Arial" charset="0"/>
        <a:defRPr sz="2800" kern="1200">
          <a:solidFill>
            <a:schemeClr val="tx1"/>
          </a:solidFill>
          <a:latin typeface="+mn-lt"/>
          <a:ea typeface="ＭＳ Ｐゴシック" charset="0"/>
          <a:cs typeface="+mn-cs"/>
        </a:defRPr>
      </a:lvl2pPr>
      <a:lvl3pPr marL="1142972" indent="-228594" algn="l" defTabSz="457189"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160" indent="-228594" algn="l" defTabSz="457189"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348" indent="-228594" algn="l" defTabSz="457189"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r2r.spc.i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3" y="1275606"/>
            <a:ext cx="4032448" cy="582612"/>
          </a:xfrm>
        </p:spPr>
        <p:txBody>
          <a:bodyPr>
            <a:noAutofit/>
          </a:bodyPr>
          <a:lstStyle/>
          <a:p>
            <a:pPr algn="l" fontAlgn="auto">
              <a:spcAft>
                <a:spcPts val="0"/>
              </a:spcAft>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defRPr/>
            </a:pPr>
            <a:endParaRPr lang="en-US" sz="900" dirty="0">
              <a:solidFill>
                <a:schemeClr val="tx1"/>
              </a:solidFill>
              <a:latin typeface="Myriad Pro"/>
              <a:ea typeface="+mn-ea"/>
              <a:cs typeface="Myriad Pro"/>
            </a:endParaRPr>
          </a:p>
        </p:txBody>
      </p:sp>
      <p:sp>
        <p:nvSpPr>
          <p:cNvPr id="8" name="Subtitle 2"/>
          <p:cNvSpPr txBox="1">
            <a:spLocks/>
          </p:cNvSpPr>
          <p:nvPr/>
        </p:nvSpPr>
        <p:spPr>
          <a:xfrm>
            <a:off x="146316" y="2643758"/>
            <a:ext cx="8860879" cy="581025"/>
          </a:xfrm>
          <a:prstGeom prst="rect">
            <a:avLst/>
          </a:prstGeom>
        </p:spPr>
        <p:txBody>
          <a:bodyPr lIns="91438" tIns="45719" rIns="91438" bIns="45719"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800" b="1" dirty="0">
                <a:solidFill>
                  <a:schemeClr val="bg1">
                    <a:lumMod val="50000"/>
                  </a:schemeClr>
                </a:solidFill>
                <a:latin typeface="Myriad Pro"/>
                <a:cs typeface="Myriad Pro"/>
              </a:rPr>
              <a:t>General Highlights &amp; Updates</a:t>
            </a:r>
          </a:p>
        </p:txBody>
      </p:sp>
      <p:sp>
        <p:nvSpPr>
          <p:cNvPr id="5" name="Subtitle 2"/>
          <p:cNvSpPr txBox="1">
            <a:spLocks/>
          </p:cNvSpPr>
          <p:nvPr/>
        </p:nvSpPr>
        <p:spPr>
          <a:xfrm>
            <a:off x="146315" y="3147815"/>
            <a:ext cx="8860879" cy="582613"/>
          </a:xfrm>
          <a:prstGeom prst="rect">
            <a:avLst/>
          </a:prstGeom>
        </p:spPr>
        <p:txBody>
          <a:bodyPr lIns="91438" tIns="45719" rIns="91438" bIns="45719"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200" dirty="0">
                <a:solidFill>
                  <a:schemeClr val="bg1">
                    <a:lumMod val="50000"/>
                  </a:schemeClr>
                </a:solidFill>
                <a:latin typeface="Myriad Pro"/>
                <a:cs typeface="Myriad Pro"/>
              </a:rPr>
              <a:t>Sam – Program Coordinator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666450320"/>
              </p:ext>
            </p:extLst>
          </p:nvPr>
        </p:nvGraphicFramePr>
        <p:xfrm>
          <a:off x="-720588" y="926213"/>
          <a:ext cx="4248472" cy="3487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43"/>
          <p:cNvGrpSpPr/>
          <p:nvPr/>
        </p:nvGrpSpPr>
        <p:grpSpPr>
          <a:xfrm>
            <a:off x="2843808" y="1545054"/>
            <a:ext cx="6300160" cy="738664"/>
            <a:chOff x="2843808" y="1779662"/>
            <a:chExt cx="6300160" cy="738664"/>
          </a:xfrm>
        </p:grpSpPr>
        <p:sp>
          <p:nvSpPr>
            <p:cNvPr id="33" name="Rounded Rectangle 32"/>
            <p:cNvSpPr/>
            <p:nvPr/>
          </p:nvSpPr>
          <p:spPr>
            <a:xfrm>
              <a:off x="2843808" y="1851670"/>
              <a:ext cx="6300160" cy="64800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3" name="Flowchart: Terminator 22"/>
            <p:cNvSpPr/>
            <p:nvPr/>
          </p:nvSpPr>
          <p:spPr>
            <a:xfrm>
              <a:off x="2843808" y="1923678"/>
              <a:ext cx="1368152" cy="489322"/>
            </a:xfrm>
            <a:prstGeom prst="flowChartTermina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dirty="0">
                  <a:solidFill>
                    <a:schemeClr val="tx1"/>
                  </a:solidFill>
                </a:rPr>
                <a:t>Component 2</a:t>
              </a:r>
              <a:endParaRPr lang="en-AU" sz="2400" b="1" dirty="0">
                <a:solidFill>
                  <a:schemeClr val="tx1"/>
                </a:solidFill>
              </a:endParaRPr>
            </a:p>
          </p:txBody>
        </p:sp>
        <p:sp>
          <p:nvSpPr>
            <p:cNvPr id="29" name="TextBox 28"/>
            <p:cNvSpPr txBox="1"/>
            <p:nvPr/>
          </p:nvSpPr>
          <p:spPr>
            <a:xfrm>
              <a:off x="4283968" y="1779662"/>
              <a:ext cx="4860000" cy="738664"/>
            </a:xfrm>
            <a:prstGeom prst="rect">
              <a:avLst/>
            </a:prstGeom>
            <a:noFill/>
          </p:spPr>
          <p:txBody>
            <a:bodyPr wrap="square" rtlCol="0">
              <a:spAutoFit/>
            </a:bodyPr>
            <a:lstStyle/>
            <a:p>
              <a:r>
                <a:rPr lang="en-US" sz="1400" dirty="0"/>
                <a:t>Island-based investments in human capital &amp; knowledge to strengthen national &amp; local capacities for </a:t>
              </a:r>
              <a:r>
                <a:rPr lang="en-US" sz="1400" dirty="0">
                  <a:solidFill>
                    <a:srgbClr val="FF0000"/>
                  </a:solidFill>
                </a:rPr>
                <a:t>R2R ICM/IWRM approaches, incorporating CCA</a:t>
              </a:r>
            </a:p>
          </p:txBody>
        </p:sp>
      </p:grpSp>
      <p:grpSp>
        <p:nvGrpSpPr>
          <p:cNvPr id="5" name="Group 42"/>
          <p:cNvGrpSpPr/>
          <p:nvPr/>
        </p:nvGrpSpPr>
        <p:grpSpPr>
          <a:xfrm>
            <a:off x="2843808" y="2355726"/>
            <a:ext cx="6300160" cy="576064"/>
            <a:chOff x="2843808" y="2643758"/>
            <a:chExt cx="6300160" cy="576064"/>
          </a:xfrm>
        </p:grpSpPr>
        <p:sp>
          <p:nvSpPr>
            <p:cNvPr id="3" name="Rounded Rectangle 2"/>
            <p:cNvSpPr/>
            <p:nvPr/>
          </p:nvSpPr>
          <p:spPr>
            <a:xfrm>
              <a:off x="2843808" y="2643758"/>
              <a:ext cx="6300160" cy="54000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5" name="Flowchart: Terminator 24"/>
            <p:cNvSpPr/>
            <p:nvPr/>
          </p:nvSpPr>
          <p:spPr>
            <a:xfrm>
              <a:off x="2843808" y="2696602"/>
              <a:ext cx="1368152" cy="432048"/>
            </a:xfrm>
            <a:prstGeom prst="flowChartTermina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dirty="0">
                  <a:solidFill>
                    <a:schemeClr val="tx1"/>
                  </a:solidFill>
                </a:rPr>
                <a:t>Component 3</a:t>
              </a:r>
              <a:endParaRPr lang="en-AU" sz="2400" b="1" dirty="0">
                <a:solidFill>
                  <a:schemeClr val="tx1"/>
                </a:solidFill>
              </a:endParaRPr>
            </a:p>
          </p:txBody>
        </p:sp>
        <p:sp>
          <p:nvSpPr>
            <p:cNvPr id="30" name="TextBox 29"/>
            <p:cNvSpPr txBox="1"/>
            <p:nvPr/>
          </p:nvSpPr>
          <p:spPr>
            <a:xfrm>
              <a:off x="4283968" y="2696602"/>
              <a:ext cx="4860000" cy="523220"/>
            </a:xfrm>
            <a:prstGeom prst="rect">
              <a:avLst/>
            </a:prstGeom>
            <a:noFill/>
          </p:spPr>
          <p:txBody>
            <a:bodyPr wrap="square" rtlCol="0">
              <a:spAutoFit/>
            </a:bodyPr>
            <a:lstStyle/>
            <a:p>
              <a:r>
                <a:rPr lang="en-US" sz="1400" dirty="0"/>
                <a:t>Mainstreaming of </a:t>
              </a:r>
              <a:r>
                <a:rPr lang="en-US" sz="1400" dirty="0">
                  <a:solidFill>
                    <a:srgbClr val="FF0000"/>
                  </a:solidFill>
                </a:rPr>
                <a:t>R2R ICM/IWRM approaches into national development planning</a:t>
              </a:r>
            </a:p>
          </p:txBody>
        </p:sp>
      </p:grpSp>
      <p:grpSp>
        <p:nvGrpSpPr>
          <p:cNvPr id="6" name="Group 41"/>
          <p:cNvGrpSpPr/>
          <p:nvPr/>
        </p:nvGrpSpPr>
        <p:grpSpPr>
          <a:xfrm>
            <a:off x="2843808" y="3003798"/>
            <a:ext cx="6300160" cy="540000"/>
            <a:chOff x="2843808" y="3399902"/>
            <a:chExt cx="6300160" cy="540000"/>
          </a:xfrm>
        </p:grpSpPr>
        <p:sp>
          <p:nvSpPr>
            <p:cNvPr id="40" name="Rounded Rectangle 39"/>
            <p:cNvSpPr/>
            <p:nvPr/>
          </p:nvSpPr>
          <p:spPr>
            <a:xfrm>
              <a:off x="2843808" y="3399902"/>
              <a:ext cx="6300000" cy="54000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6" name="Flowchart: Terminator 25"/>
            <p:cNvSpPr/>
            <p:nvPr/>
          </p:nvSpPr>
          <p:spPr>
            <a:xfrm>
              <a:off x="2843808" y="3435846"/>
              <a:ext cx="1368152" cy="432048"/>
            </a:xfrm>
            <a:prstGeom prst="flowChartTermina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dirty="0">
                  <a:solidFill>
                    <a:schemeClr val="tx1"/>
                  </a:solidFill>
                </a:rPr>
                <a:t>Component 4</a:t>
              </a:r>
              <a:endParaRPr lang="en-AU" sz="2400" b="1" dirty="0">
                <a:solidFill>
                  <a:schemeClr val="tx1"/>
                </a:solidFill>
              </a:endParaRPr>
            </a:p>
          </p:txBody>
        </p:sp>
        <p:sp>
          <p:nvSpPr>
            <p:cNvPr id="31" name="TextBox 30"/>
            <p:cNvSpPr txBox="1"/>
            <p:nvPr/>
          </p:nvSpPr>
          <p:spPr>
            <a:xfrm>
              <a:off x="4283968" y="3416682"/>
              <a:ext cx="4860000" cy="523220"/>
            </a:xfrm>
            <a:prstGeom prst="rect">
              <a:avLst/>
            </a:prstGeom>
            <a:noFill/>
          </p:spPr>
          <p:txBody>
            <a:bodyPr wrap="square" rtlCol="0">
              <a:spAutoFit/>
            </a:bodyPr>
            <a:lstStyle/>
            <a:p>
              <a:r>
                <a:rPr lang="en-US" sz="1400" dirty="0"/>
                <a:t>Regional &amp; national R2R indicators for reporting, monitoring &amp; </a:t>
              </a:r>
              <a:r>
                <a:rPr lang="en-US" sz="1400" dirty="0">
                  <a:solidFill>
                    <a:srgbClr val="FF0000"/>
                  </a:solidFill>
                </a:rPr>
                <a:t>adaptive management &amp; knowledge management</a:t>
              </a:r>
            </a:p>
          </p:txBody>
        </p:sp>
      </p:grpSp>
      <p:grpSp>
        <p:nvGrpSpPr>
          <p:cNvPr id="8" name="Group 40"/>
          <p:cNvGrpSpPr/>
          <p:nvPr/>
        </p:nvGrpSpPr>
        <p:grpSpPr>
          <a:xfrm>
            <a:off x="2843808" y="3651870"/>
            <a:ext cx="6300160" cy="535608"/>
            <a:chOff x="2843808" y="3980358"/>
            <a:chExt cx="6300160" cy="535608"/>
          </a:xfrm>
        </p:grpSpPr>
        <p:sp>
          <p:nvSpPr>
            <p:cNvPr id="35" name="Rounded Rectangle 34"/>
            <p:cNvSpPr/>
            <p:nvPr/>
          </p:nvSpPr>
          <p:spPr>
            <a:xfrm>
              <a:off x="2843808" y="3980358"/>
              <a:ext cx="6300000" cy="535608"/>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8" name="Flowchart: Terminator 27"/>
            <p:cNvSpPr/>
            <p:nvPr/>
          </p:nvSpPr>
          <p:spPr>
            <a:xfrm>
              <a:off x="2843808" y="4011910"/>
              <a:ext cx="1368152" cy="432048"/>
            </a:xfrm>
            <a:prstGeom prst="flowChartTermina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dirty="0">
                  <a:solidFill>
                    <a:schemeClr val="tx1"/>
                  </a:solidFill>
                </a:rPr>
                <a:t>Component 5</a:t>
              </a:r>
              <a:endParaRPr lang="en-AU" sz="2400" b="1" dirty="0">
                <a:solidFill>
                  <a:schemeClr val="tx1"/>
                </a:solidFill>
              </a:endParaRPr>
            </a:p>
          </p:txBody>
        </p:sp>
        <p:sp>
          <p:nvSpPr>
            <p:cNvPr id="32" name="TextBox 31"/>
            <p:cNvSpPr txBox="1"/>
            <p:nvPr/>
          </p:nvSpPr>
          <p:spPr>
            <a:xfrm>
              <a:off x="4283968" y="4074626"/>
              <a:ext cx="4860000" cy="307777"/>
            </a:xfrm>
            <a:prstGeom prst="rect">
              <a:avLst/>
            </a:prstGeom>
            <a:noFill/>
          </p:spPr>
          <p:txBody>
            <a:bodyPr wrap="square" rtlCol="0">
              <a:spAutoFit/>
            </a:bodyPr>
            <a:lstStyle/>
            <a:p>
              <a:r>
                <a:rPr lang="en-US" sz="1400" dirty="0"/>
                <a:t>Ridge to Reef regional &amp; national coordination</a:t>
              </a:r>
            </a:p>
          </p:txBody>
        </p:sp>
      </p:grpSp>
      <p:grpSp>
        <p:nvGrpSpPr>
          <p:cNvPr id="9" name="Group 44"/>
          <p:cNvGrpSpPr/>
          <p:nvPr/>
        </p:nvGrpSpPr>
        <p:grpSpPr>
          <a:xfrm>
            <a:off x="2843808" y="987574"/>
            <a:ext cx="6300160" cy="540000"/>
            <a:chOff x="2843808" y="1203598"/>
            <a:chExt cx="6300160" cy="540000"/>
          </a:xfrm>
        </p:grpSpPr>
        <p:sp>
          <p:nvSpPr>
            <p:cNvPr id="34" name="Rounded Rectangle 33"/>
            <p:cNvSpPr/>
            <p:nvPr/>
          </p:nvSpPr>
          <p:spPr>
            <a:xfrm>
              <a:off x="2843808" y="1203598"/>
              <a:ext cx="6300160" cy="540000"/>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extBox 1"/>
            <p:cNvSpPr txBox="1"/>
            <p:nvPr/>
          </p:nvSpPr>
          <p:spPr>
            <a:xfrm>
              <a:off x="4283968" y="1203598"/>
              <a:ext cx="4860000" cy="523220"/>
            </a:xfrm>
            <a:prstGeom prst="rect">
              <a:avLst/>
            </a:prstGeom>
            <a:noFill/>
          </p:spPr>
          <p:txBody>
            <a:bodyPr wrap="square" rtlCol="0">
              <a:spAutoFit/>
            </a:bodyPr>
            <a:lstStyle/>
            <a:p>
              <a:r>
                <a:rPr lang="en-US" sz="1400" dirty="0"/>
                <a:t>National Demonstrations to support </a:t>
              </a:r>
              <a:r>
                <a:rPr lang="en-US" sz="1400" dirty="0">
                  <a:solidFill>
                    <a:srgbClr val="FF0000"/>
                  </a:solidFill>
                </a:rPr>
                <a:t>R2R ICM/IWRM approaches for island resilience &amp; sustainability</a:t>
              </a:r>
              <a:endParaRPr lang="en-AU" sz="1400" dirty="0">
                <a:solidFill>
                  <a:srgbClr val="FF0000"/>
                </a:solidFill>
              </a:endParaRPr>
            </a:p>
          </p:txBody>
        </p:sp>
        <p:sp>
          <p:nvSpPr>
            <p:cNvPr id="37" name="Flowchart: Terminator 36"/>
            <p:cNvSpPr/>
            <p:nvPr/>
          </p:nvSpPr>
          <p:spPr>
            <a:xfrm>
              <a:off x="2843808" y="1275606"/>
              <a:ext cx="1368152" cy="432048"/>
            </a:xfrm>
            <a:prstGeom prst="flowChartTermina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400" b="1" dirty="0">
                  <a:solidFill>
                    <a:schemeClr val="tx1"/>
                  </a:solidFill>
                </a:rPr>
                <a:t>Component 1</a:t>
              </a:r>
              <a:endParaRPr lang="en-AU" sz="2400" b="1" dirty="0">
                <a:solidFill>
                  <a:schemeClr val="tx1"/>
                </a:solidFill>
              </a:endParaRPr>
            </a:p>
          </p:txBody>
        </p:sp>
      </p:grpSp>
      <p:sp>
        <p:nvSpPr>
          <p:cNvPr id="36" name="Flowchart: Terminator 35"/>
          <p:cNvSpPr/>
          <p:nvPr/>
        </p:nvSpPr>
        <p:spPr>
          <a:xfrm>
            <a:off x="6444208" y="301321"/>
            <a:ext cx="2412000" cy="288000"/>
          </a:xfrm>
          <a:prstGeom prst="flowChartTerminator">
            <a:avLst/>
          </a:prstGeom>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r>
              <a:rPr lang="en-AU" sz="1400" dirty="0">
                <a:solidFill>
                  <a:schemeClr val="tx1"/>
                </a:solidFill>
              </a:rPr>
              <a:t>Regional IW R2R</a:t>
            </a:r>
            <a:endParaRPr lang="en-AU" sz="2400" dirty="0">
              <a:solidFill>
                <a:schemeClr val="tx1"/>
              </a:solidFill>
            </a:endParaRPr>
          </a:p>
        </p:txBody>
      </p:sp>
    </p:spTree>
    <p:extLst>
      <p:ext uri="{BB962C8B-B14F-4D97-AF65-F5344CB8AC3E}">
        <p14:creationId xmlns:p14="http://schemas.microsoft.com/office/powerpoint/2010/main" val="96167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30F4AF4A-1D5D-4C33-9632-6D82297103F6}"/>
              </a:ext>
            </a:extLst>
          </p:cNvPr>
          <p:cNvPicPr>
            <a:picLocks noChangeAspect="1"/>
          </p:cNvPicPr>
          <p:nvPr/>
        </p:nvPicPr>
        <p:blipFill>
          <a:blip r:embed="rId2"/>
          <a:stretch>
            <a:fillRect/>
          </a:stretch>
        </p:blipFill>
        <p:spPr>
          <a:xfrm>
            <a:off x="-1" y="-1"/>
            <a:ext cx="7233048" cy="5155990"/>
          </a:xfrm>
          <a:prstGeom prst="rect">
            <a:avLst/>
          </a:prstGeom>
        </p:spPr>
      </p:pic>
      <p:sp>
        <p:nvSpPr>
          <p:cNvPr id="4" name="TextBox 3">
            <a:extLst>
              <a:ext uri="{FF2B5EF4-FFF2-40B4-BE49-F238E27FC236}">
                <a16:creationId xmlns:a16="http://schemas.microsoft.com/office/drawing/2014/main" xmlns="" id="{49807A23-0014-4EA4-95FC-D6B41A030234}"/>
              </a:ext>
            </a:extLst>
          </p:cNvPr>
          <p:cNvSpPr txBox="1"/>
          <p:nvPr/>
        </p:nvSpPr>
        <p:spPr>
          <a:xfrm>
            <a:off x="7086600" y="0"/>
            <a:ext cx="2057400" cy="4547399"/>
          </a:xfrm>
          <a:prstGeom prst="rect">
            <a:avLst/>
          </a:prstGeom>
          <a:noFill/>
        </p:spPr>
        <p:txBody>
          <a:bodyPr wrap="square" lIns="68580" tIns="34290" rIns="68580" bIns="34290">
            <a:spAutoFit/>
          </a:bodyPr>
          <a:lstStyle/>
          <a:p>
            <a:pPr algn="ctr"/>
            <a:r>
              <a:rPr lang="en-AU" sz="1500" b="1" dirty="0"/>
              <a:t>Guide questions</a:t>
            </a:r>
          </a:p>
          <a:p>
            <a:pPr algn="just"/>
            <a:endParaRPr lang="en-AU" sz="1200" b="1" dirty="0"/>
          </a:p>
          <a:p>
            <a:pPr marL="257175" indent="-257175">
              <a:buAutoNum type="arabicPeriod"/>
            </a:pPr>
            <a:r>
              <a:rPr lang="en-AU" sz="1200" dirty="0"/>
              <a:t>How are the research findings contributing the success rate of the country project contributions to the overall GEF Pacific R2R Programme? Say something on short-medium impacts and benefits to local communities.</a:t>
            </a:r>
          </a:p>
          <a:p>
            <a:pPr marL="257175" indent="-257175">
              <a:buAutoNum type="arabicPeriod"/>
            </a:pPr>
            <a:r>
              <a:rPr lang="en-AU" sz="1200" dirty="0"/>
              <a:t>Identify priority challenges and suggest possible mitigation measures?</a:t>
            </a:r>
          </a:p>
          <a:p>
            <a:pPr marL="257175" indent="-257175">
              <a:buAutoNum type="arabicPeriod"/>
            </a:pPr>
            <a:r>
              <a:rPr lang="en-AU" sz="1200" dirty="0"/>
              <a:t>Discuss possible lessons learned (from conceptual design to analysis of results &amp; reporting) that could be further explored as regional strategic lessons useful in the consideration of upscaling future R2R investments?</a:t>
            </a:r>
          </a:p>
        </p:txBody>
      </p:sp>
    </p:spTree>
    <p:extLst>
      <p:ext uri="{BB962C8B-B14F-4D97-AF65-F5344CB8AC3E}">
        <p14:creationId xmlns:p14="http://schemas.microsoft.com/office/powerpoint/2010/main" val="54902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1500" b="1" dirty="0">
                <a:solidFill>
                  <a:srgbClr val="FF0000"/>
                </a:solidFill>
              </a:rPr>
              <a:t>Outcome 1.1Successful pilot projects testing innovative solutions involving</a:t>
            </a:r>
            <a:br>
              <a:rPr lang="en-AU" sz="1500" b="1" dirty="0">
                <a:solidFill>
                  <a:srgbClr val="FF0000"/>
                </a:solidFill>
              </a:rPr>
            </a:br>
            <a:r>
              <a:rPr lang="en-AU" sz="1500" b="1" dirty="0">
                <a:solidFill>
                  <a:srgbClr val="FF0000"/>
                </a:solidFill>
              </a:rPr>
              <a:t>linking ICM, IWRM &amp; CCA (linked to STAR via larger Pacific R2R network)</a:t>
            </a:r>
          </a:p>
        </p:txBody>
      </p:sp>
      <p:sp>
        <p:nvSpPr>
          <p:cNvPr id="3" name="Content Placeholder 2"/>
          <p:cNvSpPr>
            <a:spLocks noGrp="1"/>
          </p:cNvSpPr>
          <p:nvPr>
            <p:ph idx="1"/>
          </p:nvPr>
        </p:nvSpPr>
        <p:spPr/>
        <p:txBody>
          <a:bodyPr/>
          <a:lstStyle/>
          <a:p>
            <a:r>
              <a:rPr lang="en-AU" sz="2000" dirty="0">
                <a:solidFill>
                  <a:srgbClr val="00B050"/>
                </a:solidFill>
              </a:rPr>
              <a:t>Baselines &amp; scoping</a:t>
            </a:r>
          </a:p>
          <a:p>
            <a:r>
              <a:rPr lang="en-AU" sz="2000" dirty="0">
                <a:solidFill>
                  <a:srgbClr val="00B050"/>
                </a:solidFill>
              </a:rPr>
              <a:t>Rapid assessment of priority coastal area (</a:t>
            </a:r>
            <a:r>
              <a:rPr lang="en-AU" sz="2000" dirty="0" err="1">
                <a:solidFill>
                  <a:srgbClr val="00B050"/>
                </a:solidFill>
              </a:rPr>
              <a:t>RapCA</a:t>
            </a:r>
            <a:r>
              <a:rPr lang="en-AU" sz="2000" dirty="0">
                <a:solidFill>
                  <a:srgbClr val="00B050"/>
                </a:solidFill>
              </a:rPr>
              <a:t>) reports</a:t>
            </a:r>
            <a:r>
              <a:rPr lang="en-AU" sz="2000" dirty="0"/>
              <a:t>.</a:t>
            </a:r>
          </a:p>
          <a:p>
            <a:r>
              <a:rPr lang="en-AU" sz="2000" dirty="0"/>
              <a:t>14 national projects are in various stages of </a:t>
            </a:r>
            <a:r>
              <a:rPr lang="en-AU" sz="2000" dirty="0">
                <a:solidFill>
                  <a:srgbClr val="FF0000"/>
                </a:solidFill>
              </a:rPr>
              <a:t>testing or demonstrating methodologies and processes</a:t>
            </a:r>
            <a:r>
              <a:rPr lang="en-AU" sz="2000" dirty="0"/>
              <a:t> that contribute to their respective </a:t>
            </a:r>
            <a:r>
              <a:rPr lang="en-AU" sz="2000" dirty="0">
                <a:solidFill>
                  <a:srgbClr val="FF0000"/>
                </a:solidFill>
              </a:rPr>
              <a:t>stress reduction targets</a:t>
            </a:r>
            <a:r>
              <a:rPr lang="en-AU" sz="2000" dirty="0"/>
              <a:t>.</a:t>
            </a:r>
          </a:p>
          <a:p>
            <a:r>
              <a:rPr lang="en-AU" sz="2000" dirty="0"/>
              <a:t>Approved revised national </a:t>
            </a:r>
            <a:r>
              <a:rPr lang="en-AU" sz="2000" dirty="0" err="1"/>
              <a:t>logframes</a:t>
            </a:r>
            <a:r>
              <a:rPr lang="en-AU" sz="2000" dirty="0"/>
              <a:t> (incl. end of project targets) to ensure relevance and alignment with current national priorities and opportunities.</a:t>
            </a:r>
          </a:p>
          <a:p>
            <a:r>
              <a:rPr lang="en-AU" sz="2000" dirty="0"/>
              <a:t>Approved revised national MYCWP &amp; budget.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1600" b="1" dirty="0">
                <a:solidFill>
                  <a:srgbClr val="FF0000"/>
                </a:solidFill>
              </a:rPr>
              <a:t>Outcome 1.2: National diagnostic analysis for ICM conducted for prioritizing </a:t>
            </a:r>
            <a:br>
              <a:rPr lang="en-AU" sz="1600" b="1" dirty="0">
                <a:solidFill>
                  <a:srgbClr val="FF0000"/>
                </a:solidFill>
              </a:rPr>
            </a:br>
            <a:r>
              <a:rPr lang="en-AU" sz="1600" b="1" dirty="0">
                <a:solidFill>
                  <a:srgbClr val="FF0000"/>
                </a:solidFill>
              </a:rPr>
              <a:t>and scaling up key ICM/IWRM reforms and investments</a:t>
            </a:r>
          </a:p>
        </p:txBody>
      </p:sp>
      <p:sp>
        <p:nvSpPr>
          <p:cNvPr id="3" name="Content Placeholder 2"/>
          <p:cNvSpPr>
            <a:spLocks noGrp="1"/>
          </p:cNvSpPr>
          <p:nvPr>
            <p:ph idx="1"/>
          </p:nvPr>
        </p:nvSpPr>
        <p:spPr/>
        <p:txBody>
          <a:bodyPr/>
          <a:lstStyle/>
          <a:p>
            <a:r>
              <a:rPr lang="en-AU" sz="1800" u="sng" dirty="0"/>
              <a:t>Diagnostic analysis for ICM planning</a:t>
            </a:r>
          </a:p>
          <a:p>
            <a:pPr marL="857228" lvl="1" indent="-400040">
              <a:buAutoNum type="romanLcParenBoth"/>
            </a:pPr>
            <a:r>
              <a:rPr lang="en-AU" sz="1600" dirty="0"/>
              <a:t>Site diagnostic analysis reports</a:t>
            </a:r>
            <a:endParaRPr lang="en-AU" sz="1600" u="sng" dirty="0"/>
          </a:p>
          <a:p>
            <a:pPr marL="857228" lvl="1" indent="-400040">
              <a:buAutoNum type="romanLcParenBoth"/>
            </a:pPr>
            <a:r>
              <a:rPr lang="en-AU" sz="1600" dirty="0"/>
              <a:t>Island diagnostic analysis reports </a:t>
            </a:r>
          </a:p>
          <a:p>
            <a:endParaRPr lang="en-AU" sz="1800" u="sng" dirty="0"/>
          </a:p>
          <a:p>
            <a:r>
              <a:rPr lang="en-AU" sz="1800" u="sng" dirty="0"/>
              <a:t>Spatial prioritization procedures</a:t>
            </a:r>
            <a:r>
              <a:rPr lang="en-AU" sz="1800" dirty="0"/>
              <a:t> for characterizing &amp; prioritizing coastal areas closed to completion </a:t>
            </a:r>
          </a:p>
          <a:p>
            <a:pPr marL="857228" lvl="1" indent="-400040">
              <a:buAutoNum type="romanLcParenBoth"/>
            </a:pPr>
            <a:r>
              <a:rPr lang="en-AU" sz="1600" dirty="0"/>
              <a:t>Published the procedures and with trials continuing</a:t>
            </a:r>
          </a:p>
          <a:p>
            <a:pPr marL="857228" lvl="1" indent="-400040">
              <a:buAutoNum type="romanLcParenBoth"/>
            </a:pPr>
            <a:r>
              <a:rPr lang="en-AU" sz="1600" dirty="0"/>
              <a:t>Published the regional guidelines to implement the procedures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1600" b="1" dirty="0">
                <a:solidFill>
                  <a:srgbClr val="FF0000"/>
                </a:solidFill>
              </a:rPr>
              <a:t>Outcome 3.1: National and regional strategic action frameworks </a:t>
            </a:r>
            <a:br>
              <a:rPr lang="en-AU" sz="1600" b="1" dirty="0">
                <a:solidFill>
                  <a:srgbClr val="FF0000"/>
                </a:solidFill>
              </a:rPr>
            </a:br>
            <a:r>
              <a:rPr lang="en-AU" sz="1600" b="1" dirty="0">
                <a:solidFill>
                  <a:srgbClr val="FF0000"/>
                </a:solidFill>
              </a:rPr>
              <a:t>for ICM/IWRM endorsed nationally and regionally</a:t>
            </a:r>
          </a:p>
        </p:txBody>
      </p:sp>
      <p:sp>
        <p:nvSpPr>
          <p:cNvPr id="3" name="Content Placeholder 2"/>
          <p:cNvSpPr>
            <a:spLocks noGrp="1"/>
          </p:cNvSpPr>
          <p:nvPr>
            <p:ph idx="1"/>
          </p:nvPr>
        </p:nvSpPr>
        <p:spPr/>
        <p:txBody>
          <a:bodyPr/>
          <a:lstStyle/>
          <a:p>
            <a:r>
              <a:rPr lang="en-AU" sz="2000" dirty="0"/>
              <a:t>National state of the coast reports</a:t>
            </a:r>
          </a:p>
          <a:p>
            <a:r>
              <a:rPr lang="en-AU" sz="2000" dirty="0"/>
              <a:t>National strategic action framework</a:t>
            </a:r>
          </a:p>
          <a:p>
            <a:r>
              <a:rPr lang="en-AU" sz="2000" dirty="0"/>
              <a:t>Regional strategic</a:t>
            </a:r>
          </a:p>
          <a:p>
            <a:endParaRPr lang="en-AU" sz="2000" dirty="0"/>
          </a:p>
          <a:p>
            <a:r>
              <a:rPr lang="en-AU" sz="2000" dirty="0"/>
              <a:t>Strengthening and improving </a:t>
            </a:r>
            <a:r>
              <a:rPr lang="en-AU" sz="2000" u="sng" dirty="0"/>
              <a:t>domestic planning frameworks </a:t>
            </a:r>
            <a:r>
              <a:rPr lang="en-AU" sz="2000" dirty="0"/>
              <a:t>reflecting R2R best practice and investments supported by other external fund sources.</a:t>
            </a:r>
          </a:p>
          <a:p>
            <a:r>
              <a:rPr lang="en-AU" sz="2000" dirty="0"/>
              <a:t>SPC notes that actual </a:t>
            </a:r>
            <a:r>
              <a:rPr lang="en-AU" sz="2000" u="sng" dirty="0"/>
              <a:t>harmonization</a:t>
            </a:r>
            <a:r>
              <a:rPr lang="en-AU" sz="2000" dirty="0"/>
              <a:t> is beyond the project scope as this encroaches on national policy-making processes.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1600" b="1" dirty="0">
                <a:solidFill>
                  <a:srgbClr val="FF0000"/>
                </a:solidFill>
              </a:rPr>
              <a:t>Outcome 4.2: National &amp; regional platforms for managing information &amp; sharing</a:t>
            </a:r>
            <a:br>
              <a:rPr lang="en-AU" sz="1600" b="1" dirty="0">
                <a:solidFill>
                  <a:srgbClr val="FF0000"/>
                </a:solidFill>
              </a:rPr>
            </a:br>
            <a:r>
              <a:rPr lang="en-AU" sz="1600" b="1" dirty="0">
                <a:solidFill>
                  <a:srgbClr val="FF0000"/>
                </a:solidFill>
              </a:rPr>
              <a:t>of best practices &amp; lessons learned in R2R established</a:t>
            </a:r>
          </a:p>
        </p:txBody>
      </p:sp>
      <p:sp>
        <p:nvSpPr>
          <p:cNvPr id="3" name="Content Placeholder 2"/>
          <p:cNvSpPr>
            <a:spLocks noGrp="1"/>
          </p:cNvSpPr>
          <p:nvPr>
            <p:ph idx="1"/>
          </p:nvPr>
        </p:nvSpPr>
        <p:spPr/>
        <p:txBody>
          <a:bodyPr/>
          <a:lstStyle/>
          <a:p>
            <a:r>
              <a:rPr lang="en-AU" sz="1800" dirty="0"/>
              <a:t>Website upgrade currently underway.</a:t>
            </a:r>
          </a:p>
          <a:p>
            <a:r>
              <a:rPr lang="en-AU" sz="1800" dirty="0"/>
              <a:t>Further updates on details supporting this outcome will be covered during sessions – e.g. communications capacity-building efforts, R2R advocacy, participatory M&amp;E, IW: Learn twinning and exchange activities </a:t>
            </a:r>
          </a:p>
          <a:p>
            <a:r>
              <a:rPr lang="en-AU" sz="1800" dirty="0">
                <a:solidFill>
                  <a:srgbClr val="000000"/>
                </a:solidFill>
                <a:latin typeface="Calibri" panose="020F0502020204030204" pitchFamily="34" charset="0"/>
                <a:ea typeface="Calibri" panose="020F0502020204030204" pitchFamily="34" charset="0"/>
              </a:rPr>
              <a:t>Pacific State of Coast Spatial Data Infrastructure for the Pacific Ridge to Reef Programme is now accessible online, </a:t>
            </a:r>
            <a:r>
              <a:rPr lang="en-AU" sz="1800" u="sng" dirty="0">
                <a:solidFill>
                  <a:srgbClr val="000000"/>
                </a:solidFill>
                <a:latin typeface="Calibri" panose="020F0502020204030204" pitchFamily="34" charset="0"/>
                <a:ea typeface="Calibri" panose="020F0502020204030204" pitchFamily="34" charset="0"/>
                <a:hlinkClick r:id="rId3" tooltip="http://r2r.spc.int/"/>
              </a:rPr>
              <a:t>http://r2r.spc.int/</a:t>
            </a:r>
            <a:endParaRPr lang="en-AU" sz="1800" dirty="0"/>
          </a:p>
          <a:p>
            <a:r>
              <a:rPr lang="en-AU" sz="1800" dirty="0">
                <a:solidFill>
                  <a:srgbClr val="000000"/>
                </a:solidFill>
                <a:latin typeface="Calibri" panose="020F0502020204030204" pitchFamily="34" charset="0"/>
                <a:ea typeface="Calibri" panose="020F0502020204030204" pitchFamily="34" charset="0"/>
              </a:rPr>
              <a:t>- science portal and spatial data infrastructure officially launched at the 6th RSC meeting, October 2020.</a:t>
            </a:r>
            <a:endParaRPr lang="en-A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1800" b="1" dirty="0"/>
              <a:t>Outcome 5.1: Effective program coordination of national </a:t>
            </a:r>
            <a:br>
              <a:rPr lang="en-AU" sz="1800" b="1" dirty="0"/>
            </a:br>
            <a:r>
              <a:rPr lang="en-AU" sz="1800" b="1" dirty="0"/>
              <a:t>and regional Ridge to Reef projects</a:t>
            </a:r>
          </a:p>
        </p:txBody>
      </p:sp>
      <p:sp>
        <p:nvSpPr>
          <p:cNvPr id="3" name="Content Placeholder 2"/>
          <p:cNvSpPr>
            <a:spLocks noGrp="1"/>
          </p:cNvSpPr>
          <p:nvPr>
            <p:ph idx="1"/>
          </p:nvPr>
        </p:nvSpPr>
        <p:spPr/>
        <p:txBody>
          <a:bodyPr/>
          <a:lstStyle/>
          <a:p>
            <a:r>
              <a:rPr lang="en-AU" sz="2000" dirty="0"/>
              <a:t>Staffing &amp; Consultants.</a:t>
            </a:r>
          </a:p>
          <a:p>
            <a:r>
              <a:rPr lang="en-AU" sz="2000" dirty="0"/>
              <a:t>Results-based monitoring system (MTR, Terminal Evaluation)</a:t>
            </a:r>
          </a:p>
          <a:p>
            <a:r>
              <a:rPr lang="en-AU" sz="2000" dirty="0"/>
              <a:t>Virtual support &amp; strengthen capacity of national PMUs or support PSCs.</a:t>
            </a:r>
          </a:p>
          <a:p>
            <a:r>
              <a:rPr lang="en-AU" sz="2000" dirty="0"/>
              <a:t>Reflection &amp; planning workshop</a:t>
            </a:r>
          </a:p>
          <a:p>
            <a:r>
              <a:rPr lang="en-AU" sz="2000" dirty="0"/>
              <a:t>Service delivery to clients and project countries</a:t>
            </a:r>
          </a:p>
        </p:txBody>
      </p:sp>
    </p:spTree>
  </p:cSld>
  <p:clrMapOvr>
    <a:masterClrMapping/>
  </p:clrMapOvr>
</p:sld>
</file>

<file path=ppt/theme/theme1.xml><?xml version="1.0" encoding="utf-8"?>
<a:theme xmlns:a="http://schemas.openxmlformats.org/drawingml/2006/main" name="R2R-StatusReport-PPT-template_RSC_4">
  <a:themeElements>
    <a:clrScheme name="Custom 1">
      <a:dk1>
        <a:srgbClr val="302C24"/>
      </a:dk1>
      <a:lt1>
        <a:sysClr val="window" lastClr="FFFFFF"/>
      </a:lt1>
      <a:dk2>
        <a:srgbClr val="AC6416"/>
      </a:dk2>
      <a:lt2>
        <a:srgbClr val="E8E4DB"/>
      </a:lt2>
      <a:accent1>
        <a:srgbClr val="9A6B3B"/>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R2R-StatusReport-PPT-template_NEW 20180712_Fata [Read-Only]" id="{F82621A9-9295-45DD-810C-F9CAEA02BC39}" vid="{011A5CF3-0C38-4D36-90A5-F259F99D1E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R2R-StatusReport-PPT-template_RSC_4.pot</Template>
  <TotalTime>5725</TotalTime>
  <Words>601</Words>
  <Application>Microsoft Macintosh PowerPoint</Application>
  <PresentationFormat>On-screen Show (16:9)</PresentationFormat>
  <Paragraphs>62</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R2R-StatusReport-PPT-template_RSC_4</vt:lpstr>
      <vt:lpstr>PowerPoint Presentation</vt:lpstr>
      <vt:lpstr>PowerPoint Presentation</vt:lpstr>
      <vt:lpstr>PowerPoint Presentation</vt:lpstr>
      <vt:lpstr>Outcome 1.1Successful pilot projects testing innovative solutions involving linking ICM, IWRM &amp; CCA (linked to STAR via larger Pacific R2R network)</vt:lpstr>
      <vt:lpstr>Outcome 1.2: National diagnostic analysis for ICM conducted for prioritizing  and scaling up key ICM/IWRM reforms and investments</vt:lpstr>
      <vt:lpstr>Outcome 3.1: National and regional strategic action frameworks  for ICM/IWRM endorsed nationally and regionally</vt:lpstr>
      <vt:lpstr>Outcome 4.2: National &amp; regional platforms for managing information &amp; sharing of best practices &amp; lessons learned in R2R established</vt:lpstr>
      <vt:lpstr>Outcome 5.1: Effective program coordination of national  and regional Ridge to Reef projects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 J. Antonio</dc:creator>
  <cp:lastModifiedBy>Emma Newland</cp:lastModifiedBy>
  <cp:revision>306</cp:revision>
  <dcterms:created xsi:type="dcterms:W3CDTF">2017-06-26T03:45:46Z</dcterms:created>
  <dcterms:modified xsi:type="dcterms:W3CDTF">2021-02-14T20:05:59Z</dcterms:modified>
</cp:coreProperties>
</file>