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51" r:id="rId3"/>
    <p:sldId id="352" r:id="rId4"/>
    <p:sldId id="335" r:id="rId5"/>
    <p:sldId id="353" r:id="rId6"/>
    <p:sldId id="354" r:id="rId7"/>
    <p:sldId id="319" r:id="rId8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Cusack" initials="PC" lastIdx="1" clrIdx="0">
    <p:extLst>
      <p:ext uri="{19B8F6BF-5375-455C-9EA6-DF929625EA0E}">
        <p15:presenceInfo xmlns:p15="http://schemas.microsoft.com/office/powerpoint/2012/main" userId="S-1-5-21-1163553049-3900314846-2920656964-22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2A0"/>
    <a:srgbClr val="FFFF99"/>
    <a:srgbClr val="C4E59F"/>
    <a:srgbClr val="AFDC7E"/>
    <a:srgbClr val="9A6B3B"/>
    <a:srgbClr val="613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73123" autoAdjust="0"/>
  </p:normalViewPr>
  <p:slideViewPr>
    <p:cSldViewPr snapToObjects="1">
      <p:cViewPr varScale="1">
        <p:scale>
          <a:sx n="84" d="100"/>
          <a:sy n="84" d="100"/>
        </p:scale>
        <p:origin x="1214" y="6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7DD6-8712-4A65-A965-AA454207BAFF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B3D3-7B57-487F-A859-0B2CB90AD8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9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B3D3-7B57-487F-A859-0B2CB90AD8F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1EC48-7F24-4947-B44B-97BFA04A4B05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7FE5D-F381-E84F-927C-E1F9A96D8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1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9C05B-3D49-F649-85A1-B83569C39FFE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6D2D9-6057-F84A-90EB-8146ECC13F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66A02-D236-3945-BB52-5CCC7DBF14C8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A7A05-8BAE-1040-B63B-E2465D8C4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99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8A9621-A14A-324C-9490-9A63F065CB6D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39DA-A479-B24A-8FCE-E55B2076B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6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4B0D5-E0C6-884B-9A42-79183EEC3B51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0C6D-7480-0940-984A-2B9661090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88ACA-247C-2E47-9035-59C924CAF186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2A787-BCC6-4D42-8E6D-DDC054BF6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A5CDB-B92F-3D4A-9094-DABA6D94DCEA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E023-8837-A94B-9169-D4F7686EA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5BDAD-FE05-8A4C-A01A-C3FC178DCD48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AC40-AFD2-8E47-A23A-292245F6EB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EA64B0-F555-D24B-B958-BF5DD7427C54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BE5B-7C9D-2E46-9C4A-8513769F5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24D07-E9C1-2E47-A65F-7138230C5F25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E0FC4-BF48-6D4F-838A-2F391DB27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7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031B0E0-A5F7-F248-A830-C818A0AB8899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3DABCD4-895C-CA41-A117-BAA6119841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275606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441791-C801-40CB-9BF1-89AFD14FE0EF}"/>
              </a:ext>
            </a:extLst>
          </p:cNvPr>
          <p:cNvSpPr txBox="1">
            <a:spLocks/>
          </p:cNvSpPr>
          <p:nvPr/>
        </p:nvSpPr>
        <p:spPr>
          <a:xfrm>
            <a:off x="146315" y="1995686"/>
            <a:ext cx="8860879" cy="14401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Myriad Pro"/>
                <a:cs typeface="Myriad Pro"/>
              </a:rPr>
              <a:t>Update of the Project contributions to the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1"/>
                </a:solidFill>
                <a:latin typeface="Myriad Pro"/>
                <a:cs typeface="Myriad Pro"/>
              </a:rPr>
              <a:t>GEF Focal Area outcomes and outputs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Project name: __________________________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18255F-669B-46BA-94A4-816AF10D4AB5}"/>
              </a:ext>
            </a:extLst>
          </p:cNvPr>
          <p:cNvSpPr txBox="1">
            <a:spLocks/>
          </p:cNvSpPr>
          <p:nvPr/>
        </p:nvSpPr>
        <p:spPr>
          <a:xfrm>
            <a:off x="146314" y="3435846"/>
            <a:ext cx="8860879" cy="723454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Presentor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:  Name of the Project Manager/Coordinator – Project Manager/ Coordinator</a:t>
            </a:r>
          </a:p>
          <a:p>
            <a:pPr fontAlgn="auto">
              <a:spcAft>
                <a:spcPts val="0"/>
              </a:spcAft>
              <a:defRPr/>
            </a:pPr>
            <a:endParaRPr lang="en-US" sz="10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Session 2 – Country Reporting of GEF focal Areas and Lessons Learned Highlights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Virtual Meeting, October 8, 2020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04235"/>
              </p:ext>
            </p:extLst>
          </p:nvPr>
        </p:nvGraphicFramePr>
        <p:xfrm>
          <a:off x="467544" y="1078854"/>
          <a:ext cx="8280920" cy="336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598">
                  <a:extLst>
                    <a:ext uri="{9D8B030D-6E8A-4147-A177-3AD203B41FA5}">
                      <a16:colId xmlns:a16="http://schemas.microsoft.com/office/drawing/2014/main" val="1416407177"/>
                    </a:ext>
                  </a:extLst>
                </a:gridCol>
                <a:gridCol w="1700546">
                  <a:extLst>
                    <a:ext uri="{9D8B030D-6E8A-4147-A177-3AD203B41FA5}">
                      <a16:colId xmlns:a16="http://schemas.microsoft.com/office/drawing/2014/main" val="1671316668"/>
                    </a:ext>
                  </a:extLst>
                </a:gridCol>
                <a:gridCol w="1478736">
                  <a:extLst>
                    <a:ext uri="{9D8B030D-6E8A-4147-A177-3AD203B41FA5}">
                      <a16:colId xmlns:a16="http://schemas.microsoft.com/office/drawing/2014/main" val="2698506611"/>
                    </a:ext>
                  </a:extLst>
                </a:gridCol>
                <a:gridCol w="2292040">
                  <a:extLst>
                    <a:ext uri="{9D8B030D-6E8A-4147-A177-3AD203B41FA5}">
                      <a16:colId xmlns:a16="http://schemas.microsoft.com/office/drawing/2014/main" val="4113371455"/>
                    </a:ext>
                  </a:extLst>
                </a:gridCol>
              </a:tblGrid>
              <a:tr h="412776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Focal Area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(Delete the FA that is not relevant to your project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A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982958"/>
                  </a:ext>
                </a:extLst>
              </a:tr>
              <a:tr h="412776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 achieved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Unit of Measure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62330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Biodiversity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4447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 Adaptation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245688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 Mitigation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343129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Waters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79121"/>
                  </a:ext>
                </a:extLst>
              </a:tr>
              <a:tr h="4756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Degradation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21290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SFM/ REDD+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87614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Project contributions to GEF focal area outcomes</a:t>
            </a:r>
          </a:p>
        </p:txBody>
      </p:sp>
    </p:spTree>
    <p:extLst>
      <p:ext uri="{BB962C8B-B14F-4D97-AF65-F5344CB8AC3E}">
        <p14:creationId xmlns:p14="http://schemas.microsoft.com/office/powerpoint/2010/main" val="167660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01466"/>
              </p:ext>
            </p:extLst>
          </p:nvPr>
        </p:nvGraphicFramePr>
        <p:xfrm>
          <a:off x="467544" y="1078854"/>
          <a:ext cx="8280920" cy="336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9598">
                  <a:extLst>
                    <a:ext uri="{9D8B030D-6E8A-4147-A177-3AD203B41FA5}">
                      <a16:colId xmlns:a16="http://schemas.microsoft.com/office/drawing/2014/main" val="1416407177"/>
                    </a:ext>
                  </a:extLst>
                </a:gridCol>
                <a:gridCol w="1700546">
                  <a:extLst>
                    <a:ext uri="{9D8B030D-6E8A-4147-A177-3AD203B41FA5}">
                      <a16:colId xmlns:a16="http://schemas.microsoft.com/office/drawing/2014/main" val="1671316668"/>
                    </a:ext>
                  </a:extLst>
                </a:gridCol>
                <a:gridCol w="1478736">
                  <a:extLst>
                    <a:ext uri="{9D8B030D-6E8A-4147-A177-3AD203B41FA5}">
                      <a16:colId xmlns:a16="http://schemas.microsoft.com/office/drawing/2014/main" val="2698506611"/>
                    </a:ext>
                  </a:extLst>
                </a:gridCol>
                <a:gridCol w="2292040">
                  <a:extLst>
                    <a:ext uri="{9D8B030D-6E8A-4147-A177-3AD203B41FA5}">
                      <a16:colId xmlns:a16="http://schemas.microsoft.com/office/drawing/2014/main" val="4113371455"/>
                    </a:ext>
                  </a:extLst>
                </a:gridCol>
              </a:tblGrid>
              <a:tr h="412776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Focal Area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(Delete the FA that is not relevant to your project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A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982958"/>
                  </a:ext>
                </a:extLst>
              </a:tr>
              <a:tr h="412776">
                <a:tc v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 achieved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Unit of Measure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62330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Biodiversity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4447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 Adaptation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245688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 Mitigation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343129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Waters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279121"/>
                  </a:ext>
                </a:extLst>
              </a:tr>
              <a:tr h="47567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Degradation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212903"/>
                  </a:ext>
                </a:extLst>
              </a:tr>
              <a:tr h="4127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SFM/ REDD+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87614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Project contributions to GEF focal area outputs</a:t>
            </a:r>
          </a:p>
        </p:txBody>
      </p:sp>
    </p:spTree>
    <p:extLst>
      <p:ext uri="{BB962C8B-B14F-4D97-AF65-F5344CB8AC3E}">
        <p14:creationId xmlns:p14="http://schemas.microsoft.com/office/powerpoint/2010/main" val="142691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Strategic issues encountered and remedial measures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809C7AE-11B3-43F2-8B3F-2C13F48C3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48002"/>
              </p:ext>
            </p:extLst>
          </p:nvPr>
        </p:nvGraphicFramePr>
        <p:xfrm>
          <a:off x="467544" y="1131590"/>
          <a:ext cx="835292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126666126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702654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issues encountered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Remedial measures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83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1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6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77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54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42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59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36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20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Lessons learned in implementing Programmatic Approach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lvl="1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AU" sz="1800" b="1" dirty="0"/>
              <a:t>Strategy</a:t>
            </a:r>
            <a:r>
              <a:rPr lang="en-AU" sz="1400" dirty="0"/>
              <a:t>: (Guide question: Are the option/s described in your project document appropriately respond to the problems? Briefly verbalize when you report whether it is effective and sustainable.)</a:t>
            </a:r>
          </a:p>
          <a:p>
            <a:pPr marL="342900" lvl="1" fontAlgn="auto">
              <a:spcAft>
                <a:spcPts val="0"/>
              </a:spcAft>
              <a:defRPr/>
            </a:pPr>
            <a:endParaRPr lang="en-US" sz="1400" b="1" dirty="0"/>
          </a:p>
          <a:p>
            <a:pPr marL="628650" lvl="1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b="1" dirty="0"/>
              <a:t>Steering</a:t>
            </a:r>
            <a:r>
              <a:rPr lang="en-US" sz="1400" dirty="0"/>
              <a:t>: (Guide question: Describe whether the steering platform is appropriate and stakeholders are well represented? </a:t>
            </a:r>
            <a:r>
              <a:rPr lang="en-AU" sz="1400" dirty="0"/>
              <a:t>Briefly verbalize when you report whether decisions are enforced or not)</a:t>
            </a:r>
            <a:r>
              <a:rPr lang="en-US" sz="1400" dirty="0"/>
              <a:t>  </a:t>
            </a:r>
          </a:p>
          <a:p>
            <a:pPr marL="342900" lvl="1" fontAlgn="auto">
              <a:spcAft>
                <a:spcPts val="0"/>
              </a:spcAft>
              <a:defRPr/>
            </a:pPr>
            <a:endParaRPr lang="en-US" sz="1400" dirty="0"/>
          </a:p>
          <a:p>
            <a:pPr marL="628650" lvl="1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b="1" dirty="0"/>
              <a:t>Cooperation</a:t>
            </a:r>
            <a:r>
              <a:rPr lang="en-US" sz="1400" dirty="0"/>
              <a:t>: (Guide question: Describe whether the partnerships - internal &amp; external – are contributing to the achievement of the project results? </a:t>
            </a:r>
            <a:r>
              <a:rPr lang="en-AU" sz="1400" dirty="0"/>
              <a:t>Briefly verbalize when you report whether it is functional – meaning agreements are enforced and followed</a:t>
            </a:r>
            <a:r>
              <a:rPr lang="en-US" sz="1400" dirty="0"/>
              <a:t>)</a:t>
            </a:r>
          </a:p>
          <a:p>
            <a:pPr marL="342900" lvl="1" fontAlgn="auto">
              <a:spcAft>
                <a:spcPts val="0"/>
              </a:spcAft>
              <a:defRPr/>
            </a:pPr>
            <a:endParaRPr lang="en-US" sz="1400" dirty="0"/>
          </a:p>
          <a:p>
            <a:pPr marL="628650" lvl="1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b="1" dirty="0"/>
              <a:t>Processes</a:t>
            </a:r>
            <a:r>
              <a:rPr lang="en-US" sz="1400" dirty="0"/>
              <a:t>: (Guide question: Describe whether the rules and processes are clear, appropriate, communicated, and understood by the stakeholders? </a:t>
            </a:r>
            <a:r>
              <a:rPr lang="en-AU" sz="1400" dirty="0"/>
              <a:t>Briefly verbalize when you report whether the processes and rules are being followed).</a:t>
            </a:r>
            <a:endParaRPr lang="en-US" sz="1400" dirty="0"/>
          </a:p>
          <a:p>
            <a:pPr marL="628650" lvl="1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44059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7C47684-E9A9-4FBB-BDA3-B1FA8D50F5FD}"/>
              </a:ext>
            </a:extLst>
          </p:cNvPr>
          <p:cNvSpPr txBox="1">
            <a:spLocks/>
          </p:cNvSpPr>
          <p:nvPr/>
        </p:nvSpPr>
        <p:spPr bwMode="auto">
          <a:xfrm>
            <a:off x="1475656" y="632618"/>
            <a:ext cx="6967538" cy="57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Lessons learned in Programmatic Approach that could be upscaled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6D1AC70-CFF3-493C-B83C-33C19A6B7ABE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8280920" cy="23065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AU" sz="2200" b="1" dirty="0"/>
              <a:t>From the previous slide on lessons learned from the programmatic approach: </a:t>
            </a:r>
            <a:r>
              <a:rPr lang="en-AU" sz="2200" dirty="0"/>
              <a:t>What do you consider most relevant and best feature or lessons that the project has drawn from implementation experience which could potentially be replicated or upscaled - ultimately nationally or even regionally?</a:t>
            </a:r>
            <a:r>
              <a:rPr lang="en-AU" sz="2200" b="1" dirty="0"/>
              <a:t> (Indicate only suggest one lesson here)</a:t>
            </a:r>
          </a:p>
          <a:p>
            <a:pPr marL="514350" indent="-28575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AU" sz="2200" b="1" dirty="0"/>
              <a:t>…..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62943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9582"/>
            <a:ext cx="4032448" cy="582612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sz="900" dirty="0">
                <a:solidFill>
                  <a:schemeClr val="tx1"/>
                </a:solidFill>
                <a:latin typeface="Myriad Pro"/>
                <a:ea typeface="+mn-ea"/>
                <a:cs typeface="Myriad Pro"/>
              </a:rPr>
              <a:t>Pacific Islands Ridge to Reef National Priorities – Integrated water, land, forest and coastal management to preserve biodiversity, ecosystem services, store carbon, improve climate resilience and sustain livelihoods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sz="900" dirty="0">
              <a:solidFill>
                <a:schemeClr val="tx1"/>
              </a:solidFill>
              <a:latin typeface="Myriad Pro"/>
              <a:ea typeface="+mn-ea"/>
              <a:cs typeface="Myriad Pro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3529" y="2350765"/>
            <a:ext cx="4896544" cy="581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VINAKA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rPr>
              <a:t>THANK YOU VERY MUCH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00192" y="987574"/>
            <a:ext cx="2736304" cy="3320784"/>
          </a:xfrm>
          <a:prstGeom prst="rect">
            <a:avLst/>
          </a:prstGeom>
          <a:noFill/>
        </p:spPr>
        <p:txBody>
          <a:bodyPr vert="horz" lIns="54000" tIns="0" rIns="0" bIns="0" rtlCol="0">
            <a:noAutofit/>
          </a:bodyPr>
          <a:lstStyle/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b="1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50" b="1" dirty="0" err="1"/>
              <a:t>Presented</a:t>
            </a:r>
            <a:r>
              <a:rPr lang="de-DE" sz="1050" b="1" dirty="0"/>
              <a:t> by</a:t>
            </a:r>
            <a:r>
              <a:rPr lang="de-DE" sz="1050" dirty="0"/>
              <a:t>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900" dirty="0"/>
              <a:t>________, Program manager/coordinator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Presentation prepared by:</a:t>
            </a:r>
            <a:br>
              <a:rPr lang="de-DE" sz="1000" dirty="0"/>
            </a:br>
            <a:r>
              <a:rPr lang="de-DE" sz="1000" dirty="0"/>
              <a:t>____________</a:t>
            </a:r>
            <a:r>
              <a:rPr lang="de-DE" sz="900" dirty="0"/>
              <a:t>, _________</a:t>
            </a:r>
            <a:br>
              <a:rPr lang="de-DE" sz="9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Photo credits</a:t>
            </a:r>
            <a:br>
              <a:rPr lang="de-DE" sz="1000" dirty="0"/>
            </a:b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Layout</a:t>
            </a:r>
            <a:br>
              <a:rPr lang="de-DE" sz="1000" dirty="0"/>
            </a:br>
            <a:r>
              <a:rPr lang="de-DE" sz="1000" dirty="0"/>
              <a:t>Navneet Lal, Graphics and multimedia assistant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Template: Shaleh Antonio, CCMEA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endParaRPr lang="de-DE" sz="1000" dirty="0"/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b="1" dirty="0"/>
              <a:t>References:</a:t>
            </a:r>
          </a:p>
          <a:p>
            <a:pPr>
              <a:spcAft>
                <a:spcPts val="225"/>
              </a:spcAft>
              <a:buClr>
                <a:srgbClr val="000000"/>
              </a:buClr>
            </a:pPr>
            <a:r>
              <a:rPr lang="de-DE" sz="1000" dirty="0"/>
              <a:t>STAR Project Document</a:t>
            </a:r>
          </a:p>
        </p:txBody>
      </p:sp>
    </p:spTree>
    <p:extLst>
      <p:ext uri="{BB962C8B-B14F-4D97-AF65-F5344CB8AC3E}">
        <p14:creationId xmlns:p14="http://schemas.microsoft.com/office/powerpoint/2010/main" val="454424287"/>
      </p:ext>
    </p:extLst>
  </p:cSld>
  <p:clrMapOvr>
    <a:masterClrMapping/>
  </p:clrMapOvr>
</p:sld>
</file>

<file path=ppt/theme/theme1.xml><?xml version="1.0" encoding="utf-8"?>
<a:theme xmlns:a="http://schemas.openxmlformats.org/drawingml/2006/main" name="R2R-StatusReport-PPT-template_RSC_4">
  <a:themeElements>
    <a:clrScheme name="Custom 1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9A6B3B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2R-StatusReport-PPT-template_NEW 20180712_Fata [Read-Only]" id="{F82621A9-9295-45DD-810C-F9CAEA02BC39}" vid="{011A5CF3-0C38-4D36-90A5-F259F99D1E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R2R-StatusReport-PPT-template_RSC_4.pot</Template>
  <TotalTime>3411</TotalTime>
  <Words>474</Words>
  <Application>Microsoft Office PowerPoint</Application>
  <PresentationFormat>On-screen Show (16:9)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R2R-StatusReport-PPT-template_RSC_4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Jose J. Antonio</dc:creator>
  <cp:lastModifiedBy>Jose Antonio</cp:lastModifiedBy>
  <cp:revision>272</cp:revision>
  <dcterms:created xsi:type="dcterms:W3CDTF">2017-06-26T03:45:46Z</dcterms:created>
  <dcterms:modified xsi:type="dcterms:W3CDTF">2020-10-06T16:25:09Z</dcterms:modified>
</cp:coreProperties>
</file>