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83" r:id="rId3"/>
    <p:sldId id="259" r:id="rId4"/>
    <p:sldId id="282" r:id="rId5"/>
    <p:sldId id="272" r:id="rId6"/>
    <p:sldId id="276" r:id="rId7"/>
    <p:sldId id="277" r:id="rId8"/>
    <p:sldId id="278" r:id="rId9"/>
    <p:sldId id="284" r:id="rId10"/>
    <p:sldId id="262" r:id="rId11"/>
    <p:sldId id="281" r:id="rId12"/>
    <p:sldId id="286" r:id="rId13"/>
    <p:sldId id="288" r:id="rId14"/>
    <p:sldId id="263" r:id="rId15"/>
    <p:sldId id="268" r:id="rId16"/>
    <p:sldId id="270" r:id="rId17"/>
    <p:sldId id="287" r:id="rId18"/>
    <p:sldId id="271" r:id="rId19"/>
    <p:sldId id="289" r:id="rId20"/>
    <p:sldId id="290" r:id="rId21"/>
    <p:sldId id="291" r:id="rId22"/>
    <p:sldId id="292" r:id="rId23"/>
    <p:sldId id="296" r:id="rId24"/>
    <p:sldId id="293" r:id="rId25"/>
    <p:sldId id="294" r:id="rId26"/>
    <p:sldId id="295"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76" autoAdjust="0"/>
    <p:restoredTop sz="85067" autoAdjust="0"/>
  </p:normalViewPr>
  <p:slideViewPr>
    <p:cSldViewPr snapToGrid="0" snapToObjects="1">
      <p:cViewPr varScale="1">
        <p:scale>
          <a:sx n="98" d="100"/>
          <a:sy n="98" d="100"/>
        </p:scale>
        <p:origin x="1944"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4A3D01-E849-4A10-BDB6-55D3A8A7EAF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NZ"/>
        </a:p>
      </dgm:t>
    </dgm:pt>
    <dgm:pt modelId="{A1A0C617-79D6-4065-ACB7-89F427634D29}">
      <dgm:prSet phldrT="[Text]"/>
      <dgm:spPr/>
      <dgm:t>
        <a:bodyPr/>
        <a:lstStyle/>
        <a:p>
          <a:r>
            <a:rPr lang="en-NZ" dirty="0"/>
            <a:t>Cabinet (</a:t>
          </a:r>
          <a:r>
            <a:rPr lang="en-NZ" dirty="0" smtClean="0"/>
            <a:t>Ministers)</a:t>
          </a:r>
          <a:endParaRPr lang="en-NZ" dirty="0"/>
        </a:p>
      </dgm:t>
    </dgm:pt>
    <dgm:pt modelId="{69877434-F824-4A04-94B3-B7FD5FA1F76D}" type="parTrans" cxnId="{8F0E1BE9-DC2E-4F7B-9D3C-A29699378ECE}">
      <dgm:prSet/>
      <dgm:spPr/>
      <dgm:t>
        <a:bodyPr/>
        <a:lstStyle/>
        <a:p>
          <a:endParaRPr lang="en-NZ"/>
        </a:p>
      </dgm:t>
    </dgm:pt>
    <dgm:pt modelId="{C3CD6A95-BFD9-4888-BB8F-E4B7DCD6AD36}" type="sibTrans" cxnId="{8F0E1BE9-DC2E-4F7B-9D3C-A29699378ECE}">
      <dgm:prSet/>
      <dgm:spPr/>
      <dgm:t>
        <a:bodyPr/>
        <a:lstStyle/>
        <a:p>
          <a:endParaRPr lang="en-NZ"/>
        </a:p>
      </dgm:t>
    </dgm:pt>
    <dgm:pt modelId="{EFB331A6-BF06-4497-9104-90CA5F75E0B4}">
      <dgm:prSet phldrT="[Text]"/>
      <dgm:spPr/>
      <dgm:t>
        <a:bodyPr/>
        <a:lstStyle/>
        <a:p>
          <a:r>
            <a:rPr lang="en-NZ" dirty="0" smtClean="0"/>
            <a:t>National Advisory Committee (CEO Levels)</a:t>
          </a:r>
          <a:endParaRPr lang="en-NZ" dirty="0"/>
        </a:p>
      </dgm:t>
    </dgm:pt>
    <dgm:pt modelId="{CE426187-CE23-4DBA-8C04-2A1DD2DD942C}" type="parTrans" cxnId="{281AA90D-308E-4876-A0F6-1FBF63D1FD09}">
      <dgm:prSet/>
      <dgm:spPr/>
      <dgm:t>
        <a:bodyPr/>
        <a:lstStyle/>
        <a:p>
          <a:endParaRPr lang="en-NZ"/>
        </a:p>
      </dgm:t>
    </dgm:pt>
    <dgm:pt modelId="{DDB24D4D-6CB0-4D50-AF0B-3E1EB7C20600}" type="sibTrans" cxnId="{281AA90D-308E-4876-A0F6-1FBF63D1FD09}">
      <dgm:prSet/>
      <dgm:spPr/>
      <dgm:t>
        <a:bodyPr/>
        <a:lstStyle/>
        <a:p>
          <a:endParaRPr lang="en-NZ"/>
        </a:p>
      </dgm:t>
    </dgm:pt>
    <dgm:pt modelId="{06313187-288A-4872-BFA1-F5DB7CFB4979}">
      <dgm:prSet phldrT="[Text]"/>
      <dgm:spPr/>
      <dgm:t>
        <a:bodyPr/>
        <a:lstStyle/>
        <a:p>
          <a:r>
            <a:rPr lang="en-NZ" dirty="0" smtClean="0"/>
            <a:t>Technical Working </a:t>
          </a:r>
          <a:r>
            <a:rPr lang="en-NZ" dirty="0"/>
            <a:t>Committee</a:t>
          </a:r>
        </a:p>
      </dgm:t>
    </dgm:pt>
    <dgm:pt modelId="{127E4749-BA27-4F0E-8C5B-7634638B96E0}" type="parTrans" cxnId="{65C211E0-EC96-47A2-9909-9436FCE4E624}">
      <dgm:prSet/>
      <dgm:spPr/>
      <dgm:t>
        <a:bodyPr/>
        <a:lstStyle/>
        <a:p>
          <a:endParaRPr lang="en-NZ"/>
        </a:p>
      </dgm:t>
    </dgm:pt>
    <dgm:pt modelId="{E6406374-29E4-46E0-8C9D-E65A156326C6}" type="sibTrans" cxnId="{65C211E0-EC96-47A2-9909-9436FCE4E624}">
      <dgm:prSet/>
      <dgm:spPr/>
      <dgm:t>
        <a:bodyPr/>
        <a:lstStyle/>
        <a:p>
          <a:endParaRPr lang="en-NZ"/>
        </a:p>
      </dgm:t>
    </dgm:pt>
    <dgm:pt modelId="{05FC9A29-7AAF-470F-A1F4-1257842709F4}" type="pres">
      <dgm:prSet presAssocID="{404A3D01-E849-4A10-BDB6-55D3A8A7EAF4}" presName="hierChild1" presStyleCnt="0">
        <dgm:presLayoutVars>
          <dgm:chPref val="1"/>
          <dgm:dir/>
          <dgm:animOne val="branch"/>
          <dgm:animLvl val="lvl"/>
          <dgm:resizeHandles/>
        </dgm:presLayoutVars>
      </dgm:prSet>
      <dgm:spPr/>
      <dgm:t>
        <a:bodyPr/>
        <a:lstStyle/>
        <a:p>
          <a:endParaRPr lang="en-US"/>
        </a:p>
      </dgm:t>
    </dgm:pt>
    <dgm:pt modelId="{B8E7B113-2389-42CD-8880-B332A951A51D}" type="pres">
      <dgm:prSet presAssocID="{A1A0C617-79D6-4065-ACB7-89F427634D29}" presName="hierRoot1" presStyleCnt="0"/>
      <dgm:spPr/>
    </dgm:pt>
    <dgm:pt modelId="{3CC7E0DB-15FC-433F-B9A2-890E9AC802EB}" type="pres">
      <dgm:prSet presAssocID="{A1A0C617-79D6-4065-ACB7-89F427634D29}" presName="composite" presStyleCnt="0"/>
      <dgm:spPr/>
    </dgm:pt>
    <dgm:pt modelId="{FD0CA6AD-1FC8-4E49-AEE8-E59A3437A4BE}" type="pres">
      <dgm:prSet presAssocID="{A1A0C617-79D6-4065-ACB7-89F427634D29}" presName="background" presStyleLbl="node0" presStyleIdx="0" presStyleCnt="1"/>
      <dgm:spPr/>
    </dgm:pt>
    <dgm:pt modelId="{7C6254E9-D139-43EE-8221-F23C8FFCD96E}" type="pres">
      <dgm:prSet presAssocID="{A1A0C617-79D6-4065-ACB7-89F427634D29}" presName="text" presStyleLbl="fgAcc0" presStyleIdx="0" presStyleCnt="1">
        <dgm:presLayoutVars>
          <dgm:chPref val="3"/>
        </dgm:presLayoutVars>
      </dgm:prSet>
      <dgm:spPr/>
      <dgm:t>
        <a:bodyPr/>
        <a:lstStyle/>
        <a:p>
          <a:endParaRPr lang="en-US"/>
        </a:p>
      </dgm:t>
    </dgm:pt>
    <dgm:pt modelId="{63F2F20E-9F0F-4D08-9C6E-612C71D00F53}" type="pres">
      <dgm:prSet presAssocID="{A1A0C617-79D6-4065-ACB7-89F427634D29}" presName="hierChild2" presStyleCnt="0"/>
      <dgm:spPr/>
    </dgm:pt>
    <dgm:pt modelId="{33EA94AD-0C90-4212-8B9B-B30A55BC49E3}" type="pres">
      <dgm:prSet presAssocID="{CE426187-CE23-4DBA-8C04-2A1DD2DD942C}" presName="Name10" presStyleLbl="parChTrans1D2" presStyleIdx="0" presStyleCnt="1"/>
      <dgm:spPr/>
      <dgm:t>
        <a:bodyPr/>
        <a:lstStyle/>
        <a:p>
          <a:endParaRPr lang="en-US"/>
        </a:p>
      </dgm:t>
    </dgm:pt>
    <dgm:pt modelId="{56624BCD-F120-4FB3-9B33-70FDCE7310AC}" type="pres">
      <dgm:prSet presAssocID="{EFB331A6-BF06-4497-9104-90CA5F75E0B4}" presName="hierRoot2" presStyleCnt="0"/>
      <dgm:spPr/>
    </dgm:pt>
    <dgm:pt modelId="{F116B58A-F6C0-4A74-B17A-70A4511B1DEB}" type="pres">
      <dgm:prSet presAssocID="{EFB331A6-BF06-4497-9104-90CA5F75E0B4}" presName="composite2" presStyleCnt="0"/>
      <dgm:spPr/>
    </dgm:pt>
    <dgm:pt modelId="{E5B2CAFB-575C-4379-BBC5-0AC63135BFAD}" type="pres">
      <dgm:prSet presAssocID="{EFB331A6-BF06-4497-9104-90CA5F75E0B4}" presName="background2" presStyleLbl="node2" presStyleIdx="0" presStyleCnt="1"/>
      <dgm:spPr/>
    </dgm:pt>
    <dgm:pt modelId="{2242183D-333E-448B-B580-54995B0A00C9}" type="pres">
      <dgm:prSet presAssocID="{EFB331A6-BF06-4497-9104-90CA5F75E0B4}" presName="text2" presStyleLbl="fgAcc2" presStyleIdx="0" presStyleCnt="1">
        <dgm:presLayoutVars>
          <dgm:chPref val="3"/>
        </dgm:presLayoutVars>
      </dgm:prSet>
      <dgm:spPr/>
      <dgm:t>
        <a:bodyPr/>
        <a:lstStyle/>
        <a:p>
          <a:endParaRPr lang="en-US"/>
        </a:p>
      </dgm:t>
    </dgm:pt>
    <dgm:pt modelId="{3591E3A9-40FC-4C45-910B-5641A0CA38E6}" type="pres">
      <dgm:prSet presAssocID="{EFB331A6-BF06-4497-9104-90CA5F75E0B4}" presName="hierChild3" presStyleCnt="0"/>
      <dgm:spPr/>
    </dgm:pt>
    <dgm:pt modelId="{811CE021-C1CF-4C34-BE55-C12FF62DC54F}" type="pres">
      <dgm:prSet presAssocID="{127E4749-BA27-4F0E-8C5B-7634638B96E0}" presName="Name17" presStyleLbl="parChTrans1D3" presStyleIdx="0" presStyleCnt="1"/>
      <dgm:spPr/>
      <dgm:t>
        <a:bodyPr/>
        <a:lstStyle/>
        <a:p>
          <a:endParaRPr lang="en-US"/>
        </a:p>
      </dgm:t>
    </dgm:pt>
    <dgm:pt modelId="{8312FF29-13AF-42BE-9506-27C51F665304}" type="pres">
      <dgm:prSet presAssocID="{06313187-288A-4872-BFA1-F5DB7CFB4979}" presName="hierRoot3" presStyleCnt="0"/>
      <dgm:spPr/>
    </dgm:pt>
    <dgm:pt modelId="{36C8DD76-7A17-4B65-B334-30B00FF4691C}" type="pres">
      <dgm:prSet presAssocID="{06313187-288A-4872-BFA1-F5DB7CFB4979}" presName="composite3" presStyleCnt="0"/>
      <dgm:spPr/>
    </dgm:pt>
    <dgm:pt modelId="{E8008574-C6E0-494B-9D24-9CFA916DEFD2}" type="pres">
      <dgm:prSet presAssocID="{06313187-288A-4872-BFA1-F5DB7CFB4979}" presName="background3" presStyleLbl="node3" presStyleIdx="0" presStyleCnt="1"/>
      <dgm:spPr/>
    </dgm:pt>
    <dgm:pt modelId="{A9DEF44B-977B-47AB-8774-BE7D523D699B}" type="pres">
      <dgm:prSet presAssocID="{06313187-288A-4872-BFA1-F5DB7CFB4979}" presName="text3" presStyleLbl="fgAcc3" presStyleIdx="0" presStyleCnt="1">
        <dgm:presLayoutVars>
          <dgm:chPref val="3"/>
        </dgm:presLayoutVars>
      </dgm:prSet>
      <dgm:spPr/>
      <dgm:t>
        <a:bodyPr/>
        <a:lstStyle/>
        <a:p>
          <a:endParaRPr lang="en-US"/>
        </a:p>
      </dgm:t>
    </dgm:pt>
    <dgm:pt modelId="{225D4648-8D53-4FC8-8221-5731FC81714A}" type="pres">
      <dgm:prSet presAssocID="{06313187-288A-4872-BFA1-F5DB7CFB4979}" presName="hierChild4" presStyleCnt="0"/>
      <dgm:spPr/>
    </dgm:pt>
  </dgm:ptLst>
  <dgm:cxnLst>
    <dgm:cxn modelId="{6A4B8DE8-5EC8-4C16-95BE-B141A1D1ED88}" type="presOf" srcId="{EFB331A6-BF06-4497-9104-90CA5F75E0B4}" destId="{2242183D-333E-448B-B580-54995B0A00C9}" srcOrd="0" destOrd="0" presId="urn:microsoft.com/office/officeart/2005/8/layout/hierarchy1"/>
    <dgm:cxn modelId="{CFCEB884-43D2-4A1E-8C5A-10F0789638FE}" type="presOf" srcId="{CE426187-CE23-4DBA-8C04-2A1DD2DD942C}" destId="{33EA94AD-0C90-4212-8B9B-B30A55BC49E3}" srcOrd="0" destOrd="0" presId="urn:microsoft.com/office/officeart/2005/8/layout/hierarchy1"/>
    <dgm:cxn modelId="{AAF5552D-1885-4481-9F5E-97F4AA27FB3D}" type="presOf" srcId="{A1A0C617-79D6-4065-ACB7-89F427634D29}" destId="{7C6254E9-D139-43EE-8221-F23C8FFCD96E}" srcOrd="0" destOrd="0" presId="urn:microsoft.com/office/officeart/2005/8/layout/hierarchy1"/>
    <dgm:cxn modelId="{A39B820A-7ABF-448A-8716-5B8AB9A4530D}" type="presOf" srcId="{06313187-288A-4872-BFA1-F5DB7CFB4979}" destId="{A9DEF44B-977B-47AB-8774-BE7D523D699B}" srcOrd="0" destOrd="0" presId="urn:microsoft.com/office/officeart/2005/8/layout/hierarchy1"/>
    <dgm:cxn modelId="{A17F7C34-4B15-4D8B-9AE7-47FA0F8607CE}" type="presOf" srcId="{404A3D01-E849-4A10-BDB6-55D3A8A7EAF4}" destId="{05FC9A29-7AAF-470F-A1F4-1257842709F4}" srcOrd="0" destOrd="0" presId="urn:microsoft.com/office/officeart/2005/8/layout/hierarchy1"/>
    <dgm:cxn modelId="{281AA90D-308E-4876-A0F6-1FBF63D1FD09}" srcId="{A1A0C617-79D6-4065-ACB7-89F427634D29}" destId="{EFB331A6-BF06-4497-9104-90CA5F75E0B4}" srcOrd="0" destOrd="0" parTransId="{CE426187-CE23-4DBA-8C04-2A1DD2DD942C}" sibTransId="{DDB24D4D-6CB0-4D50-AF0B-3E1EB7C20600}"/>
    <dgm:cxn modelId="{1B8D3EB9-5FD1-4D6C-85E2-9127414ADA1F}" type="presOf" srcId="{127E4749-BA27-4F0E-8C5B-7634638B96E0}" destId="{811CE021-C1CF-4C34-BE55-C12FF62DC54F}" srcOrd="0" destOrd="0" presId="urn:microsoft.com/office/officeart/2005/8/layout/hierarchy1"/>
    <dgm:cxn modelId="{65C211E0-EC96-47A2-9909-9436FCE4E624}" srcId="{EFB331A6-BF06-4497-9104-90CA5F75E0B4}" destId="{06313187-288A-4872-BFA1-F5DB7CFB4979}" srcOrd="0" destOrd="0" parTransId="{127E4749-BA27-4F0E-8C5B-7634638B96E0}" sibTransId="{E6406374-29E4-46E0-8C9D-E65A156326C6}"/>
    <dgm:cxn modelId="{8F0E1BE9-DC2E-4F7B-9D3C-A29699378ECE}" srcId="{404A3D01-E849-4A10-BDB6-55D3A8A7EAF4}" destId="{A1A0C617-79D6-4065-ACB7-89F427634D29}" srcOrd="0" destOrd="0" parTransId="{69877434-F824-4A04-94B3-B7FD5FA1F76D}" sibTransId="{C3CD6A95-BFD9-4888-BB8F-E4B7DCD6AD36}"/>
    <dgm:cxn modelId="{D62593D0-6817-44B9-A27F-DF42F2A49DFE}" type="presParOf" srcId="{05FC9A29-7AAF-470F-A1F4-1257842709F4}" destId="{B8E7B113-2389-42CD-8880-B332A951A51D}" srcOrd="0" destOrd="0" presId="urn:microsoft.com/office/officeart/2005/8/layout/hierarchy1"/>
    <dgm:cxn modelId="{E02A2189-D28B-4C34-9FAB-57E8923C3D0F}" type="presParOf" srcId="{B8E7B113-2389-42CD-8880-B332A951A51D}" destId="{3CC7E0DB-15FC-433F-B9A2-890E9AC802EB}" srcOrd="0" destOrd="0" presId="urn:microsoft.com/office/officeart/2005/8/layout/hierarchy1"/>
    <dgm:cxn modelId="{82F34425-04B7-4FC9-BB9B-1737DC61F86B}" type="presParOf" srcId="{3CC7E0DB-15FC-433F-B9A2-890E9AC802EB}" destId="{FD0CA6AD-1FC8-4E49-AEE8-E59A3437A4BE}" srcOrd="0" destOrd="0" presId="urn:microsoft.com/office/officeart/2005/8/layout/hierarchy1"/>
    <dgm:cxn modelId="{D2348C7C-AB24-4997-8015-B6AE554CC47C}" type="presParOf" srcId="{3CC7E0DB-15FC-433F-B9A2-890E9AC802EB}" destId="{7C6254E9-D139-43EE-8221-F23C8FFCD96E}" srcOrd="1" destOrd="0" presId="urn:microsoft.com/office/officeart/2005/8/layout/hierarchy1"/>
    <dgm:cxn modelId="{17BF721F-16D3-4DE2-9E84-332C04DCFC20}" type="presParOf" srcId="{B8E7B113-2389-42CD-8880-B332A951A51D}" destId="{63F2F20E-9F0F-4D08-9C6E-612C71D00F53}" srcOrd="1" destOrd="0" presId="urn:microsoft.com/office/officeart/2005/8/layout/hierarchy1"/>
    <dgm:cxn modelId="{313D21AB-ED7F-4919-92D3-8C80CEAF02B9}" type="presParOf" srcId="{63F2F20E-9F0F-4D08-9C6E-612C71D00F53}" destId="{33EA94AD-0C90-4212-8B9B-B30A55BC49E3}" srcOrd="0" destOrd="0" presId="urn:microsoft.com/office/officeart/2005/8/layout/hierarchy1"/>
    <dgm:cxn modelId="{BE8208A3-2BCB-402B-80B9-45EADE1FD4CC}" type="presParOf" srcId="{63F2F20E-9F0F-4D08-9C6E-612C71D00F53}" destId="{56624BCD-F120-4FB3-9B33-70FDCE7310AC}" srcOrd="1" destOrd="0" presId="urn:microsoft.com/office/officeart/2005/8/layout/hierarchy1"/>
    <dgm:cxn modelId="{8A228770-E9C7-4FB3-9A53-C95D3C3EF212}" type="presParOf" srcId="{56624BCD-F120-4FB3-9B33-70FDCE7310AC}" destId="{F116B58A-F6C0-4A74-B17A-70A4511B1DEB}" srcOrd="0" destOrd="0" presId="urn:microsoft.com/office/officeart/2005/8/layout/hierarchy1"/>
    <dgm:cxn modelId="{585AE8A3-505F-498E-B12E-5C7237112FA0}" type="presParOf" srcId="{F116B58A-F6C0-4A74-B17A-70A4511B1DEB}" destId="{E5B2CAFB-575C-4379-BBC5-0AC63135BFAD}" srcOrd="0" destOrd="0" presId="urn:microsoft.com/office/officeart/2005/8/layout/hierarchy1"/>
    <dgm:cxn modelId="{40B5FC01-1BB8-4091-813A-D6DFD79E9124}" type="presParOf" srcId="{F116B58A-F6C0-4A74-B17A-70A4511B1DEB}" destId="{2242183D-333E-448B-B580-54995B0A00C9}" srcOrd="1" destOrd="0" presId="urn:microsoft.com/office/officeart/2005/8/layout/hierarchy1"/>
    <dgm:cxn modelId="{6A074806-AF11-4004-8E0B-6588CE59BB6E}" type="presParOf" srcId="{56624BCD-F120-4FB3-9B33-70FDCE7310AC}" destId="{3591E3A9-40FC-4C45-910B-5641A0CA38E6}" srcOrd="1" destOrd="0" presId="urn:microsoft.com/office/officeart/2005/8/layout/hierarchy1"/>
    <dgm:cxn modelId="{3E424ABF-B561-42A8-B5C1-8A228DF112A9}" type="presParOf" srcId="{3591E3A9-40FC-4C45-910B-5641A0CA38E6}" destId="{811CE021-C1CF-4C34-BE55-C12FF62DC54F}" srcOrd="0" destOrd="0" presId="urn:microsoft.com/office/officeart/2005/8/layout/hierarchy1"/>
    <dgm:cxn modelId="{DC21ABA7-9828-44F9-B246-70F165E44D4D}" type="presParOf" srcId="{3591E3A9-40FC-4C45-910B-5641A0CA38E6}" destId="{8312FF29-13AF-42BE-9506-27C51F665304}" srcOrd="1" destOrd="0" presId="urn:microsoft.com/office/officeart/2005/8/layout/hierarchy1"/>
    <dgm:cxn modelId="{BB2FC7F7-BF3D-4D80-93CE-C7D4A1FFAC46}" type="presParOf" srcId="{8312FF29-13AF-42BE-9506-27C51F665304}" destId="{36C8DD76-7A17-4B65-B334-30B00FF4691C}" srcOrd="0" destOrd="0" presId="urn:microsoft.com/office/officeart/2005/8/layout/hierarchy1"/>
    <dgm:cxn modelId="{780B25FE-36E0-4492-B8C5-15E6D0427A37}" type="presParOf" srcId="{36C8DD76-7A17-4B65-B334-30B00FF4691C}" destId="{E8008574-C6E0-494B-9D24-9CFA916DEFD2}" srcOrd="0" destOrd="0" presId="urn:microsoft.com/office/officeart/2005/8/layout/hierarchy1"/>
    <dgm:cxn modelId="{EF03B922-93D6-4DDC-8603-E49A8903D18F}" type="presParOf" srcId="{36C8DD76-7A17-4B65-B334-30B00FF4691C}" destId="{A9DEF44B-977B-47AB-8774-BE7D523D699B}" srcOrd="1" destOrd="0" presId="urn:microsoft.com/office/officeart/2005/8/layout/hierarchy1"/>
    <dgm:cxn modelId="{3CC9D55A-2359-496C-B2B2-085C7B6AAC49}" type="presParOf" srcId="{8312FF29-13AF-42BE-9506-27C51F665304}" destId="{225D4648-8D53-4FC8-8221-5731FC81714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1CE021-C1CF-4C34-BE55-C12FF62DC54F}">
      <dsp:nvSpPr>
        <dsp:cNvPr id="0" name=""/>
        <dsp:cNvSpPr/>
      </dsp:nvSpPr>
      <dsp:spPr>
        <a:xfrm>
          <a:off x="2671435" y="2533253"/>
          <a:ext cx="91440" cy="471440"/>
        </a:xfrm>
        <a:custGeom>
          <a:avLst/>
          <a:gdLst/>
          <a:ahLst/>
          <a:cxnLst/>
          <a:rect l="0" t="0" r="0" b="0"/>
          <a:pathLst>
            <a:path>
              <a:moveTo>
                <a:pt x="45720" y="0"/>
              </a:moveTo>
              <a:lnTo>
                <a:pt x="45720" y="47144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EA94AD-0C90-4212-8B9B-B30A55BC49E3}">
      <dsp:nvSpPr>
        <dsp:cNvPr id="0" name=""/>
        <dsp:cNvSpPr/>
      </dsp:nvSpPr>
      <dsp:spPr>
        <a:xfrm>
          <a:off x="2671435" y="1032477"/>
          <a:ext cx="91440" cy="471440"/>
        </a:xfrm>
        <a:custGeom>
          <a:avLst/>
          <a:gdLst/>
          <a:ahLst/>
          <a:cxnLst/>
          <a:rect l="0" t="0" r="0" b="0"/>
          <a:pathLst>
            <a:path>
              <a:moveTo>
                <a:pt x="45720" y="0"/>
              </a:moveTo>
              <a:lnTo>
                <a:pt x="45720" y="47144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0CA6AD-1FC8-4E49-AEE8-E59A3437A4BE}">
      <dsp:nvSpPr>
        <dsp:cNvPr id="0" name=""/>
        <dsp:cNvSpPr/>
      </dsp:nvSpPr>
      <dsp:spPr>
        <a:xfrm>
          <a:off x="1906655" y="3142"/>
          <a:ext cx="1620999" cy="10293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6254E9-D139-43EE-8221-F23C8FFCD96E}">
      <dsp:nvSpPr>
        <dsp:cNvPr id="0" name=""/>
        <dsp:cNvSpPr/>
      </dsp:nvSpPr>
      <dsp:spPr>
        <a:xfrm>
          <a:off x="2086766" y="174248"/>
          <a:ext cx="1620999" cy="102933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NZ" sz="1500" kern="1200" dirty="0"/>
            <a:t>Cabinet (</a:t>
          </a:r>
          <a:r>
            <a:rPr lang="en-NZ" sz="1500" kern="1200" dirty="0" smtClean="0"/>
            <a:t>Ministers)</a:t>
          </a:r>
          <a:endParaRPr lang="en-NZ" sz="1500" kern="1200" dirty="0"/>
        </a:p>
      </dsp:txBody>
      <dsp:txXfrm>
        <a:off x="2116914" y="204396"/>
        <a:ext cx="1560703" cy="969038"/>
      </dsp:txXfrm>
    </dsp:sp>
    <dsp:sp modelId="{E5B2CAFB-575C-4379-BBC5-0AC63135BFAD}">
      <dsp:nvSpPr>
        <dsp:cNvPr id="0" name=""/>
        <dsp:cNvSpPr/>
      </dsp:nvSpPr>
      <dsp:spPr>
        <a:xfrm>
          <a:off x="1906655" y="1503918"/>
          <a:ext cx="1620999" cy="10293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42183D-333E-448B-B580-54995B0A00C9}">
      <dsp:nvSpPr>
        <dsp:cNvPr id="0" name=""/>
        <dsp:cNvSpPr/>
      </dsp:nvSpPr>
      <dsp:spPr>
        <a:xfrm>
          <a:off x="2086766" y="1675023"/>
          <a:ext cx="1620999" cy="102933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NZ" sz="1500" kern="1200" dirty="0" smtClean="0"/>
            <a:t>National Advisory Committee (CEO Levels)</a:t>
          </a:r>
          <a:endParaRPr lang="en-NZ" sz="1500" kern="1200" dirty="0"/>
        </a:p>
      </dsp:txBody>
      <dsp:txXfrm>
        <a:off x="2116914" y="1705171"/>
        <a:ext cx="1560703" cy="969038"/>
      </dsp:txXfrm>
    </dsp:sp>
    <dsp:sp modelId="{E8008574-C6E0-494B-9D24-9CFA916DEFD2}">
      <dsp:nvSpPr>
        <dsp:cNvPr id="0" name=""/>
        <dsp:cNvSpPr/>
      </dsp:nvSpPr>
      <dsp:spPr>
        <a:xfrm>
          <a:off x="1906655" y="3004693"/>
          <a:ext cx="1620999" cy="10293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DEF44B-977B-47AB-8774-BE7D523D699B}">
      <dsp:nvSpPr>
        <dsp:cNvPr id="0" name=""/>
        <dsp:cNvSpPr/>
      </dsp:nvSpPr>
      <dsp:spPr>
        <a:xfrm>
          <a:off x="2086766" y="3175799"/>
          <a:ext cx="1620999" cy="102933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NZ" sz="1500" kern="1200" dirty="0" smtClean="0"/>
            <a:t>Technical Working </a:t>
          </a:r>
          <a:r>
            <a:rPr lang="en-NZ" sz="1500" kern="1200" dirty="0"/>
            <a:t>Committee</a:t>
          </a:r>
        </a:p>
      </dsp:txBody>
      <dsp:txXfrm>
        <a:off x="2116914" y="3205947"/>
        <a:ext cx="1560703" cy="96903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9BFB73-E3AD-47DB-9659-F837262231E2}" type="datetimeFigureOut">
              <a:rPr lang="en-AU" smtClean="0"/>
              <a:t>6/06/2018</a:t>
            </a:fld>
            <a:endParaRPr lang="en-A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F6D301-F39B-40F2-B432-3F46DC44DE69}" type="slidenum">
              <a:rPr lang="en-AU" smtClean="0"/>
              <a:t>‹#›</a:t>
            </a:fld>
            <a:endParaRPr lang="en-AU"/>
          </a:p>
        </p:txBody>
      </p:sp>
    </p:spTree>
    <p:extLst>
      <p:ext uri="{BB962C8B-B14F-4D97-AF65-F5344CB8AC3E}">
        <p14:creationId xmlns:p14="http://schemas.microsoft.com/office/powerpoint/2010/main" val="2267706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Insert your country</a:t>
            </a:r>
            <a:r>
              <a:rPr lang="en-AU" baseline="0" dirty="0"/>
              <a:t> name</a:t>
            </a:r>
          </a:p>
          <a:p>
            <a:pPr marL="171450" indent="-171450">
              <a:buFont typeface="Arial" panose="020B0604020202020204" pitchFamily="34" charset="0"/>
              <a:buChar char="•"/>
            </a:pPr>
            <a:r>
              <a:rPr lang="en-AU" baseline="0" dirty="0"/>
              <a:t>Insert your department logo next to SPC logo</a:t>
            </a:r>
            <a:endParaRPr lang="en-AU" dirty="0"/>
          </a:p>
        </p:txBody>
      </p:sp>
      <p:sp>
        <p:nvSpPr>
          <p:cNvPr id="4" name="Slide Number Placeholder 3"/>
          <p:cNvSpPr>
            <a:spLocks noGrp="1"/>
          </p:cNvSpPr>
          <p:nvPr>
            <p:ph type="sldNum" sz="quarter" idx="10"/>
          </p:nvPr>
        </p:nvSpPr>
        <p:spPr/>
        <p:txBody>
          <a:bodyPr/>
          <a:lstStyle/>
          <a:p>
            <a:fld id="{DCF6D301-F39B-40F2-B432-3F46DC44DE69}" type="slidenum">
              <a:rPr lang="en-AU" smtClean="0"/>
              <a:t>1</a:t>
            </a:fld>
            <a:endParaRPr lang="en-AU"/>
          </a:p>
        </p:txBody>
      </p:sp>
    </p:spTree>
    <p:extLst>
      <p:ext uri="{BB962C8B-B14F-4D97-AF65-F5344CB8AC3E}">
        <p14:creationId xmlns:p14="http://schemas.microsoft.com/office/powerpoint/2010/main" val="2438794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Insert</a:t>
            </a:r>
            <a:r>
              <a:rPr lang="en-AU" baseline="0" dirty="0"/>
              <a:t> the name of your inter-ministerial committee – if you also have a project demo committee include a separate slide for this</a:t>
            </a:r>
          </a:p>
          <a:p>
            <a:pPr marL="171450" indent="-171450">
              <a:buFont typeface="Arial" panose="020B0604020202020204" pitchFamily="34" charset="0"/>
              <a:buChar char="•"/>
            </a:pPr>
            <a:r>
              <a:rPr lang="en-AU" baseline="0" dirty="0"/>
              <a:t>Insert ALL the members of your inter-ministerial committee</a:t>
            </a:r>
          </a:p>
          <a:p>
            <a:pPr marL="171450" indent="-171450">
              <a:buFont typeface="Arial" panose="020B0604020202020204" pitchFamily="34" charset="0"/>
              <a:buChar char="•"/>
            </a:pPr>
            <a:r>
              <a:rPr lang="en-AU" baseline="0" dirty="0"/>
              <a:t>Provide an organogram (picture) of how the committee is structured, including linkages with the STAR project where applicable. (RMI structure is used here as an example, please delete and insert your own).</a:t>
            </a:r>
          </a:p>
          <a:p>
            <a:pPr marL="171450" indent="-171450">
              <a:buFont typeface="Arial" panose="020B0604020202020204" pitchFamily="34" charset="0"/>
              <a:buChar char="•"/>
            </a:pPr>
            <a:r>
              <a:rPr lang="en-AU" baseline="0" dirty="0"/>
              <a:t>Place the organogram on a new slide if it will not fit nicely</a:t>
            </a:r>
            <a:endParaRPr lang="en-AU" dirty="0"/>
          </a:p>
        </p:txBody>
      </p:sp>
      <p:sp>
        <p:nvSpPr>
          <p:cNvPr id="4" name="Slide Number Placeholder 3"/>
          <p:cNvSpPr>
            <a:spLocks noGrp="1"/>
          </p:cNvSpPr>
          <p:nvPr>
            <p:ph type="sldNum" sz="quarter" idx="10"/>
          </p:nvPr>
        </p:nvSpPr>
        <p:spPr/>
        <p:txBody>
          <a:bodyPr/>
          <a:lstStyle/>
          <a:p>
            <a:fld id="{DCF6D301-F39B-40F2-B432-3F46DC44DE69}" type="slidenum">
              <a:rPr lang="en-AU" smtClean="0"/>
              <a:t>10</a:t>
            </a:fld>
            <a:endParaRPr lang="en-AU"/>
          </a:p>
        </p:txBody>
      </p:sp>
    </p:spTree>
    <p:extLst>
      <p:ext uri="{BB962C8B-B14F-4D97-AF65-F5344CB8AC3E}">
        <p14:creationId xmlns:p14="http://schemas.microsoft.com/office/powerpoint/2010/main" val="487186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smtClean="0"/>
              <a:t>Insert only the component, the outcome and the activity</a:t>
            </a:r>
            <a:r>
              <a:rPr lang="en-AU" baseline="0" dirty="0" smtClean="0"/>
              <a:t> related to that outcome. </a:t>
            </a:r>
          </a:p>
          <a:p>
            <a:pPr marL="171450" indent="-171450">
              <a:buFont typeface="Arial" panose="020B0604020202020204" pitchFamily="34" charset="0"/>
              <a:buChar char="•"/>
            </a:pPr>
            <a:r>
              <a:rPr lang="en-AU" baseline="0" dirty="0" smtClean="0"/>
              <a:t>Only for your national components, not for the regional components</a:t>
            </a:r>
          </a:p>
          <a:p>
            <a:pPr marL="171450" indent="-171450">
              <a:buFont typeface="Arial" panose="020B0604020202020204" pitchFamily="34" charset="0"/>
              <a:buChar char="•"/>
            </a:pPr>
            <a:r>
              <a:rPr lang="en-AU" baseline="0" dirty="0" smtClean="0"/>
              <a:t>For the PROGRESS column please indicate one of the following – Not started, planning stage, ongoing, completed – as some projects have only just started there may be quite a lot not started and that is okay</a:t>
            </a:r>
            <a:endParaRPr lang="en-AU" dirty="0"/>
          </a:p>
        </p:txBody>
      </p:sp>
      <p:sp>
        <p:nvSpPr>
          <p:cNvPr id="4" name="Slide Number Placeholder 3"/>
          <p:cNvSpPr>
            <a:spLocks noGrp="1"/>
          </p:cNvSpPr>
          <p:nvPr>
            <p:ph type="sldNum" sz="quarter" idx="10"/>
          </p:nvPr>
        </p:nvSpPr>
        <p:spPr/>
        <p:txBody>
          <a:bodyPr/>
          <a:lstStyle/>
          <a:p>
            <a:fld id="{DCF6D301-F39B-40F2-B432-3F46DC44DE69}" type="slidenum">
              <a:rPr lang="en-AU" smtClean="0"/>
              <a:t>11</a:t>
            </a:fld>
            <a:endParaRPr lang="en-AU"/>
          </a:p>
        </p:txBody>
      </p:sp>
    </p:spTree>
    <p:extLst>
      <p:ext uri="{BB962C8B-B14F-4D97-AF65-F5344CB8AC3E}">
        <p14:creationId xmlns:p14="http://schemas.microsoft.com/office/powerpoint/2010/main" val="358050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Insert in the lines,</a:t>
            </a:r>
            <a:r>
              <a:rPr lang="en-AU" baseline="0" dirty="0"/>
              <a:t> the name of the organisation, the purpose of the partnership and people involved where applicable</a:t>
            </a:r>
            <a:endParaRPr lang="en-AU" dirty="0"/>
          </a:p>
        </p:txBody>
      </p:sp>
      <p:sp>
        <p:nvSpPr>
          <p:cNvPr id="4" name="Slide Number Placeholder 3"/>
          <p:cNvSpPr>
            <a:spLocks noGrp="1"/>
          </p:cNvSpPr>
          <p:nvPr>
            <p:ph type="sldNum" sz="quarter" idx="10"/>
          </p:nvPr>
        </p:nvSpPr>
        <p:spPr/>
        <p:txBody>
          <a:bodyPr/>
          <a:lstStyle/>
          <a:p>
            <a:fld id="{DCF6D301-F39B-40F2-B432-3F46DC44DE69}" type="slidenum">
              <a:rPr lang="en-AU" smtClean="0"/>
              <a:t>14</a:t>
            </a:fld>
            <a:endParaRPr lang="en-AU"/>
          </a:p>
        </p:txBody>
      </p:sp>
    </p:spTree>
    <p:extLst>
      <p:ext uri="{BB962C8B-B14F-4D97-AF65-F5344CB8AC3E}">
        <p14:creationId xmlns:p14="http://schemas.microsoft.com/office/powerpoint/2010/main" val="13522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Insert the significant challenges</a:t>
            </a:r>
            <a:r>
              <a:rPr lang="en-AU" baseline="0" dirty="0"/>
              <a:t> that the project has faced, these may include setting up the steering committee, engaging with stakeholders, preparing reports or </a:t>
            </a:r>
            <a:r>
              <a:rPr lang="en-AU" baseline="0" dirty="0" err="1"/>
              <a:t>workplans</a:t>
            </a:r>
            <a:r>
              <a:rPr lang="en-AU" baseline="0" dirty="0"/>
              <a:t>. </a:t>
            </a:r>
          </a:p>
          <a:p>
            <a:pPr marL="171450" indent="-171450">
              <a:buFont typeface="Arial" panose="020B0604020202020204" pitchFamily="34" charset="0"/>
              <a:buChar char="•"/>
            </a:pPr>
            <a:r>
              <a:rPr lang="en-AU" baseline="0" dirty="0"/>
              <a:t>Please be judicial when selecting your challenges, if they have been with the RPCU and have been resolved, do not include here. </a:t>
            </a:r>
            <a:endParaRPr lang="en-AU" dirty="0"/>
          </a:p>
        </p:txBody>
      </p:sp>
      <p:sp>
        <p:nvSpPr>
          <p:cNvPr id="4" name="Slide Number Placeholder 3"/>
          <p:cNvSpPr>
            <a:spLocks noGrp="1"/>
          </p:cNvSpPr>
          <p:nvPr>
            <p:ph type="sldNum" sz="quarter" idx="10"/>
          </p:nvPr>
        </p:nvSpPr>
        <p:spPr/>
        <p:txBody>
          <a:bodyPr/>
          <a:lstStyle/>
          <a:p>
            <a:fld id="{DCF6D301-F39B-40F2-B432-3F46DC44DE69}" type="slidenum">
              <a:rPr lang="en-AU" smtClean="0"/>
              <a:t>15</a:t>
            </a:fld>
            <a:endParaRPr lang="en-AU"/>
          </a:p>
        </p:txBody>
      </p:sp>
    </p:spTree>
    <p:extLst>
      <p:ext uri="{BB962C8B-B14F-4D97-AF65-F5344CB8AC3E}">
        <p14:creationId xmlns:p14="http://schemas.microsoft.com/office/powerpoint/2010/main" val="921703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Please insert 6 HIGH QUALITY photos that</a:t>
            </a:r>
            <a:r>
              <a:rPr lang="en-AU" baseline="0" dirty="0"/>
              <a:t> depict your stakeholder activities, on-ground works, monitoring, planning etc…</a:t>
            </a:r>
          </a:p>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10"/>
          </p:nvPr>
        </p:nvSpPr>
        <p:spPr/>
        <p:txBody>
          <a:bodyPr/>
          <a:lstStyle/>
          <a:p>
            <a:fld id="{DCF6D301-F39B-40F2-B432-3F46DC44DE69}" type="slidenum">
              <a:rPr lang="en-AU" smtClean="0"/>
              <a:t>16</a:t>
            </a:fld>
            <a:endParaRPr lang="en-AU"/>
          </a:p>
        </p:txBody>
      </p:sp>
    </p:spTree>
    <p:extLst>
      <p:ext uri="{BB962C8B-B14F-4D97-AF65-F5344CB8AC3E}">
        <p14:creationId xmlns:p14="http://schemas.microsoft.com/office/powerpoint/2010/main" val="1799118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Please insert 6 HIGH QUALITY photos that</a:t>
            </a:r>
            <a:r>
              <a:rPr lang="en-AU" baseline="0" dirty="0"/>
              <a:t> depict your stakeholder activities, on-ground works, monitoring, planning etc…</a:t>
            </a:r>
          </a:p>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10"/>
          </p:nvPr>
        </p:nvSpPr>
        <p:spPr/>
        <p:txBody>
          <a:bodyPr/>
          <a:lstStyle/>
          <a:p>
            <a:fld id="{DCF6D301-F39B-40F2-B432-3F46DC44DE69}" type="slidenum">
              <a:rPr lang="en-AU" smtClean="0"/>
              <a:t>17</a:t>
            </a:fld>
            <a:endParaRPr lang="en-AU"/>
          </a:p>
        </p:txBody>
      </p:sp>
    </p:spTree>
    <p:extLst>
      <p:ext uri="{BB962C8B-B14F-4D97-AF65-F5344CB8AC3E}">
        <p14:creationId xmlns:p14="http://schemas.microsoft.com/office/powerpoint/2010/main" val="1582492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Insert your thank you message</a:t>
            </a:r>
          </a:p>
        </p:txBody>
      </p:sp>
      <p:sp>
        <p:nvSpPr>
          <p:cNvPr id="4" name="Slide Number Placeholder 3"/>
          <p:cNvSpPr>
            <a:spLocks noGrp="1"/>
          </p:cNvSpPr>
          <p:nvPr>
            <p:ph type="sldNum" sz="quarter" idx="10"/>
          </p:nvPr>
        </p:nvSpPr>
        <p:spPr/>
        <p:txBody>
          <a:bodyPr/>
          <a:lstStyle/>
          <a:p>
            <a:fld id="{DCF6D301-F39B-40F2-B432-3F46DC44DE69}" type="slidenum">
              <a:rPr lang="en-AU" smtClean="0"/>
              <a:t>18</a:t>
            </a:fld>
            <a:endParaRPr lang="en-AU"/>
          </a:p>
        </p:txBody>
      </p:sp>
    </p:spTree>
    <p:extLst>
      <p:ext uri="{BB962C8B-B14F-4D97-AF65-F5344CB8AC3E}">
        <p14:creationId xmlns:p14="http://schemas.microsoft.com/office/powerpoint/2010/main" val="1459146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Please add in the details asked for and any other interesting</a:t>
            </a:r>
            <a:r>
              <a:rPr lang="en-AU" baseline="0" dirty="0"/>
              <a:t> information </a:t>
            </a:r>
            <a:endParaRPr lang="en-AU" dirty="0"/>
          </a:p>
        </p:txBody>
      </p:sp>
      <p:sp>
        <p:nvSpPr>
          <p:cNvPr id="4" name="Slide Number Placeholder 3"/>
          <p:cNvSpPr>
            <a:spLocks noGrp="1"/>
          </p:cNvSpPr>
          <p:nvPr>
            <p:ph type="sldNum" sz="quarter" idx="10"/>
          </p:nvPr>
        </p:nvSpPr>
        <p:spPr/>
        <p:txBody>
          <a:bodyPr/>
          <a:lstStyle/>
          <a:p>
            <a:fld id="{DCF6D301-F39B-40F2-B432-3F46DC44DE69}" type="slidenum">
              <a:rPr lang="en-AU" smtClean="0"/>
              <a:t>2</a:t>
            </a:fld>
            <a:endParaRPr lang="en-AU"/>
          </a:p>
        </p:txBody>
      </p:sp>
    </p:spTree>
    <p:extLst>
      <p:ext uri="{BB962C8B-B14F-4D97-AF65-F5344CB8AC3E}">
        <p14:creationId xmlns:p14="http://schemas.microsoft.com/office/powerpoint/2010/main" val="1527609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Please add in the details asked for and any other interesting</a:t>
            </a:r>
            <a:r>
              <a:rPr lang="en-AU" baseline="0" dirty="0"/>
              <a:t> information </a:t>
            </a:r>
            <a:endParaRPr lang="en-AU" dirty="0"/>
          </a:p>
        </p:txBody>
      </p:sp>
      <p:sp>
        <p:nvSpPr>
          <p:cNvPr id="4" name="Slide Number Placeholder 3"/>
          <p:cNvSpPr>
            <a:spLocks noGrp="1"/>
          </p:cNvSpPr>
          <p:nvPr>
            <p:ph type="sldNum" sz="quarter" idx="10"/>
          </p:nvPr>
        </p:nvSpPr>
        <p:spPr/>
        <p:txBody>
          <a:bodyPr/>
          <a:lstStyle/>
          <a:p>
            <a:fld id="{DCF6D301-F39B-40F2-B432-3F46DC44DE69}" type="slidenum">
              <a:rPr lang="en-AU" smtClean="0"/>
              <a:t>3</a:t>
            </a:fld>
            <a:endParaRPr lang="en-AU"/>
          </a:p>
        </p:txBody>
      </p:sp>
    </p:spTree>
    <p:extLst>
      <p:ext uri="{BB962C8B-B14F-4D97-AF65-F5344CB8AC3E}">
        <p14:creationId xmlns:p14="http://schemas.microsoft.com/office/powerpoint/2010/main" val="2521872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Insert a map and photos of demo project site</a:t>
            </a:r>
          </a:p>
        </p:txBody>
      </p:sp>
      <p:sp>
        <p:nvSpPr>
          <p:cNvPr id="4" name="Slide Number Placeholder 3"/>
          <p:cNvSpPr>
            <a:spLocks noGrp="1"/>
          </p:cNvSpPr>
          <p:nvPr>
            <p:ph type="sldNum" sz="quarter" idx="10"/>
          </p:nvPr>
        </p:nvSpPr>
        <p:spPr/>
        <p:txBody>
          <a:bodyPr/>
          <a:lstStyle/>
          <a:p>
            <a:fld id="{DCF6D301-F39B-40F2-B432-3F46DC44DE69}" type="slidenum">
              <a:rPr lang="en-AU" smtClean="0"/>
              <a:t>4</a:t>
            </a:fld>
            <a:endParaRPr lang="en-AU"/>
          </a:p>
        </p:txBody>
      </p:sp>
    </p:spTree>
    <p:extLst>
      <p:ext uri="{BB962C8B-B14F-4D97-AF65-F5344CB8AC3E}">
        <p14:creationId xmlns:p14="http://schemas.microsoft.com/office/powerpoint/2010/main" val="1363029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Insert a map and photos of demo project site</a:t>
            </a:r>
          </a:p>
        </p:txBody>
      </p:sp>
      <p:sp>
        <p:nvSpPr>
          <p:cNvPr id="4" name="Slide Number Placeholder 3"/>
          <p:cNvSpPr>
            <a:spLocks noGrp="1"/>
          </p:cNvSpPr>
          <p:nvPr>
            <p:ph type="sldNum" sz="quarter" idx="10"/>
          </p:nvPr>
        </p:nvSpPr>
        <p:spPr/>
        <p:txBody>
          <a:bodyPr/>
          <a:lstStyle/>
          <a:p>
            <a:fld id="{DCF6D301-F39B-40F2-B432-3F46DC44DE69}" type="slidenum">
              <a:rPr lang="en-AU" smtClean="0"/>
              <a:t>5</a:t>
            </a:fld>
            <a:endParaRPr lang="en-AU"/>
          </a:p>
        </p:txBody>
      </p:sp>
    </p:spTree>
    <p:extLst>
      <p:ext uri="{BB962C8B-B14F-4D97-AF65-F5344CB8AC3E}">
        <p14:creationId xmlns:p14="http://schemas.microsoft.com/office/powerpoint/2010/main" val="3314248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Insert a map and photos of demo project site</a:t>
            </a:r>
          </a:p>
        </p:txBody>
      </p:sp>
      <p:sp>
        <p:nvSpPr>
          <p:cNvPr id="4" name="Slide Number Placeholder 3"/>
          <p:cNvSpPr>
            <a:spLocks noGrp="1"/>
          </p:cNvSpPr>
          <p:nvPr>
            <p:ph type="sldNum" sz="quarter" idx="10"/>
          </p:nvPr>
        </p:nvSpPr>
        <p:spPr/>
        <p:txBody>
          <a:bodyPr/>
          <a:lstStyle/>
          <a:p>
            <a:fld id="{DCF6D301-F39B-40F2-B432-3F46DC44DE69}" type="slidenum">
              <a:rPr lang="en-AU" smtClean="0"/>
              <a:t>6</a:t>
            </a:fld>
            <a:endParaRPr lang="en-AU"/>
          </a:p>
        </p:txBody>
      </p:sp>
    </p:spTree>
    <p:extLst>
      <p:ext uri="{BB962C8B-B14F-4D97-AF65-F5344CB8AC3E}">
        <p14:creationId xmlns:p14="http://schemas.microsoft.com/office/powerpoint/2010/main" val="2510170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Insert a map and photos of demo project site</a:t>
            </a:r>
          </a:p>
        </p:txBody>
      </p:sp>
      <p:sp>
        <p:nvSpPr>
          <p:cNvPr id="4" name="Slide Number Placeholder 3"/>
          <p:cNvSpPr>
            <a:spLocks noGrp="1"/>
          </p:cNvSpPr>
          <p:nvPr>
            <p:ph type="sldNum" sz="quarter" idx="10"/>
          </p:nvPr>
        </p:nvSpPr>
        <p:spPr/>
        <p:txBody>
          <a:bodyPr/>
          <a:lstStyle/>
          <a:p>
            <a:fld id="{DCF6D301-F39B-40F2-B432-3F46DC44DE69}" type="slidenum">
              <a:rPr lang="en-AU" smtClean="0"/>
              <a:t>7</a:t>
            </a:fld>
            <a:endParaRPr lang="en-AU"/>
          </a:p>
        </p:txBody>
      </p:sp>
    </p:spTree>
    <p:extLst>
      <p:ext uri="{BB962C8B-B14F-4D97-AF65-F5344CB8AC3E}">
        <p14:creationId xmlns:p14="http://schemas.microsoft.com/office/powerpoint/2010/main" val="3868113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Insert a map and photos of demo project site</a:t>
            </a:r>
          </a:p>
        </p:txBody>
      </p:sp>
      <p:sp>
        <p:nvSpPr>
          <p:cNvPr id="4" name="Slide Number Placeholder 3"/>
          <p:cNvSpPr>
            <a:spLocks noGrp="1"/>
          </p:cNvSpPr>
          <p:nvPr>
            <p:ph type="sldNum" sz="quarter" idx="10"/>
          </p:nvPr>
        </p:nvSpPr>
        <p:spPr/>
        <p:txBody>
          <a:bodyPr/>
          <a:lstStyle/>
          <a:p>
            <a:fld id="{DCF6D301-F39B-40F2-B432-3F46DC44DE69}" type="slidenum">
              <a:rPr lang="en-AU" smtClean="0"/>
              <a:t>8</a:t>
            </a:fld>
            <a:endParaRPr lang="en-AU"/>
          </a:p>
        </p:txBody>
      </p:sp>
    </p:spTree>
    <p:extLst>
      <p:ext uri="{BB962C8B-B14F-4D97-AF65-F5344CB8AC3E}">
        <p14:creationId xmlns:p14="http://schemas.microsoft.com/office/powerpoint/2010/main" val="1308378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Insert</a:t>
            </a:r>
            <a:r>
              <a:rPr lang="en-AU" baseline="0" dirty="0"/>
              <a:t> the name of your inter-ministerial committee – if you also have a project demo committee include a separate slide for this</a:t>
            </a:r>
          </a:p>
          <a:p>
            <a:pPr marL="171450" indent="-171450">
              <a:buFont typeface="Arial" panose="020B0604020202020204" pitchFamily="34" charset="0"/>
              <a:buChar char="•"/>
            </a:pPr>
            <a:r>
              <a:rPr lang="en-AU" baseline="0" dirty="0"/>
              <a:t>Insert ALL the members of your inter-ministerial committee</a:t>
            </a:r>
          </a:p>
          <a:p>
            <a:pPr marL="171450" indent="-171450">
              <a:buFont typeface="Arial" panose="020B0604020202020204" pitchFamily="34" charset="0"/>
              <a:buChar char="•"/>
            </a:pPr>
            <a:r>
              <a:rPr lang="en-AU" baseline="0" dirty="0"/>
              <a:t>Provide an organogram (picture) of how the committee is structured, including linkages with the STAR project where applicable. (RMI structure is used here as an example, please delete and insert your own).</a:t>
            </a:r>
          </a:p>
          <a:p>
            <a:pPr marL="171450" indent="-171450">
              <a:buFont typeface="Arial" panose="020B0604020202020204" pitchFamily="34" charset="0"/>
              <a:buChar char="•"/>
            </a:pPr>
            <a:r>
              <a:rPr lang="en-AU" baseline="0" dirty="0"/>
              <a:t>Place the organogram on a new slide if it will not fit nicely</a:t>
            </a:r>
            <a:endParaRPr lang="en-AU" dirty="0"/>
          </a:p>
        </p:txBody>
      </p:sp>
      <p:sp>
        <p:nvSpPr>
          <p:cNvPr id="4" name="Slide Number Placeholder 3"/>
          <p:cNvSpPr>
            <a:spLocks noGrp="1"/>
          </p:cNvSpPr>
          <p:nvPr>
            <p:ph type="sldNum" sz="quarter" idx="10"/>
          </p:nvPr>
        </p:nvSpPr>
        <p:spPr/>
        <p:txBody>
          <a:bodyPr/>
          <a:lstStyle/>
          <a:p>
            <a:fld id="{DCF6D301-F39B-40F2-B432-3F46DC44DE69}" type="slidenum">
              <a:rPr lang="en-AU" smtClean="0"/>
              <a:t>9</a:t>
            </a:fld>
            <a:endParaRPr lang="en-AU"/>
          </a:p>
        </p:txBody>
      </p:sp>
    </p:spTree>
    <p:extLst>
      <p:ext uri="{BB962C8B-B14F-4D97-AF65-F5344CB8AC3E}">
        <p14:creationId xmlns:p14="http://schemas.microsoft.com/office/powerpoint/2010/main" val="34198838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FD34511-463A-7D4C-89B0-889E10E668F1}" type="datetimeFigureOut">
              <a:rPr lang="en-US" smtClean="0"/>
              <a:t>6/6/2018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CBD93B-7889-A442-8DEF-661F08DC0E91}" type="slidenum">
              <a:rPr lang="en-US" smtClean="0"/>
              <a:t>‹#›</a:t>
            </a:fld>
            <a:endParaRPr lang="en-US"/>
          </a:p>
        </p:txBody>
      </p:sp>
      <p:pic>
        <p:nvPicPr>
          <p:cNvPr id="7" name="Picture 6" descr="170626001PR-R2R-Powerpoint-templa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04705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D34511-463A-7D4C-89B0-889E10E668F1}" type="datetimeFigureOut">
              <a:rPr lang="en-US" smtClean="0"/>
              <a:t>6/6/2018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CBD93B-7889-A442-8DEF-661F08DC0E91}" type="slidenum">
              <a:rPr lang="en-US" smtClean="0"/>
              <a:t>‹#›</a:t>
            </a:fld>
            <a:endParaRPr lang="en-US"/>
          </a:p>
        </p:txBody>
      </p:sp>
    </p:spTree>
    <p:extLst>
      <p:ext uri="{BB962C8B-B14F-4D97-AF65-F5344CB8AC3E}">
        <p14:creationId xmlns:p14="http://schemas.microsoft.com/office/powerpoint/2010/main" val="3085339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D34511-463A-7D4C-89B0-889E10E668F1}" type="datetimeFigureOut">
              <a:rPr lang="en-US" smtClean="0"/>
              <a:t>6/6/2018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CBD93B-7889-A442-8DEF-661F08DC0E91}" type="slidenum">
              <a:rPr lang="en-US" smtClean="0"/>
              <a:t>‹#›</a:t>
            </a:fld>
            <a:endParaRPr lang="en-US"/>
          </a:p>
        </p:txBody>
      </p:sp>
    </p:spTree>
    <p:extLst>
      <p:ext uri="{BB962C8B-B14F-4D97-AF65-F5344CB8AC3E}">
        <p14:creationId xmlns:p14="http://schemas.microsoft.com/office/powerpoint/2010/main" val="2157276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D34511-463A-7D4C-89B0-889E10E668F1}" type="datetimeFigureOut">
              <a:rPr lang="en-US" smtClean="0"/>
              <a:t>6/6/2018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CBD93B-7889-A442-8DEF-661F08DC0E91}" type="slidenum">
              <a:rPr lang="en-US" smtClean="0"/>
              <a:t>‹#›</a:t>
            </a:fld>
            <a:endParaRPr lang="en-US"/>
          </a:p>
        </p:txBody>
      </p:sp>
      <p:pic>
        <p:nvPicPr>
          <p:cNvPr id="5" name="Picture 4" descr="170626001PR-R2R-Powerpoint-template-PG-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descr="Flags strip.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187186"/>
            <a:ext cx="9144000" cy="338328"/>
          </a:xfrm>
          <a:prstGeom prst="rect">
            <a:avLst/>
          </a:prstGeom>
        </p:spPr>
      </p:pic>
    </p:spTree>
    <p:extLst>
      <p:ext uri="{BB962C8B-B14F-4D97-AF65-F5344CB8AC3E}">
        <p14:creationId xmlns:p14="http://schemas.microsoft.com/office/powerpoint/2010/main" val="659813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D34511-463A-7D4C-89B0-889E10E668F1}" type="datetimeFigureOut">
              <a:rPr lang="en-US" smtClean="0"/>
              <a:t>6/6/2018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CBD93B-7889-A442-8DEF-661F08DC0E91}" type="slidenum">
              <a:rPr lang="en-US" smtClean="0"/>
              <a:t>‹#›</a:t>
            </a:fld>
            <a:endParaRPr lang="en-US"/>
          </a:p>
        </p:txBody>
      </p:sp>
    </p:spTree>
    <p:extLst>
      <p:ext uri="{BB962C8B-B14F-4D97-AF65-F5344CB8AC3E}">
        <p14:creationId xmlns:p14="http://schemas.microsoft.com/office/powerpoint/2010/main" val="3055016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D34511-463A-7D4C-89B0-889E10E668F1}" type="datetimeFigureOut">
              <a:rPr lang="en-US" smtClean="0"/>
              <a:t>6/6/2018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CBD93B-7889-A442-8DEF-661F08DC0E91}" type="slidenum">
              <a:rPr lang="en-US" smtClean="0"/>
              <a:t>‹#›</a:t>
            </a:fld>
            <a:endParaRPr lang="en-US"/>
          </a:p>
        </p:txBody>
      </p:sp>
    </p:spTree>
    <p:extLst>
      <p:ext uri="{BB962C8B-B14F-4D97-AF65-F5344CB8AC3E}">
        <p14:creationId xmlns:p14="http://schemas.microsoft.com/office/powerpoint/2010/main" val="1984032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D34511-463A-7D4C-89B0-889E10E668F1}" type="datetimeFigureOut">
              <a:rPr lang="en-US" smtClean="0"/>
              <a:t>6/6/2018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CBD93B-7889-A442-8DEF-661F08DC0E91}" type="slidenum">
              <a:rPr lang="en-US" smtClean="0"/>
              <a:t>‹#›</a:t>
            </a:fld>
            <a:endParaRPr lang="en-US"/>
          </a:p>
        </p:txBody>
      </p:sp>
    </p:spTree>
    <p:extLst>
      <p:ext uri="{BB962C8B-B14F-4D97-AF65-F5344CB8AC3E}">
        <p14:creationId xmlns:p14="http://schemas.microsoft.com/office/powerpoint/2010/main" val="2785038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D34511-463A-7D4C-89B0-889E10E668F1}" type="datetimeFigureOut">
              <a:rPr lang="en-US" smtClean="0"/>
              <a:t>6/6/2018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CBD93B-7889-A442-8DEF-661F08DC0E91}" type="slidenum">
              <a:rPr lang="en-US" smtClean="0"/>
              <a:t>‹#›</a:t>
            </a:fld>
            <a:endParaRPr lang="en-US"/>
          </a:p>
        </p:txBody>
      </p:sp>
    </p:spTree>
    <p:extLst>
      <p:ext uri="{BB962C8B-B14F-4D97-AF65-F5344CB8AC3E}">
        <p14:creationId xmlns:p14="http://schemas.microsoft.com/office/powerpoint/2010/main" val="2928083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3FD34511-463A-7D4C-89B0-889E10E668F1}" type="datetimeFigureOut">
              <a:rPr lang="en-US" smtClean="0"/>
              <a:t>6/6/2018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CBD93B-7889-A442-8DEF-661F08DC0E91}" type="slidenum">
              <a:rPr lang="en-US" smtClean="0"/>
              <a:t>‹#›</a:t>
            </a:fld>
            <a:endParaRPr lang="en-US"/>
          </a:p>
        </p:txBody>
      </p:sp>
    </p:spTree>
    <p:extLst>
      <p:ext uri="{BB962C8B-B14F-4D97-AF65-F5344CB8AC3E}">
        <p14:creationId xmlns:p14="http://schemas.microsoft.com/office/powerpoint/2010/main" val="723441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D34511-463A-7D4C-89B0-889E10E668F1}" type="datetimeFigureOut">
              <a:rPr lang="en-US" smtClean="0"/>
              <a:t>6/6/2018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CBD93B-7889-A442-8DEF-661F08DC0E91}" type="slidenum">
              <a:rPr lang="en-US" smtClean="0"/>
              <a:t>‹#›</a:t>
            </a:fld>
            <a:endParaRPr lang="en-US"/>
          </a:p>
        </p:txBody>
      </p:sp>
    </p:spTree>
    <p:extLst>
      <p:ext uri="{BB962C8B-B14F-4D97-AF65-F5344CB8AC3E}">
        <p14:creationId xmlns:p14="http://schemas.microsoft.com/office/powerpoint/2010/main" val="2448497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D34511-463A-7D4C-89B0-889E10E668F1}" type="datetimeFigureOut">
              <a:rPr lang="en-US" smtClean="0"/>
              <a:t>6/6/2018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CBD93B-7889-A442-8DEF-661F08DC0E91}" type="slidenum">
              <a:rPr lang="en-US" smtClean="0"/>
              <a:t>‹#›</a:t>
            </a:fld>
            <a:endParaRPr lang="en-US"/>
          </a:p>
        </p:txBody>
      </p:sp>
    </p:spTree>
    <p:extLst>
      <p:ext uri="{BB962C8B-B14F-4D97-AF65-F5344CB8AC3E}">
        <p14:creationId xmlns:p14="http://schemas.microsoft.com/office/powerpoint/2010/main" val="2066349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D34511-463A-7D4C-89B0-889E10E668F1}" type="datetimeFigureOut">
              <a:rPr lang="en-US" smtClean="0"/>
              <a:t>6/6/2018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BD93B-7889-A442-8DEF-661F08DC0E91}" type="slidenum">
              <a:rPr lang="en-US" smtClean="0"/>
              <a:t>‹#›</a:t>
            </a:fld>
            <a:endParaRPr lang="en-US"/>
          </a:p>
        </p:txBody>
      </p:sp>
    </p:spTree>
    <p:extLst>
      <p:ext uri="{BB962C8B-B14F-4D97-AF65-F5344CB8AC3E}">
        <p14:creationId xmlns:p14="http://schemas.microsoft.com/office/powerpoint/2010/main" val="1042838134"/>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t>
            </a:r>
          </a:p>
        </p:txBody>
      </p:sp>
      <p:sp>
        <p:nvSpPr>
          <p:cNvPr id="3" name="Subtitle 2"/>
          <p:cNvSpPr>
            <a:spLocks noGrp="1"/>
          </p:cNvSpPr>
          <p:nvPr>
            <p:ph type="subTitle" idx="1"/>
          </p:nvPr>
        </p:nvSpPr>
        <p:spPr>
          <a:xfrm>
            <a:off x="774700" y="2113580"/>
            <a:ext cx="7416739" cy="775839"/>
          </a:xfrm>
        </p:spPr>
        <p:txBody>
          <a:bodyPr>
            <a:normAutofit/>
          </a:bodyPr>
          <a:lstStyle/>
          <a:p>
            <a:r>
              <a:rPr lang="en-US" sz="4400" b="1" dirty="0" smtClean="0">
                <a:latin typeface="Myriad Pro"/>
                <a:cs typeface="Myriad Pro"/>
              </a:rPr>
              <a:t>Tonga </a:t>
            </a:r>
            <a:r>
              <a:rPr lang="en-US" sz="4400" b="1" dirty="0">
                <a:latin typeface="Myriad Pro"/>
                <a:cs typeface="Myriad Pro"/>
              </a:rPr>
              <a:t>IW R2R </a:t>
            </a:r>
            <a:r>
              <a:rPr lang="en-US" sz="4400" b="1" dirty="0" smtClean="0">
                <a:latin typeface="Myriad Pro"/>
                <a:cs typeface="Myriad Pro"/>
              </a:rPr>
              <a:t>Pilot Project</a:t>
            </a:r>
            <a:endParaRPr lang="en-US" sz="4400" b="1" dirty="0">
              <a:latin typeface="Myriad Pro"/>
              <a:cs typeface="Myriad Pro"/>
            </a:endParaRPr>
          </a:p>
        </p:txBody>
      </p:sp>
      <p:sp>
        <p:nvSpPr>
          <p:cNvPr id="8" name="Subtitle 2"/>
          <p:cNvSpPr txBox="1">
            <a:spLocks/>
          </p:cNvSpPr>
          <p:nvPr/>
        </p:nvSpPr>
        <p:spPr>
          <a:xfrm>
            <a:off x="1080297" y="2929142"/>
            <a:ext cx="7111142" cy="775839"/>
          </a:xfrm>
          <a:prstGeom prst="rect">
            <a:avLst/>
          </a:prstGeom>
        </p:spPr>
        <p:txBody>
          <a:bodyPr vert="horz" lIns="91440" tIns="45720" rIns="91440" bIns="45720" rtlCol="0">
            <a:normAutofit fontScale="7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000" dirty="0" err="1" smtClean="0">
                <a:latin typeface="Myriad Pro"/>
                <a:cs typeface="Myriad Pro"/>
              </a:rPr>
              <a:t>Subregional</a:t>
            </a:r>
            <a:r>
              <a:rPr lang="en-US" sz="2000" dirty="0" smtClean="0">
                <a:latin typeface="Myriad Pro"/>
                <a:cs typeface="Myriad Pro"/>
              </a:rPr>
              <a:t> Cluster Meeting</a:t>
            </a:r>
            <a:endParaRPr lang="en-US" sz="2000" dirty="0">
              <a:latin typeface="Myriad Pro"/>
              <a:cs typeface="Myriad Pro"/>
            </a:endParaRPr>
          </a:p>
          <a:p>
            <a:r>
              <a:rPr lang="en-US" sz="2000" dirty="0" smtClean="0">
                <a:latin typeface="Myriad Pro"/>
                <a:cs typeface="Myriad Pro"/>
              </a:rPr>
              <a:t>Suva, Fiji</a:t>
            </a:r>
            <a:endParaRPr lang="en-US" sz="2000" dirty="0">
              <a:latin typeface="Myriad Pro"/>
              <a:cs typeface="Myriad Pro"/>
            </a:endParaRPr>
          </a:p>
          <a:p>
            <a:r>
              <a:rPr lang="en-US" sz="2000" dirty="0" smtClean="0">
                <a:latin typeface="Myriad Pro"/>
                <a:cs typeface="Myriad Pro"/>
              </a:rPr>
              <a:t>13</a:t>
            </a:r>
            <a:r>
              <a:rPr lang="en-US" sz="2000" baseline="30000" dirty="0" smtClean="0">
                <a:latin typeface="Myriad Pro"/>
                <a:cs typeface="Myriad Pro"/>
              </a:rPr>
              <a:t>th</a:t>
            </a:r>
            <a:r>
              <a:rPr lang="en-US" sz="2000" dirty="0" smtClean="0">
                <a:latin typeface="Myriad Pro"/>
                <a:cs typeface="Myriad Pro"/>
              </a:rPr>
              <a:t> – 15</a:t>
            </a:r>
            <a:r>
              <a:rPr lang="en-US" sz="2000" baseline="30000" dirty="0" smtClean="0">
                <a:latin typeface="Myriad Pro"/>
                <a:cs typeface="Myriad Pro"/>
              </a:rPr>
              <a:t>th</a:t>
            </a:r>
            <a:r>
              <a:rPr lang="en-US" sz="2000" dirty="0" smtClean="0">
                <a:latin typeface="Myriad Pro"/>
                <a:cs typeface="Myriad Pro"/>
              </a:rPr>
              <a:t> November, 2017 </a:t>
            </a:r>
            <a:endParaRPr lang="en-US" sz="2000" dirty="0">
              <a:latin typeface="Myriad Pro"/>
              <a:cs typeface="Myriad Pro"/>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7254" y="221672"/>
            <a:ext cx="845915" cy="938966"/>
          </a:xfrm>
          <a:prstGeom prst="rect">
            <a:avLst/>
          </a:prstGeom>
        </p:spPr>
      </p:pic>
    </p:spTree>
    <p:extLst>
      <p:ext uri="{BB962C8B-B14F-4D97-AF65-F5344CB8AC3E}">
        <p14:creationId xmlns:p14="http://schemas.microsoft.com/office/powerpoint/2010/main" val="42384373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48541" y="1209645"/>
            <a:ext cx="7332617" cy="400110"/>
          </a:xfrm>
          <a:prstGeom prst="rect">
            <a:avLst/>
          </a:prstGeom>
          <a:noFill/>
        </p:spPr>
        <p:txBody>
          <a:bodyPr wrap="square" rtlCol="0">
            <a:spAutoFit/>
          </a:bodyPr>
          <a:lstStyle/>
          <a:p>
            <a:pPr algn="ctr"/>
            <a:r>
              <a:rPr lang="en-AU" sz="2000" dirty="0">
                <a:latin typeface="Myriad Pro"/>
              </a:rPr>
              <a:t>Coordination Mechanism</a:t>
            </a:r>
          </a:p>
        </p:txBody>
      </p:sp>
      <p:graphicFrame>
        <p:nvGraphicFramePr>
          <p:cNvPr id="5" name="Diagram 4"/>
          <p:cNvGraphicFramePr/>
          <p:nvPr>
            <p:extLst>
              <p:ext uri="{D42A27DB-BD31-4B8C-83A1-F6EECF244321}">
                <p14:modId xmlns:p14="http://schemas.microsoft.com/office/powerpoint/2010/main" val="2823496012"/>
              </p:ext>
            </p:extLst>
          </p:nvPr>
        </p:nvGraphicFramePr>
        <p:xfrm>
          <a:off x="1753941" y="1809750"/>
          <a:ext cx="5614422" cy="4208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17254" y="221672"/>
            <a:ext cx="845915" cy="938966"/>
          </a:xfrm>
          <a:prstGeom prst="rect">
            <a:avLst/>
          </a:prstGeom>
        </p:spPr>
      </p:pic>
    </p:spTree>
    <p:extLst>
      <p:ext uri="{BB962C8B-B14F-4D97-AF65-F5344CB8AC3E}">
        <p14:creationId xmlns:p14="http://schemas.microsoft.com/office/powerpoint/2010/main" val="34364552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48541" y="1209645"/>
            <a:ext cx="7332617" cy="400110"/>
          </a:xfrm>
          <a:prstGeom prst="rect">
            <a:avLst/>
          </a:prstGeom>
          <a:noFill/>
        </p:spPr>
        <p:txBody>
          <a:bodyPr wrap="square" rtlCol="0">
            <a:spAutoFit/>
          </a:bodyPr>
          <a:lstStyle/>
          <a:p>
            <a:pPr algn="ctr"/>
            <a:r>
              <a:rPr lang="en-AU" sz="2000" dirty="0" smtClean="0">
                <a:latin typeface="Myriad Pro"/>
              </a:rPr>
              <a:t>Tonga IW R2R Project Components</a:t>
            </a:r>
            <a:endParaRPr lang="en-AU" sz="2000" dirty="0">
              <a:latin typeface="Myriad Pro"/>
            </a:endParaRPr>
          </a:p>
        </p:txBody>
      </p:sp>
      <p:graphicFrame>
        <p:nvGraphicFramePr>
          <p:cNvPr id="6" name="Table 5"/>
          <p:cNvGraphicFramePr>
            <a:graphicFrameLocks noGrp="1"/>
          </p:cNvGraphicFramePr>
          <p:nvPr>
            <p:extLst>
              <p:ext uri="{D42A27DB-BD31-4B8C-83A1-F6EECF244321}">
                <p14:modId xmlns:p14="http://schemas.microsoft.com/office/powerpoint/2010/main" val="3914804461"/>
              </p:ext>
            </p:extLst>
          </p:nvPr>
        </p:nvGraphicFramePr>
        <p:xfrm>
          <a:off x="1" y="1019947"/>
          <a:ext cx="9143999" cy="5901849"/>
        </p:xfrm>
        <a:graphic>
          <a:graphicData uri="http://schemas.openxmlformats.org/drawingml/2006/table">
            <a:tbl>
              <a:tblPr firstRow="1" bandRow="1">
                <a:tableStyleId>{5C22544A-7EE6-4342-B048-85BDC9FD1C3A}</a:tableStyleId>
              </a:tblPr>
              <a:tblGrid>
                <a:gridCol w="1488557">
                  <a:extLst>
                    <a:ext uri="{9D8B030D-6E8A-4147-A177-3AD203B41FA5}">
                      <a16:colId xmlns:a16="http://schemas.microsoft.com/office/drawing/2014/main" val="3000708350"/>
                    </a:ext>
                  </a:extLst>
                </a:gridCol>
                <a:gridCol w="3693042">
                  <a:extLst>
                    <a:ext uri="{9D8B030D-6E8A-4147-A177-3AD203B41FA5}">
                      <a16:colId xmlns:a16="http://schemas.microsoft.com/office/drawing/2014/main" val="2508710021"/>
                    </a:ext>
                  </a:extLst>
                </a:gridCol>
                <a:gridCol w="2505740">
                  <a:extLst>
                    <a:ext uri="{9D8B030D-6E8A-4147-A177-3AD203B41FA5}">
                      <a16:colId xmlns:a16="http://schemas.microsoft.com/office/drawing/2014/main" val="3310797861"/>
                    </a:ext>
                  </a:extLst>
                </a:gridCol>
                <a:gridCol w="1456660">
                  <a:extLst>
                    <a:ext uri="{9D8B030D-6E8A-4147-A177-3AD203B41FA5}">
                      <a16:colId xmlns:a16="http://schemas.microsoft.com/office/drawing/2014/main" val="4232354642"/>
                    </a:ext>
                  </a:extLst>
                </a:gridCol>
              </a:tblGrid>
              <a:tr h="407395">
                <a:tc>
                  <a:txBody>
                    <a:bodyPr/>
                    <a:lstStyle/>
                    <a:p>
                      <a:r>
                        <a:rPr lang="en-AU" sz="1600" dirty="0" smtClean="0"/>
                        <a:t>Component</a:t>
                      </a:r>
                      <a:endParaRPr lang="en-AU" sz="1600" dirty="0"/>
                    </a:p>
                  </a:txBody>
                  <a:tcPr/>
                </a:tc>
                <a:tc>
                  <a:txBody>
                    <a:bodyPr/>
                    <a:lstStyle/>
                    <a:p>
                      <a:r>
                        <a:rPr lang="en-AU" sz="1600" dirty="0" smtClean="0"/>
                        <a:t>Outcome </a:t>
                      </a:r>
                      <a:endParaRPr lang="en-AU" sz="1600" dirty="0"/>
                    </a:p>
                  </a:txBody>
                  <a:tcPr/>
                </a:tc>
                <a:tc>
                  <a:txBody>
                    <a:bodyPr/>
                    <a:lstStyle/>
                    <a:p>
                      <a:r>
                        <a:rPr lang="en-AU" sz="1600" dirty="0" smtClean="0"/>
                        <a:t>Activities</a:t>
                      </a:r>
                      <a:endParaRPr lang="en-AU" sz="1600" dirty="0"/>
                    </a:p>
                  </a:txBody>
                  <a:tcPr/>
                </a:tc>
                <a:tc>
                  <a:txBody>
                    <a:bodyPr/>
                    <a:lstStyle/>
                    <a:p>
                      <a:r>
                        <a:rPr lang="en-AU" sz="1600" dirty="0" smtClean="0"/>
                        <a:t>Progress</a:t>
                      </a:r>
                      <a:endParaRPr lang="en-AU" sz="1600" dirty="0"/>
                    </a:p>
                  </a:txBody>
                  <a:tcPr/>
                </a:tc>
                <a:extLst>
                  <a:ext uri="{0D108BD9-81ED-4DB2-BD59-A6C34878D82A}">
                    <a16:rowId xmlns:a16="http://schemas.microsoft.com/office/drawing/2014/main" val="13415739"/>
                  </a:ext>
                </a:extLst>
              </a:tr>
              <a:tr h="621247">
                <a:tc rowSpan="3">
                  <a:txBody>
                    <a:bodyPr/>
                    <a:lstStyle/>
                    <a:p>
                      <a:r>
                        <a:rPr lang="en-AU" sz="1100" dirty="0" smtClean="0"/>
                        <a:t>1. </a:t>
                      </a:r>
                      <a:r>
                        <a:rPr lang="en-US" sz="1100" dirty="0" smtClean="0"/>
                        <a:t> Monitoring the effectiveness of stress reduction measures and management models of the IWRM/IWCM Project to inform scaling up and donor investment in ICM</a:t>
                      </a:r>
                      <a:endParaRPr lang="en-AU" sz="1100" dirty="0"/>
                    </a:p>
                  </a:txBody>
                  <a:tcPr/>
                </a:tc>
                <a:tc>
                  <a:txBody>
                    <a:bodyPr/>
                    <a:lstStyle/>
                    <a:p>
                      <a:r>
                        <a:rPr lang="en-AU" sz="1100" dirty="0" smtClean="0"/>
                        <a:t>1.1 </a:t>
                      </a:r>
                      <a:r>
                        <a:rPr lang="en-US" sz="1100" dirty="0" smtClean="0"/>
                        <a:t> Improved data collection for monitoring effectiveness of improved sanitation systems for environmental stress reduction </a:t>
                      </a:r>
                      <a:endParaRPr lang="en-AU" sz="1100" dirty="0"/>
                    </a:p>
                  </a:txBody>
                  <a:tcPr/>
                </a:tc>
                <a:tc>
                  <a:txBody>
                    <a:bodyPr/>
                    <a:lstStyle/>
                    <a:p>
                      <a:r>
                        <a:rPr lang="en-AU" sz="1100" dirty="0" smtClean="0"/>
                        <a:t>Survey and assessing</a:t>
                      </a:r>
                      <a:r>
                        <a:rPr lang="en-AU" sz="1100" baseline="0" dirty="0" smtClean="0"/>
                        <a:t> toilet systems, testing water and providing recommendations.</a:t>
                      </a:r>
                      <a:endParaRPr lang="en-AU" sz="11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smtClean="0">
                          <a:ln>
                            <a:noFill/>
                          </a:ln>
                          <a:solidFill>
                            <a:prstClr val="black"/>
                          </a:solidFill>
                          <a:effectLst/>
                          <a:uLnTx/>
                          <a:uFillTx/>
                          <a:latin typeface="+mn-lt"/>
                          <a:ea typeface="+mn-ea"/>
                          <a:cs typeface="+mn-cs"/>
                        </a:rPr>
                        <a:t>Planning Stage/Ongoing</a:t>
                      </a:r>
                      <a:endParaRPr kumimoji="0" lang="en-AU" sz="1100" b="0" i="0" u="none" strike="noStrike" kern="1200" cap="none" spc="0" normalizeH="0" baseline="0" noProof="0" dirty="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1592079148"/>
                  </a:ext>
                </a:extLst>
              </a:tr>
              <a:tr h="621247">
                <a:tc vMerge="1">
                  <a:txBody>
                    <a:bodyPr/>
                    <a:lstStyle/>
                    <a:p>
                      <a:endParaRPr lang="en-AU" sz="1400" dirty="0"/>
                    </a:p>
                  </a:txBody>
                  <a:tcPr/>
                </a:tc>
                <a:tc>
                  <a:txBody>
                    <a:bodyPr/>
                    <a:lstStyle/>
                    <a:p>
                      <a:r>
                        <a:rPr lang="en-AU" sz="1100" dirty="0" smtClean="0"/>
                        <a:t>1.2 </a:t>
                      </a:r>
                      <a:r>
                        <a:rPr lang="en-US" sz="1100" dirty="0" smtClean="0"/>
                        <a:t>Enhanced knowledge base for decision making by agencies and communities on appropriate sanitation treatment systems in low-lying island setting</a:t>
                      </a:r>
                      <a:endParaRPr lang="en-AU" sz="1100" dirty="0"/>
                    </a:p>
                  </a:txBody>
                  <a:tcPr/>
                </a:tc>
                <a:tc>
                  <a:txBody>
                    <a:bodyPr/>
                    <a:lstStyle/>
                    <a:p>
                      <a:r>
                        <a:rPr lang="en-AU" sz="1100" dirty="0" smtClean="0"/>
                        <a:t>Developing an</a:t>
                      </a:r>
                      <a:r>
                        <a:rPr lang="en-AU" sz="1100" baseline="0" dirty="0" smtClean="0"/>
                        <a:t> online database that contains toilet system information. </a:t>
                      </a:r>
                      <a:endParaRPr lang="en-AU" sz="11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smtClean="0">
                          <a:ln>
                            <a:noFill/>
                          </a:ln>
                          <a:solidFill>
                            <a:prstClr val="black"/>
                          </a:solidFill>
                          <a:effectLst/>
                          <a:uLnTx/>
                          <a:uFillTx/>
                          <a:latin typeface="+mn-lt"/>
                          <a:ea typeface="+mn-ea"/>
                          <a:cs typeface="+mn-cs"/>
                        </a:rPr>
                        <a:t>Planning Stage/Ongoing</a:t>
                      </a:r>
                      <a:endParaRPr kumimoji="0" lang="en-AU" sz="1100" b="0" i="0" u="none" strike="noStrike" kern="1200" cap="none" spc="0" normalizeH="0" baseline="0" noProof="0" dirty="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693465685"/>
                  </a:ext>
                </a:extLst>
              </a:tr>
              <a:tr h="446024">
                <a:tc vMerge="1">
                  <a:txBody>
                    <a:bodyPr/>
                    <a:lstStyle/>
                    <a:p>
                      <a:endParaRPr lang="en-AU" sz="1400" dirty="0"/>
                    </a:p>
                  </a:txBody>
                  <a:tcPr/>
                </a:tc>
                <a:tc>
                  <a:txBody>
                    <a:bodyPr/>
                    <a:lstStyle/>
                    <a:p>
                      <a:r>
                        <a:rPr lang="en-AU" sz="1100" dirty="0" smtClean="0"/>
                        <a:t>1.3 </a:t>
                      </a:r>
                      <a:r>
                        <a:rPr lang="en-US" sz="1100" dirty="0" smtClean="0"/>
                        <a:t>Evidence based scaling up of eco-sanitation through optimal design and operation of systems to meet international standards for water safety and use of human compost in Tonga</a:t>
                      </a:r>
                      <a:endParaRPr lang="en-AU" sz="1100" dirty="0"/>
                    </a:p>
                  </a:txBody>
                  <a:tcPr/>
                </a:tc>
                <a:tc>
                  <a:txBody>
                    <a:bodyPr/>
                    <a:lstStyle/>
                    <a:p>
                      <a:r>
                        <a:rPr lang="en-AU" sz="1100" dirty="0" smtClean="0"/>
                        <a:t>Designing</a:t>
                      </a:r>
                      <a:r>
                        <a:rPr lang="en-AU" sz="1100" baseline="0" dirty="0" smtClean="0"/>
                        <a:t>, analysing and recommending appropriate eco-sanitation systems. </a:t>
                      </a:r>
                      <a:endParaRPr lang="en-AU" sz="11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smtClean="0">
                          <a:ln>
                            <a:noFill/>
                          </a:ln>
                          <a:solidFill>
                            <a:prstClr val="black"/>
                          </a:solidFill>
                          <a:effectLst/>
                          <a:uLnTx/>
                          <a:uFillTx/>
                          <a:latin typeface="Calibri"/>
                          <a:ea typeface="+mn-ea"/>
                          <a:cs typeface="+mn-cs"/>
                        </a:rPr>
                        <a:t>Planning Stage/Ongoing</a:t>
                      </a:r>
                      <a:endParaRPr kumimoji="0" lang="en-AU" sz="1100" b="0" i="0" u="none" strike="noStrike" kern="1200" cap="none" spc="0" normalizeH="0" baseline="0" noProof="0" dirty="0">
                        <a:ln>
                          <a:noFill/>
                        </a:ln>
                        <a:solidFill>
                          <a:prstClr val="black"/>
                        </a:solidFill>
                        <a:effectLst/>
                        <a:uLnTx/>
                        <a:uFillTx/>
                        <a:latin typeface="Calibri"/>
                        <a:ea typeface="+mn-ea"/>
                        <a:cs typeface="+mn-cs"/>
                      </a:endParaRPr>
                    </a:p>
                  </a:txBody>
                  <a:tcPr/>
                </a:tc>
                <a:extLst>
                  <a:ext uri="{0D108BD9-81ED-4DB2-BD59-A6C34878D82A}">
                    <a16:rowId xmlns:a16="http://schemas.microsoft.com/office/drawing/2014/main" val="2867008710"/>
                  </a:ext>
                </a:extLst>
              </a:tr>
              <a:tr h="407395">
                <a:tc rowSpan="4">
                  <a:txBody>
                    <a:bodyPr/>
                    <a:lstStyle/>
                    <a:p>
                      <a:r>
                        <a:rPr lang="en-AU" sz="1100" dirty="0" smtClean="0"/>
                        <a:t>2. </a:t>
                      </a:r>
                      <a:r>
                        <a:rPr lang="en-US" sz="1100" dirty="0" smtClean="0"/>
                        <a:t>Scaling up and donor investment of stress reduction measures and approaches for coordination and management models through local and national capacity building</a:t>
                      </a:r>
                      <a:endParaRPr lang="en-AU" sz="1100" dirty="0"/>
                    </a:p>
                  </a:txBody>
                  <a:tcPr/>
                </a:tc>
                <a:tc>
                  <a:txBody>
                    <a:bodyPr/>
                    <a:lstStyle/>
                    <a:p>
                      <a:r>
                        <a:rPr lang="en-AU" sz="1100" dirty="0" smtClean="0"/>
                        <a:t>2.1 </a:t>
                      </a:r>
                      <a:r>
                        <a:rPr lang="en-US" sz="1100" dirty="0" smtClean="0"/>
                        <a:t>Sustainable sources of funding available for community maintenance of improved sanitation systems </a:t>
                      </a:r>
                      <a:endParaRPr lang="en-AU" sz="1100" dirty="0"/>
                    </a:p>
                  </a:txBody>
                  <a:tcPr/>
                </a:tc>
                <a:tc>
                  <a:txBody>
                    <a:bodyPr/>
                    <a:lstStyle/>
                    <a:p>
                      <a:r>
                        <a:rPr lang="en-AU" sz="1100" dirty="0" smtClean="0"/>
                        <a:t>Identification,</a:t>
                      </a:r>
                      <a:r>
                        <a:rPr lang="en-AU" sz="1100" baseline="0" dirty="0" smtClean="0"/>
                        <a:t> facilitating community and establishing CSMF.</a:t>
                      </a:r>
                      <a:endParaRPr lang="en-AU" sz="11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smtClean="0">
                          <a:ln>
                            <a:noFill/>
                          </a:ln>
                          <a:solidFill>
                            <a:prstClr val="black"/>
                          </a:solidFill>
                          <a:effectLst/>
                          <a:uLnTx/>
                          <a:uFillTx/>
                          <a:latin typeface="Calibri"/>
                          <a:ea typeface="+mn-ea"/>
                          <a:cs typeface="+mn-cs"/>
                        </a:rPr>
                        <a:t>Planning Stage</a:t>
                      </a:r>
                      <a:endParaRPr kumimoji="0" lang="en-AU" sz="1100" b="0" i="0" u="none" strike="noStrike" kern="1200" cap="none" spc="0" normalizeH="0" baseline="0" noProof="0" dirty="0">
                        <a:ln>
                          <a:noFill/>
                        </a:ln>
                        <a:solidFill>
                          <a:prstClr val="black"/>
                        </a:solidFill>
                        <a:effectLst/>
                        <a:uLnTx/>
                        <a:uFillTx/>
                        <a:latin typeface="Calibri"/>
                        <a:ea typeface="+mn-ea"/>
                        <a:cs typeface="+mn-cs"/>
                      </a:endParaRPr>
                    </a:p>
                  </a:txBody>
                  <a:tcPr/>
                </a:tc>
                <a:extLst>
                  <a:ext uri="{0D108BD9-81ED-4DB2-BD59-A6C34878D82A}">
                    <a16:rowId xmlns:a16="http://schemas.microsoft.com/office/drawing/2014/main" val="366532778"/>
                  </a:ext>
                </a:extLst>
              </a:tr>
              <a:tr h="407395">
                <a:tc vMerge="1">
                  <a:txBody>
                    <a:bodyPr/>
                    <a:lstStyle/>
                    <a:p>
                      <a:endParaRPr lang="en-AU" sz="1400" dirty="0"/>
                    </a:p>
                  </a:txBody>
                  <a:tcPr/>
                </a:tc>
                <a:tc>
                  <a:txBody>
                    <a:bodyPr/>
                    <a:lstStyle/>
                    <a:p>
                      <a:r>
                        <a:rPr lang="en-AU" sz="1100" dirty="0" smtClean="0"/>
                        <a:t>2.2 </a:t>
                      </a:r>
                      <a:r>
                        <a:rPr lang="en-US" sz="1100" dirty="0" smtClean="0"/>
                        <a:t> Community capacity for accessing donor funds strengthened through innovative awareness and training </a:t>
                      </a:r>
                      <a:endParaRPr lang="en-AU" sz="1100" dirty="0"/>
                    </a:p>
                  </a:txBody>
                  <a:tcPr/>
                </a:tc>
                <a:tc>
                  <a:txBody>
                    <a:bodyPr/>
                    <a:lstStyle/>
                    <a:p>
                      <a:r>
                        <a:rPr lang="en-AU" sz="1100" dirty="0" smtClean="0"/>
                        <a:t>Identification and</a:t>
                      </a:r>
                      <a:r>
                        <a:rPr lang="en-AU" sz="1100" baseline="0" dirty="0" smtClean="0"/>
                        <a:t> facilitate community of waste management systems good practices.</a:t>
                      </a:r>
                      <a:endParaRPr lang="en-AU" sz="11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smtClean="0">
                          <a:ln>
                            <a:noFill/>
                          </a:ln>
                          <a:solidFill>
                            <a:prstClr val="black"/>
                          </a:solidFill>
                          <a:effectLst/>
                          <a:uLnTx/>
                          <a:uFillTx/>
                          <a:latin typeface="Calibri"/>
                          <a:ea typeface="+mn-ea"/>
                          <a:cs typeface="+mn-cs"/>
                        </a:rPr>
                        <a:t>Planning Stage</a:t>
                      </a:r>
                      <a:endParaRPr kumimoji="0" lang="en-AU" sz="1100" b="0" i="0" u="none" strike="noStrike" kern="1200" cap="none" spc="0" normalizeH="0" baseline="0" noProof="0" dirty="0">
                        <a:ln>
                          <a:noFill/>
                        </a:ln>
                        <a:solidFill>
                          <a:prstClr val="black"/>
                        </a:solidFill>
                        <a:effectLst/>
                        <a:uLnTx/>
                        <a:uFillTx/>
                        <a:latin typeface="Calibri"/>
                        <a:ea typeface="+mn-ea"/>
                        <a:cs typeface="+mn-cs"/>
                      </a:endParaRPr>
                    </a:p>
                  </a:txBody>
                  <a:tcPr/>
                </a:tc>
                <a:extLst>
                  <a:ext uri="{0D108BD9-81ED-4DB2-BD59-A6C34878D82A}">
                    <a16:rowId xmlns:a16="http://schemas.microsoft.com/office/drawing/2014/main" val="1477947626"/>
                  </a:ext>
                </a:extLst>
              </a:tr>
              <a:tr h="253676">
                <a:tc vMerge="1">
                  <a:txBody>
                    <a:bodyPr/>
                    <a:lstStyle/>
                    <a:p>
                      <a:endParaRPr lang="en-AU" sz="1400" dirty="0"/>
                    </a:p>
                  </a:txBody>
                  <a:tcPr/>
                </a:tc>
                <a:tc>
                  <a:txBody>
                    <a:bodyPr/>
                    <a:lstStyle/>
                    <a:p>
                      <a:r>
                        <a:rPr lang="en-AU" sz="1100" dirty="0" smtClean="0"/>
                        <a:t>2.3 </a:t>
                      </a:r>
                      <a:r>
                        <a:rPr lang="en-US" sz="1100" dirty="0" smtClean="0"/>
                        <a:t>Strengthened national replication of IWCM/IWRM coordination and management planning model </a:t>
                      </a:r>
                      <a:endParaRPr lang="en-AU" sz="1100" dirty="0"/>
                    </a:p>
                  </a:txBody>
                  <a:tcPr/>
                </a:tc>
                <a:tc>
                  <a:txBody>
                    <a:bodyPr/>
                    <a:lstStyle/>
                    <a:p>
                      <a:r>
                        <a:rPr lang="en-AU" sz="1100" dirty="0" smtClean="0"/>
                        <a:t>Establish links for GEF Small grants Programme and facilitate</a:t>
                      </a:r>
                      <a:r>
                        <a:rPr lang="en-AU" sz="1100" baseline="0" dirty="0" smtClean="0"/>
                        <a:t> Community</a:t>
                      </a:r>
                      <a:endParaRPr lang="en-AU" sz="11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smtClean="0">
                          <a:ln>
                            <a:noFill/>
                          </a:ln>
                          <a:solidFill>
                            <a:prstClr val="black"/>
                          </a:solidFill>
                          <a:effectLst/>
                          <a:uLnTx/>
                          <a:uFillTx/>
                          <a:latin typeface="Calibri"/>
                          <a:ea typeface="+mn-ea"/>
                          <a:cs typeface="+mn-cs"/>
                        </a:rPr>
                        <a:t>Planning Stage</a:t>
                      </a:r>
                      <a:endParaRPr kumimoji="0" lang="en-AU" sz="1100" b="0" i="0" u="none" strike="noStrike" kern="1200" cap="none" spc="0" normalizeH="0" baseline="0" noProof="0" dirty="0">
                        <a:ln>
                          <a:noFill/>
                        </a:ln>
                        <a:solidFill>
                          <a:prstClr val="black"/>
                        </a:solidFill>
                        <a:effectLst/>
                        <a:uLnTx/>
                        <a:uFillTx/>
                        <a:latin typeface="Calibri"/>
                        <a:ea typeface="+mn-ea"/>
                        <a:cs typeface="+mn-cs"/>
                      </a:endParaRPr>
                    </a:p>
                  </a:txBody>
                  <a:tcPr/>
                </a:tc>
                <a:extLst>
                  <a:ext uri="{0D108BD9-81ED-4DB2-BD59-A6C34878D82A}">
                    <a16:rowId xmlns:a16="http://schemas.microsoft.com/office/drawing/2014/main" val="2628899609"/>
                  </a:ext>
                </a:extLst>
              </a:tr>
              <a:tr h="253676">
                <a:tc vMerge="1">
                  <a:txBody>
                    <a:bodyPr/>
                    <a:lstStyle/>
                    <a:p>
                      <a:endParaRPr lang="en-US"/>
                    </a:p>
                  </a:txBody>
                  <a:tcPr/>
                </a:tc>
                <a:tc>
                  <a:txBody>
                    <a:bodyPr/>
                    <a:lstStyle/>
                    <a:p>
                      <a:r>
                        <a:rPr lang="en-US" sz="1100" dirty="0" smtClean="0"/>
                        <a:t>2.4 Environmental and public health safeguarded via targeted reductions in nutrient and pathogen contamination at three priority coastal sites in Tonga</a:t>
                      </a:r>
                      <a:endParaRPr lang="en-AU" sz="1100" dirty="0"/>
                    </a:p>
                  </a:txBody>
                  <a:tcPr/>
                </a:tc>
                <a:tc>
                  <a:txBody>
                    <a:bodyPr/>
                    <a:lstStyle/>
                    <a:p>
                      <a:r>
                        <a:rPr lang="en-AU" sz="1100" dirty="0" smtClean="0"/>
                        <a:t>Implement regular testing and construction of DEMO eco-sanitation.</a:t>
                      </a:r>
                      <a:endParaRPr lang="en-AU" sz="11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smtClean="0">
                          <a:ln>
                            <a:noFill/>
                          </a:ln>
                          <a:solidFill>
                            <a:prstClr val="black"/>
                          </a:solidFill>
                          <a:effectLst/>
                          <a:uLnTx/>
                          <a:uFillTx/>
                          <a:latin typeface="Calibri"/>
                          <a:ea typeface="+mn-ea"/>
                          <a:cs typeface="+mn-cs"/>
                        </a:rPr>
                        <a:t>Planning Stage</a:t>
                      </a:r>
                      <a:endParaRPr kumimoji="0" lang="en-AU" sz="1100" b="0" i="0" u="none" strike="noStrike" kern="1200" cap="none" spc="0" normalizeH="0" baseline="0" noProof="0" dirty="0">
                        <a:ln>
                          <a:noFill/>
                        </a:ln>
                        <a:solidFill>
                          <a:prstClr val="black"/>
                        </a:solidFill>
                        <a:effectLst/>
                        <a:uLnTx/>
                        <a:uFillTx/>
                        <a:latin typeface="Calibri"/>
                        <a:ea typeface="+mn-ea"/>
                        <a:cs typeface="+mn-cs"/>
                      </a:endParaRPr>
                    </a:p>
                  </a:txBody>
                  <a:tcPr/>
                </a:tc>
                <a:extLst>
                  <a:ext uri="{0D108BD9-81ED-4DB2-BD59-A6C34878D82A}">
                    <a16:rowId xmlns:a16="http://schemas.microsoft.com/office/drawing/2014/main" val="10007"/>
                  </a:ext>
                </a:extLst>
              </a:tr>
              <a:tr h="407395">
                <a:tc rowSpan="3">
                  <a:txBody>
                    <a:bodyPr/>
                    <a:lstStyle/>
                    <a:p>
                      <a:r>
                        <a:rPr lang="en-AU" sz="1100" dirty="0" smtClean="0"/>
                        <a:t>3. </a:t>
                      </a:r>
                      <a:r>
                        <a:rPr lang="en-US" sz="1100" dirty="0" smtClean="0"/>
                        <a:t>Establishing Coastal Zone Managements Plans via identification of critical fisheries habitats and coastal areas at three priority sites in Tonga </a:t>
                      </a:r>
                      <a:endParaRPr lang="en-AU" sz="1100" dirty="0"/>
                    </a:p>
                  </a:txBody>
                  <a:tcPr/>
                </a:tc>
                <a:tc>
                  <a:txBody>
                    <a:bodyPr/>
                    <a:lstStyle/>
                    <a:p>
                      <a:r>
                        <a:rPr lang="en-AU" sz="1100" dirty="0" smtClean="0"/>
                        <a:t>3.1 </a:t>
                      </a:r>
                      <a:r>
                        <a:rPr lang="en-US" sz="1100" dirty="0" smtClean="0"/>
                        <a:t>Strengthened information base for planning, monitoring and evaluation of priority coastal management areas in Tonga</a:t>
                      </a:r>
                      <a:endParaRPr lang="en-AU" sz="1100" dirty="0"/>
                    </a:p>
                  </a:txBody>
                  <a:tcPr/>
                </a:tc>
                <a:tc>
                  <a:txBody>
                    <a:bodyPr/>
                    <a:lstStyle/>
                    <a:p>
                      <a:r>
                        <a:rPr lang="en-AU" sz="1100" dirty="0" smtClean="0"/>
                        <a:t>Develop Coastal Zone Management Plans.</a:t>
                      </a:r>
                      <a:endParaRPr lang="en-AU" sz="11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smtClean="0">
                          <a:ln>
                            <a:noFill/>
                          </a:ln>
                          <a:solidFill>
                            <a:prstClr val="black"/>
                          </a:solidFill>
                          <a:effectLst/>
                          <a:uLnTx/>
                          <a:uFillTx/>
                          <a:latin typeface="Calibri"/>
                          <a:ea typeface="+mn-ea"/>
                          <a:cs typeface="+mn-cs"/>
                        </a:rPr>
                        <a:t>Planning Stage</a:t>
                      </a:r>
                      <a:endParaRPr kumimoji="0" lang="en-AU" sz="1100" b="0" i="0" u="none" strike="noStrike" kern="1200" cap="none" spc="0" normalizeH="0" baseline="0" noProof="0" dirty="0">
                        <a:ln>
                          <a:noFill/>
                        </a:ln>
                        <a:solidFill>
                          <a:prstClr val="black"/>
                        </a:solidFill>
                        <a:effectLst/>
                        <a:uLnTx/>
                        <a:uFillTx/>
                        <a:latin typeface="Calibri"/>
                        <a:ea typeface="+mn-ea"/>
                        <a:cs typeface="+mn-cs"/>
                      </a:endParaRPr>
                    </a:p>
                  </a:txBody>
                  <a:tcPr/>
                </a:tc>
                <a:extLst>
                  <a:ext uri="{0D108BD9-81ED-4DB2-BD59-A6C34878D82A}">
                    <a16:rowId xmlns:a16="http://schemas.microsoft.com/office/drawing/2014/main" val="4198121319"/>
                  </a:ext>
                </a:extLst>
              </a:tr>
              <a:tr h="407395">
                <a:tc vMerge="1">
                  <a:txBody>
                    <a:bodyPr/>
                    <a:lstStyle/>
                    <a:p>
                      <a:endParaRPr lang="en-AU" sz="1400" dirty="0"/>
                    </a:p>
                  </a:txBody>
                  <a:tcPr/>
                </a:tc>
                <a:tc>
                  <a:txBody>
                    <a:bodyPr/>
                    <a:lstStyle/>
                    <a:p>
                      <a:r>
                        <a:rPr lang="en-AU" sz="1100" dirty="0" smtClean="0"/>
                        <a:t>3.2 </a:t>
                      </a:r>
                      <a:r>
                        <a:rPr lang="en-US" sz="1100" dirty="0" smtClean="0"/>
                        <a:t>Enhanced knowledge of linkage between land based pollutants and the status of coastal fisheries habitats</a:t>
                      </a:r>
                      <a:endParaRPr lang="en-AU" sz="1100" dirty="0"/>
                    </a:p>
                  </a:txBody>
                  <a:tcPr/>
                </a:tc>
                <a:tc>
                  <a:txBody>
                    <a:bodyPr/>
                    <a:lstStyle/>
                    <a:p>
                      <a:r>
                        <a:rPr lang="en-AU" sz="1100" dirty="0" smtClean="0"/>
                        <a:t>Land</a:t>
                      </a:r>
                      <a:r>
                        <a:rPr lang="en-AU" sz="1100" baseline="0" dirty="0" smtClean="0"/>
                        <a:t> Use Analysis and monitoring current impacts.</a:t>
                      </a:r>
                      <a:endParaRPr lang="en-AU" sz="11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smtClean="0">
                          <a:ln>
                            <a:noFill/>
                          </a:ln>
                          <a:solidFill>
                            <a:prstClr val="black"/>
                          </a:solidFill>
                          <a:effectLst/>
                          <a:uLnTx/>
                          <a:uFillTx/>
                          <a:latin typeface="Calibri"/>
                          <a:ea typeface="+mn-ea"/>
                          <a:cs typeface="+mn-cs"/>
                        </a:rPr>
                        <a:t>Planning Stage</a:t>
                      </a:r>
                      <a:endParaRPr kumimoji="0" lang="en-AU" sz="1100" b="0" i="0" u="none" strike="noStrike" kern="1200" cap="none" spc="0" normalizeH="0" baseline="0" noProof="0" dirty="0">
                        <a:ln>
                          <a:noFill/>
                        </a:ln>
                        <a:solidFill>
                          <a:prstClr val="black"/>
                        </a:solidFill>
                        <a:effectLst/>
                        <a:uLnTx/>
                        <a:uFillTx/>
                        <a:latin typeface="Calibri"/>
                        <a:ea typeface="+mn-ea"/>
                        <a:cs typeface="+mn-cs"/>
                      </a:endParaRPr>
                    </a:p>
                  </a:txBody>
                  <a:tcPr/>
                </a:tc>
                <a:extLst>
                  <a:ext uri="{0D108BD9-81ED-4DB2-BD59-A6C34878D82A}">
                    <a16:rowId xmlns:a16="http://schemas.microsoft.com/office/drawing/2014/main" val="2149495076"/>
                  </a:ext>
                </a:extLst>
              </a:tr>
              <a:tr h="490515">
                <a:tc vMerge="1">
                  <a:txBody>
                    <a:bodyPr/>
                    <a:lstStyle/>
                    <a:p>
                      <a:endParaRPr lang="en-AU" sz="1400" dirty="0"/>
                    </a:p>
                  </a:txBody>
                  <a:tcPr/>
                </a:tc>
                <a:tc>
                  <a:txBody>
                    <a:bodyPr/>
                    <a:lstStyle/>
                    <a:p>
                      <a:r>
                        <a:rPr lang="en-AU" sz="1100" dirty="0" smtClean="0"/>
                        <a:t>3.3 </a:t>
                      </a:r>
                      <a:r>
                        <a:rPr lang="en-US" sz="1100" dirty="0" smtClean="0"/>
                        <a:t>Strengthened cross-sectoral coordination in the planning of coastal and fisheries management areas to support sustainable use of in shore fisheries in Tonga</a:t>
                      </a:r>
                      <a:endParaRPr lang="en-AU" sz="1100" dirty="0"/>
                    </a:p>
                  </a:txBody>
                  <a:tcPr/>
                </a:tc>
                <a:tc>
                  <a:txBody>
                    <a:bodyPr/>
                    <a:lstStyle/>
                    <a:p>
                      <a:r>
                        <a:rPr lang="en-AU" sz="1100" dirty="0" smtClean="0"/>
                        <a:t>Establish a National Coastal</a:t>
                      </a:r>
                      <a:r>
                        <a:rPr lang="en-AU" sz="1100" baseline="0" dirty="0" smtClean="0"/>
                        <a:t> Health Committee.</a:t>
                      </a:r>
                      <a:endParaRPr lang="en-AU" sz="11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smtClean="0">
                          <a:ln>
                            <a:noFill/>
                          </a:ln>
                          <a:solidFill>
                            <a:prstClr val="black"/>
                          </a:solidFill>
                          <a:effectLst/>
                          <a:uLnTx/>
                          <a:uFillTx/>
                          <a:latin typeface="Calibri"/>
                          <a:ea typeface="+mn-ea"/>
                          <a:cs typeface="+mn-cs"/>
                        </a:rPr>
                        <a:t>Planning Stage</a:t>
                      </a:r>
                      <a:endParaRPr kumimoji="0" lang="en-AU" sz="1100" b="0" i="0" u="none" strike="noStrike" kern="1200" cap="none" spc="0" normalizeH="0" baseline="0" noProof="0" dirty="0">
                        <a:ln>
                          <a:noFill/>
                        </a:ln>
                        <a:solidFill>
                          <a:prstClr val="black"/>
                        </a:solidFill>
                        <a:effectLst/>
                        <a:uLnTx/>
                        <a:uFillTx/>
                        <a:latin typeface="Calibri"/>
                        <a:ea typeface="+mn-ea"/>
                        <a:cs typeface="+mn-cs"/>
                      </a:endParaRPr>
                    </a:p>
                  </a:txBody>
                  <a:tcPr/>
                </a:tc>
                <a:extLst>
                  <a:ext uri="{0D108BD9-81ED-4DB2-BD59-A6C34878D82A}">
                    <a16:rowId xmlns:a16="http://schemas.microsoft.com/office/drawing/2014/main" val="1311667685"/>
                  </a:ext>
                </a:extLst>
              </a:tr>
            </a:tbl>
          </a:graphicData>
        </a:graphic>
      </p:graphicFrame>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4003" y="221672"/>
            <a:ext cx="719166" cy="798275"/>
          </a:xfrm>
          <a:prstGeom prst="rect">
            <a:avLst/>
          </a:prstGeom>
        </p:spPr>
      </p:pic>
    </p:spTree>
    <p:extLst>
      <p:ext uri="{BB962C8B-B14F-4D97-AF65-F5344CB8AC3E}">
        <p14:creationId xmlns:p14="http://schemas.microsoft.com/office/powerpoint/2010/main" val="3509629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24796" r="56341" b="12399"/>
          <a:stretch/>
        </p:blipFill>
        <p:spPr>
          <a:xfrm>
            <a:off x="1307805" y="1154059"/>
            <a:ext cx="6655981" cy="5385880"/>
          </a:xfrm>
          <a:prstGeom prst="rect">
            <a:avLst/>
          </a:prstGeom>
        </p:spPr>
      </p:pic>
      <p:sp>
        <p:nvSpPr>
          <p:cNvPr id="3" name="TextBox 2"/>
          <p:cNvSpPr txBox="1"/>
          <p:nvPr/>
        </p:nvSpPr>
        <p:spPr>
          <a:xfrm>
            <a:off x="880436" y="680522"/>
            <a:ext cx="7332617" cy="369332"/>
          </a:xfrm>
          <a:prstGeom prst="rect">
            <a:avLst/>
          </a:prstGeom>
          <a:noFill/>
        </p:spPr>
        <p:txBody>
          <a:bodyPr wrap="square" rtlCol="0">
            <a:spAutoFit/>
          </a:bodyPr>
          <a:lstStyle/>
          <a:p>
            <a:pPr algn="ctr"/>
            <a:r>
              <a:rPr lang="en-AU" dirty="0" smtClean="0">
                <a:latin typeface="Myriad Pro"/>
              </a:rPr>
              <a:t>Tentative 3 Year </a:t>
            </a:r>
            <a:r>
              <a:rPr lang="en-AU" dirty="0" err="1" smtClean="0">
                <a:latin typeface="Myriad Pro"/>
              </a:rPr>
              <a:t>Workplan</a:t>
            </a:r>
            <a:endParaRPr lang="en-AU" dirty="0">
              <a:latin typeface="Myriad Pro"/>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4337" y="211039"/>
            <a:ext cx="845915" cy="938966"/>
          </a:xfrm>
          <a:prstGeom prst="rect">
            <a:avLst/>
          </a:prstGeom>
        </p:spPr>
      </p:pic>
    </p:spTree>
    <p:extLst>
      <p:ext uri="{BB962C8B-B14F-4D97-AF65-F5344CB8AC3E}">
        <p14:creationId xmlns:p14="http://schemas.microsoft.com/office/powerpoint/2010/main" val="85101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7254" y="221672"/>
            <a:ext cx="845915" cy="938966"/>
          </a:xfrm>
          <a:prstGeom prst="rect">
            <a:avLst/>
          </a:prstGeom>
        </p:spPr>
      </p:pic>
      <p:sp>
        <p:nvSpPr>
          <p:cNvPr id="3" name="TextBox 2"/>
          <p:cNvSpPr txBox="1"/>
          <p:nvPr/>
        </p:nvSpPr>
        <p:spPr>
          <a:xfrm>
            <a:off x="848541" y="1409700"/>
            <a:ext cx="7332617" cy="400110"/>
          </a:xfrm>
          <a:prstGeom prst="rect">
            <a:avLst/>
          </a:prstGeom>
          <a:noFill/>
        </p:spPr>
        <p:txBody>
          <a:bodyPr wrap="square" rtlCol="0">
            <a:spAutoFit/>
          </a:bodyPr>
          <a:lstStyle/>
          <a:p>
            <a:pPr algn="ctr"/>
            <a:r>
              <a:rPr lang="en-AU" sz="2000" dirty="0" smtClean="0">
                <a:latin typeface="Myriad Pro"/>
              </a:rPr>
              <a:t>Progress So Far…</a:t>
            </a:r>
            <a:endParaRPr lang="en-AU" sz="2000" dirty="0">
              <a:latin typeface="Myriad Pro"/>
            </a:endParaRPr>
          </a:p>
        </p:txBody>
      </p:sp>
      <p:sp>
        <p:nvSpPr>
          <p:cNvPr id="4" name="TextBox 3"/>
          <p:cNvSpPr txBox="1"/>
          <p:nvPr/>
        </p:nvSpPr>
        <p:spPr>
          <a:xfrm>
            <a:off x="848539" y="1809810"/>
            <a:ext cx="7660459" cy="4801314"/>
          </a:xfrm>
          <a:prstGeom prst="rect">
            <a:avLst/>
          </a:prstGeom>
          <a:noFill/>
        </p:spPr>
        <p:txBody>
          <a:bodyPr wrap="square" rtlCol="0">
            <a:spAutoFit/>
          </a:bodyPr>
          <a:lstStyle/>
          <a:p>
            <a:pPr marL="285750" indent="-285750">
              <a:buFont typeface="Arial" panose="020B0604020202020204" pitchFamily="34" charset="0"/>
              <a:buChar char="•"/>
            </a:pPr>
            <a:r>
              <a:rPr lang="en-AU" dirty="0" smtClean="0"/>
              <a:t>Initial Cash Advanced Received</a:t>
            </a:r>
          </a:p>
          <a:p>
            <a:pPr marL="285750" indent="-285750">
              <a:buFont typeface="Arial" panose="020B0604020202020204" pitchFamily="34" charset="0"/>
              <a:buChar char="•"/>
            </a:pPr>
            <a:r>
              <a:rPr lang="en-AU" dirty="0" smtClean="0"/>
              <a:t>Procurement of Administrative Equipment</a:t>
            </a:r>
          </a:p>
          <a:p>
            <a:pPr marL="285750" indent="-285750">
              <a:buFont typeface="Arial" panose="020B0604020202020204" pitchFamily="34" charset="0"/>
              <a:buChar char="•"/>
            </a:pPr>
            <a:r>
              <a:rPr lang="en-AU" dirty="0" smtClean="0"/>
              <a:t>On-going desktop research and individual stakeholder meetings</a:t>
            </a:r>
          </a:p>
          <a:p>
            <a:pPr marL="285750" indent="-285750">
              <a:buFont typeface="Arial" panose="020B0604020202020204" pitchFamily="34" charset="0"/>
              <a:buChar char="•"/>
            </a:pPr>
            <a:r>
              <a:rPr lang="en-AU" dirty="0" smtClean="0"/>
              <a:t>Natural Resources website under construction</a:t>
            </a:r>
          </a:p>
          <a:p>
            <a:pPr marL="285750" indent="-285750">
              <a:buFont typeface="Arial" panose="020B0604020202020204" pitchFamily="34" charset="0"/>
              <a:buChar char="•"/>
            </a:pPr>
            <a:r>
              <a:rPr lang="en-AU" dirty="0" smtClean="0"/>
              <a:t>Weekly meeting with Water Section and Coastal Section</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smtClean="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smtClean="0"/>
          </a:p>
          <a:p>
            <a:pPr marL="285750" indent="-285750">
              <a:buFont typeface="Arial" panose="020B0604020202020204" pitchFamily="34" charset="0"/>
              <a:buChar char="•"/>
            </a:pPr>
            <a:r>
              <a:rPr lang="en-AU" dirty="0" smtClean="0"/>
              <a:t>Initial Project Sites Visit</a:t>
            </a:r>
          </a:p>
          <a:p>
            <a:pPr marL="285750" indent="-285750">
              <a:buFont typeface="Arial" panose="020B0604020202020204" pitchFamily="34" charset="0"/>
              <a:buChar char="•"/>
            </a:pPr>
            <a:r>
              <a:rPr lang="en-AU" dirty="0" smtClean="0"/>
              <a:t>Inception Workshop</a:t>
            </a:r>
          </a:p>
          <a:p>
            <a:pPr marL="285750" indent="-285750">
              <a:buFont typeface="Arial" panose="020B0604020202020204" pitchFamily="34" charset="0"/>
              <a:buChar char="•"/>
            </a:pPr>
            <a:r>
              <a:rPr lang="en-AU" dirty="0" smtClean="0"/>
              <a:t>National Advisory &amp; Technical Working Committee Meeting</a:t>
            </a:r>
          </a:p>
          <a:p>
            <a:endParaRPr lang="en-AU" dirty="0"/>
          </a:p>
          <a:p>
            <a:endParaRPr lang="en-AU" dirty="0" smtClean="0"/>
          </a:p>
          <a:p>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p:txBody>
      </p:sp>
      <p:sp>
        <p:nvSpPr>
          <p:cNvPr id="5" name="TextBox 4"/>
          <p:cNvSpPr txBox="1"/>
          <p:nvPr/>
        </p:nvSpPr>
        <p:spPr>
          <a:xfrm>
            <a:off x="848539" y="3784310"/>
            <a:ext cx="7332617" cy="400110"/>
          </a:xfrm>
          <a:prstGeom prst="rect">
            <a:avLst/>
          </a:prstGeom>
          <a:noFill/>
        </p:spPr>
        <p:txBody>
          <a:bodyPr wrap="square" rtlCol="0">
            <a:spAutoFit/>
          </a:bodyPr>
          <a:lstStyle/>
          <a:p>
            <a:pPr algn="ctr"/>
            <a:r>
              <a:rPr lang="en-AU" sz="2000" dirty="0" smtClean="0">
                <a:latin typeface="Myriad Pro"/>
              </a:rPr>
              <a:t>Looking forward to…</a:t>
            </a:r>
            <a:endParaRPr lang="en-AU" sz="2000" dirty="0">
              <a:latin typeface="Myriad Pro"/>
            </a:endParaRPr>
          </a:p>
        </p:txBody>
      </p:sp>
    </p:spTree>
    <p:extLst>
      <p:ext uri="{BB962C8B-B14F-4D97-AF65-F5344CB8AC3E}">
        <p14:creationId xmlns:p14="http://schemas.microsoft.com/office/powerpoint/2010/main" val="1301656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48541" y="1409700"/>
            <a:ext cx="7332617" cy="400110"/>
          </a:xfrm>
          <a:prstGeom prst="rect">
            <a:avLst/>
          </a:prstGeom>
          <a:noFill/>
        </p:spPr>
        <p:txBody>
          <a:bodyPr wrap="square" rtlCol="0">
            <a:spAutoFit/>
          </a:bodyPr>
          <a:lstStyle/>
          <a:p>
            <a:pPr algn="ctr"/>
            <a:r>
              <a:rPr lang="en-AU" sz="2000" dirty="0">
                <a:latin typeface="Myriad Pro"/>
              </a:rPr>
              <a:t>Partnerships Established</a:t>
            </a:r>
          </a:p>
        </p:txBody>
      </p:sp>
      <p:sp>
        <p:nvSpPr>
          <p:cNvPr id="2" name="TextBox 1"/>
          <p:cNvSpPr txBox="1"/>
          <p:nvPr/>
        </p:nvSpPr>
        <p:spPr>
          <a:xfrm>
            <a:off x="848539" y="1809810"/>
            <a:ext cx="7660459" cy="2585323"/>
          </a:xfrm>
          <a:prstGeom prst="rect">
            <a:avLst/>
          </a:prstGeom>
          <a:noFill/>
        </p:spPr>
        <p:txBody>
          <a:bodyPr wrap="square" rtlCol="0">
            <a:spAutoFit/>
          </a:bodyPr>
          <a:lstStyle/>
          <a:p>
            <a:r>
              <a:rPr lang="en-AU" dirty="0"/>
              <a:t>The </a:t>
            </a:r>
            <a:r>
              <a:rPr lang="en-AU" dirty="0" smtClean="0"/>
              <a:t>IW </a:t>
            </a:r>
            <a:r>
              <a:rPr lang="en-AU" dirty="0"/>
              <a:t>R2R Project looks forward to develop and strengthen partnerships with</a:t>
            </a:r>
          </a:p>
          <a:p>
            <a:pPr marL="285750" indent="-285750">
              <a:buFont typeface="Arial" panose="020B0604020202020204" pitchFamily="34" charset="0"/>
              <a:buChar char="•"/>
            </a:pPr>
            <a:r>
              <a:rPr lang="en-AU" dirty="0" smtClean="0"/>
              <a:t>ILAM &amp; </a:t>
            </a:r>
            <a:r>
              <a:rPr lang="en-AU" dirty="0" err="1" smtClean="0"/>
              <a:t>Fanga’uta</a:t>
            </a:r>
            <a:r>
              <a:rPr lang="en-AU" dirty="0" smtClean="0"/>
              <a:t> Catchment Project </a:t>
            </a:r>
            <a:endParaRPr lang="en-AU" dirty="0"/>
          </a:p>
          <a:p>
            <a:pPr marL="285750" indent="-285750">
              <a:buFont typeface="Arial" panose="020B0604020202020204" pitchFamily="34" charset="0"/>
              <a:buChar char="•"/>
            </a:pPr>
            <a:r>
              <a:rPr lang="en-AU" dirty="0" smtClean="0"/>
              <a:t>Line Ministries &amp; Departments who are members of the Technical Advisory Committee</a:t>
            </a:r>
            <a:endParaRPr lang="en-AU" dirty="0"/>
          </a:p>
          <a:p>
            <a:pPr marL="285750" indent="-285750">
              <a:buFont typeface="Arial" panose="020B0604020202020204" pitchFamily="34" charset="0"/>
              <a:buChar char="•"/>
            </a:pPr>
            <a:r>
              <a:rPr lang="en-AU" dirty="0" smtClean="0"/>
              <a:t>5 Villages</a:t>
            </a:r>
            <a:endParaRPr lang="en-AU" dirty="0"/>
          </a:p>
          <a:p>
            <a:pPr marL="285750" indent="-285750">
              <a:buFont typeface="Arial" panose="020B0604020202020204" pitchFamily="34" charset="0"/>
              <a:buChar char="•"/>
            </a:pPr>
            <a:r>
              <a:rPr lang="en-AU" dirty="0" smtClean="0"/>
              <a:t>NGOs and other Stakeholders</a:t>
            </a:r>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7254" y="221672"/>
            <a:ext cx="845915" cy="938966"/>
          </a:xfrm>
          <a:prstGeom prst="rect">
            <a:avLst/>
          </a:prstGeom>
        </p:spPr>
      </p:pic>
    </p:spTree>
    <p:extLst>
      <p:ext uri="{BB962C8B-B14F-4D97-AF65-F5344CB8AC3E}">
        <p14:creationId xmlns:p14="http://schemas.microsoft.com/office/powerpoint/2010/main" val="633675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48541" y="1409700"/>
            <a:ext cx="7332617" cy="400110"/>
          </a:xfrm>
          <a:prstGeom prst="rect">
            <a:avLst/>
          </a:prstGeom>
          <a:noFill/>
        </p:spPr>
        <p:txBody>
          <a:bodyPr wrap="square" rtlCol="0">
            <a:spAutoFit/>
          </a:bodyPr>
          <a:lstStyle/>
          <a:p>
            <a:pPr algn="ctr"/>
            <a:r>
              <a:rPr lang="en-AU" sz="2000" dirty="0">
                <a:latin typeface="Myriad Pro"/>
              </a:rPr>
              <a:t>Challenges so far…</a:t>
            </a:r>
          </a:p>
        </p:txBody>
      </p:sp>
      <p:sp>
        <p:nvSpPr>
          <p:cNvPr id="2" name="TextBox 1"/>
          <p:cNvSpPr txBox="1"/>
          <p:nvPr/>
        </p:nvSpPr>
        <p:spPr>
          <a:xfrm>
            <a:off x="848541" y="2205990"/>
            <a:ext cx="7660459" cy="2862322"/>
          </a:xfrm>
          <a:prstGeom prst="rect">
            <a:avLst/>
          </a:prstGeom>
          <a:noFill/>
        </p:spPr>
        <p:txBody>
          <a:bodyPr wrap="square" rtlCol="0">
            <a:spAutoFit/>
          </a:bodyPr>
          <a:lstStyle/>
          <a:p>
            <a:endParaRPr lang="en-AU" dirty="0"/>
          </a:p>
          <a:p>
            <a:pPr marL="285750" indent="-285750">
              <a:buFont typeface="Arial" panose="020B0604020202020204" pitchFamily="34" charset="0"/>
              <a:buChar char="•"/>
            </a:pPr>
            <a:r>
              <a:rPr lang="en-AU" dirty="0" smtClean="0"/>
              <a:t>Planning and scoping activities with a limited budget/resources. And although, we plan anyways, there is disheartened over whether our proposed plans and budget will be accepted or not. </a:t>
            </a:r>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7254" y="221672"/>
            <a:ext cx="845915" cy="938966"/>
          </a:xfrm>
          <a:prstGeom prst="rect">
            <a:avLst/>
          </a:prstGeom>
        </p:spPr>
      </p:pic>
    </p:spTree>
    <p:extLst>
      <p:ext uri="{BB962C8B-B14F-4D97-AF65-F5344CB8AC3E}">
        <p14:creationId xmlns:p14="http://schemas.microsoft.com/office/powerpoint/2010/main" val="1853987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8541" y="1209645"/>
            <a:ext cx="7332617" cy="400110"/>
          </a:xfrm>
          <a:prstGeom prst="rect">
            <a:avLst/>
          </a:prstGeom>
          <a:noFill/>
        </p:spPr>
        <p:txBody>
          <a:bodyPr wrap="square" rtlCol="0">
            <a:spAutoFit/>
          </a:bodyPr>
          <a:lstStyle/>
          <a:p>
            <a:pPr algn="ctr"/>
            <a:r>
              <a:rPr lang="en-AU" sz="2000" dirty="0">
                <a:latin typeface="Myriad Pro"/>
              </a:rPr>
              <a:t>Photo Journal</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7254" y="221672"/>
            <a:ext cx="845915" cy="938966"/>
          </a:xfrm>
          <a:prstGeom prst="rect">
            <a:avLst/>
          </a:prstGeom>
        </p:spPr>
      </p:pic>
      <p:pic>
        <p:nvPicPr>
          <p:cNvPr id="3" name="Picture 2"/>
          <p:cNvPicPr>
            <a:picLocks noChangeAspect="1"/>
          </p:cNvPicPr>
          <p:nvPr/>
        </p:nvPicPr>
        <p:blipFill rotWithShape="1">
          <a:blip r:embed="rId4"/>
          <a:srcRect l="22742" t="16866" r="34677" b="9120"/>
          <a:stretch/>
        </p:blipFill>
        <p:spPr>
          <a:xfrm>
            <a:off x="4479764" y="1686109"/>
            <a:ext cx="3893575" cy="380508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1516" y="3575833"/>
            <a:ext cx="3089750" cy="1921438"/>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6274" y="1686109"/>
            <a:ext cx="3089750" cy="1860287"/>
          </a:xfrm>
          <a:prstGeom prst="rect">
            <a:avLst/>
          </a:prstGeom>
        </p:spPr>
      </p:pic>
    </p:spTree>
    <p:extLst>
      <p:ext uri="{BB962C8B-B14F-4D97-AF65-F5344CB8AC3E}">
        <p14:creationId xmlns:p14="http://schemas.microsoft.com/office/powerpoint/2010/main" val="3808579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8541" y="1209645"/>
            <a:ext cx="7332617" cy="400110"/>
          </a:xfrm>
          <a:prstGeom prst="rect">
            <a:avLst/>
          </a:prstGeom>
          <a:noFill/>
        </p:spPr>
        <p:txBody>
          <a:bodyPr wrap="square" rtlCol="0">
            <a:spAutoFit/>
          </a:bodyPr>
          <a:lstStyle/>
          <a:p>
            <a:pPr algn="ctr"/>
            <a:r>
              <a:rPr lang="en-AU" sz="2000" dirty="0">
                <a:latin typeface="Myriad Pro"/>
              </a:rPr>
              <a:t>Photo Journal</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7254" y="221672"/>
            <a:ext cx="845915" cy="93896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339" y="1658762"/>
            <a:ext cx="3247996" cy="243599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1339" y="3919581"/>
            <a:ext cx="3247996" cy="2435998"/>
          </a:xfrm>
          <a:prstGeom prst="rect">
            <a:avLst/>
          </a:prstGeom>
        </p:spPr>
      </p:pic>
      <p:pic>
        <p:nvPicPr>
          <p:cNvPr id="1026" name="Picture 2" descr="Image may contain: 1 person, standing, tree, flower and outdo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3912" y="2317981"/>
            <a:ext cx="4131634" cy="275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053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77810" y="2879993"/>
            <a:ext cx="4985359" cy="523220"/>
          </a:xfrm>
          <a:prstGeom prst="rect">
            <a:avLst/>
          </a:prstGeom>
          <a:noFill/>
        </p:spPr>
        <p:txBody>
          <a:bodyPr wrap="square" rtlCol="0">
            <a:spAutoFit/>
          </a:bodyPr>
          <a:lstStyle/>
          <a:p>
            <a:pPr algn="ctr"/>
            <a:r>
              <a:rPr lang="en-AU" sz="2800" dirty="0" err="1" smtClean="0"/>
              <a:t>Malo</a:t>
            </a:r>
            <a:r>
              <a:rPr lang="en-AU" sz="2800" dirty="0" smtClean="0"/>
              <a:t> ‘</a:t>
            </a:r>
            <a:r>
              <a:rPr lang="en-AU" sz="2800" dirty="0" err="1" smtClean="0"/>
              <a:t>Aupito</a:t>
            </a:r>
            <a:r>
              <a:rPr lang="en-AU" sz="2800" dirty="0" smtClean="0"/>
              <a:t>!!</a:t>
            </a:r>
            <a:endParaRPr lang="en-AU" sz="28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7254" y="221672"/>
            <a:ext cx="845915" cy="938966"/>
          </a:xfrm>
          <a:prstGeom prst="rect">
            <a:avLst/>
          </a:prstGeom>
        </p:spPr>
      </p:pic>
    </p:spTree>
    <p:extLst>
      <p:ext uri="{BB962C8B-B14F-4D97-AF65-F5344CB8AC3E}">
        <p14:creationId xmlns:p14="http://schemas.microsoft.com/office/powerpoint/2010/main" val="4018529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6415" t="28071" r="27641" b="17757"/>
          <a:stretch/>
        </p:blipFill>
        <p:spPr>
          <a:xfrm>
            <a:off x="258792" y="1173192"/>
            <a:ext cx="8402129" cy="5572665"/>
          </a:xfrm>
          <a:prstGeom prst="rect">
            <a:avLst/>
          </a:prstGeom>
        </p:spPr>
      </p:pic>
    </p:spTree>
    <p:extLst>
      <p:ext uri="{BB962C8B-B14F-4D97-AF65-F5344CB8AC3E}">
        <p14:creationId xmlns:p14="http://schemas.microsoft.com/office/powerpoint/2010/main" val="1864029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48541" y="1217976"/>
            <a:ext cx="7332617" cy="400110"/>
          </a:xfrm>
          <a:prstGeom prst="rect">
            <a:avLst/>
          </a:prstGeom>
          <a:noFill/>
        </p:spPr>
        <p:txBody>
          <a:bodyPr wrap="square" rtlCol="0">
            <a:spAutoFit/>
          </a:bodyPr>
          <a:lstStyle/>
          <a:p>
            <a:pPr algn="ctr"/>
            <a:r>
              <a:rPr lang="en-AU" sz="2000" dirty="0" smtClean="0">
                <a:latin typeface="Myriad Pro"/>
              </a:rPr>
              <a:t>Presentation Outline</a:t>
            </a:r>
            <a:endParaRPr lang="en-AU" sz="2000" dirty="0">
              <a:latin typeface="Myriad Pro"/>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7254" y="221672"/>
            <a:ext cx="845915" cy="938966"/>
          </a:xfrm>
          <a:prstGeom prst="rect">
            <a:avLst/>
          </a:prstGeom>
        </p:spPr>
      </p:pic>
      <p:sp>
        <p:nvSpPr>
          <p:cNvPr id="7" name="TextBox 6"/>
          <p:cNvSpPr txBox="1"/>
          <p:nvPr/>
        </p:nvSpPr>
        <p:spPr>
          <a:xfrm>
            <a:off x="848539" y="1706574"/>
            <a:ext cx="7660459" cy="5909310"/>
          </a:xfrm>
          <a:prstGeom prst="rect">
            <a:avLst/>
          </a:prstGeom>
          <a:noFill/>
        </p:spPr>
        <p:txBody>
          <a:bodyPr wrap="square" rtlCol="0">
            <a:spAutoFit/>
          </a:bodyPr>
          <a:lstStyle/>
          <a:p>
            <a:pPr marL="342900" indent="-342900">
              <a:buAutoNum type="arabicPeriod"/>
            </a:pPr>
            <a:r>
              <a:rPr lang="en-AU" dirty="0" smtClean="0"/>
              <a:t>Management Arrangement</a:t>
            </a:r>
          </a:p>
          <a:p>
            <a:pPr marL="342900" indent="-342900">
              <a:buAutoNum type="arabicPeriod"/>
            </a:pPr>
            <a:endParaRPr lang="en-AU" dirty="0" smtClean="0"/>
          </a:p>
          <a:p>
            <a:pPr marL="342900" indent="-342900">
              <a:buAutoNum type="arabicPeriod"/>
            </a:pPr>
            <a:r>
              <a:rPr lang="en-AU" dirty="0" smtClean="0"/>
              <a:t>Project Sites on Map of Tonga</a:t>
            </a:r>
          </a:p>
          <a:p>
            <a:pPr marL="342900" indent="-342900">
              <a:buAutoNum type="arabicPeriod"/>
            </a:pPr>
            <a:endParaRPr lang="en-AU" dirty="0" smtClean="0"/>
          </a:p>
          <a:p>
            <a:pPr marL="342900" indent="-342900">
              <a:buAutoNum type="arabicPeriod"/>
            </a:pPr>
            <a:r>
              <a:rPr lang="en-AU" dirty="0" smtClean="0"/>
              <a:t>Site Specific</a:t>
            </a:r>
          </a:p>
          <a:p>
            <a:pPr marL="342900" indent="-342900">
              <a:buAutoNum type="arabicPeriod"/>
            </a:pPr>
            <a:endParaRPr lang="en-AU" dirty="0" smtClean="0"/>
          </a:p>
          <a:p>
            <a:pPr marL="342900" indent="-342900">
              <a:buAutoNum type="arabicPeriod"/>
            </a:pPr>
            <a:r>
              <a:rPr lang="en-AU" dirty="0" smtClean="0"/>
              <a:t>Coordination Mechanism</a:t>
            </a:r>
          </a:p>
          <a:p>
            <a:pPr marL="342900" indent="-342900">
              <a:buAutoNum type="arabicPeriod"/>
            </a:pPr>
            <a:endParaRPr lang="en-AU" dirty="0" smtClean="0"/>
          </a:p>
          <a:p>
            <a:pPr marL="342900" indent="-342900">
              <a:buAutoNum type="arabicPeriod"/>
            </a:pPr>
            <a:r>
              <a:rPr lang="en-AU" dirty="0" smtClean="0"/>
              <a:t>Components Output &amp; Status</a:t>
            </a:r>
          </a:p>
          <a:p>
            <a:pPr marL="342900" indent="-342900">
              <a:buAutoNum type="arabicPeriod"/>
            </a:pPr>
            <a:endParaRPr lang="en-AU" dirty="0" smtClean="0"/>
          </a:p>
          <a:p>
            <a:pPr marL="342900" indent="-342900">
              <a:buAutoNum type="arabicPeriod"/>
            </a:pPr>
            <a:r>
              <a:rPr lang="en-AU" dirty="0" smtClean="0"/>
              <a:t>Partnership Established</a:t>
            </a:r>
          </a:p>
          <a:p>
            <a:pPr marL="342900" indent="-342900">
              <a:buAutoNum type="arabicPeriod"/>
            </a:pPr>
            <a:endParaRPr lang="en-AU" dirty="0" smtClean="0"/>
          </a:p>
          <a:p>
            <a:pPr marL="342900" indent="-342900">
              <a:buAutoNum type="arabicPeriod"/>
            </a:pPr>
            <a:r>
              <a:rPr lang="en-AU" dirty="0" smtClean="0"/>
              <a:t>Challenges So Far</a:t>
            </a:r>
          </a:p>
          <a:p>
            <a:pPr marL="342900" indent="-342900">
              <a:buAutoNum type="arabicPeriod"/>
            </a:pPr>
            <a:endParaRPr lang="en-AU" dirty="0" smtClean="0"/>
          </a:p>
          <a:p>
            <a:pPr marL="342900" indent="-342900">
              <a:buAutoNum type="arabicPeriod"/>
            </a:pPr>
            <a:r>
              <a:rPr lang="en-AU" dirty="0" smtClean="0"/>
              <a:t>Photo Journal</a:t>
            </a:r>
          </a:p>
          <a:p>
            <a:pPr marL="342900" indent="-342900">
              <a:buAutoNum type="arabicPeriod"/>
            </a:pPr>
            <a:endParaRPr lang="en-AU" dirty="0" smtClean="0"/>
          </a:p>
          <a:p>
            <a:pPr marL="342900" indent="-342900">
              <a:buAutoNum type="arabicPeriod"/>
            </a:pPr>
            <a:endParaRPr lang="en-AU" dirty="0" smtClean="0"/>
          </a:p>
          <a:p>
            <a:pPr marL="342900" indent="-342900">
              <a:buAutoNum type="arabicPeriod"/>
            </a:pPr>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p:txBody>
      </p:sp>
    </p:spTree>
    <p:extLst>
      <p:ext uri="{BB962C8B-B14F-4D97-AF65-F5344CB8AC3E}">
        <p14:creationId xmlns:p14="http://schemas.microsoft.com/office/powerpoint/2010/main" val="5818924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5472" t="17002" r="26321" b="30000"/>
          <a:stretch/>
        </p:blipFill>
        <p:spPr>
          <a:xfrm>
            <a:off x="207033" y="983411"/>
            <a:ext cx="8816196" cy="5451894"/>
          </a:xfrm>
          <a:prstGeom prst="rect">
            <a:avLst/>
          </a:prstGeom>
        </p:spPr>
      </p:pic>
    </p:spTree>
    <p:extLst>
      <p:ext uri="{BB962C8B-B14F-4D97-AF65-F5344CB8AC3E}">
        <p14:creationId xmlns:p14="http://schemas.microsoft.com/office/powerpoint/2010/main" val="4244481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2076" t="15325" r="32924" b="53983"/>
          <a:stretch/>
        </p:blipFill>
        <p:spPr>
          <a:xfrm>
            <a:off x="603849" y="1518249"/>
            <a:ext cx="8342022" cy="4114800"/>
          </a:xfrm>
          <a:prstGeom prst="rect">
            <a:avLst/>
          </a:prstGeom>
        </p:spPr>
      </p:pic>
    </p:spTree>
    <p:extLst>
      <p:ext uri="{BB962C8B-B14F-4D97-AF65-F5344CB8AC3E}">
        <p14:creationId xmlns:p14="http://schemas.microsoft.com/office/powerpoint/2010/main" val="2469615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1320" t="47526" r="32265" b="10545"/>
          <a:stretch/>
        </p:blipFill>
        <p:spPr>
          <a:xfrm>
            <a:off x="1035167" y="1069673"/>
            <a:ext cx="7623900" cy="4937760"/>
          </a:xfrm>
          <a:prstGeom prst="rect">
            <a:avLst/>
          </a:prstGeom>
        </p:spPr>
      </p:pic>
    </p:spTree>
    <p:extLst>
      <p:ext uri="{BB962C8B-B14F-4D97-AF65-F5344CB8AC3E}">
        <p14:creationId xmlns:p14="http://schemas.microsoft.com/office/powerpoint/2010/main" val="2532918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5349" y="419279"/>
            <a:ext cx="5742429"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983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6415" t="27735" r="43302" b="41405"/>
          <a:stretch/>
        </p:blipFill>
        <p:spPr>
          <a:xfrm>
            <a:off x="1794293" y="1155939"/>
            <a:ext cx="6303903" cy="5394960"/>
          </a:xfrm>
          <a:prstGeom prst="rect">
            <a:avLst/>
          </a:prstGeom>
        </p:spPr>
      </p:pic>
    </p:spTree>
    <p:extLst>
      <p:ext uri="{BB962C8B-B14F-4D97-AF65-F5344CB8AC3E}">
        <p14:creationId xmlns:p14="http://schemas.microsoft.com/office/powerpoint/2010/main" val="4279519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4434" t="14822" r="35188" b="13396"/>
          <a:stretch/>
        </p:blipFill>
        <p:spPr>
          <a:xfrm>
            <a:off x="2950235" y="638353"/>
            <a:ext cx="4265201" cy="5669280"/>
          </a:xfrm>
          <a:prstGeom prst="rect">
            <a:avLst/>
          </a:prstGeom>
        </p:spPr>
      </p:pic>
    </p:spTree>
    <p:extLst>
      <p:ext uri="{BB962C8B-B14F-4D97-AF65-F5344CB8AC3E}">
        <p14:creationId xmlns:p14="http://schemas.microsoft.com/office/powerpoint/2010/main" val="2455256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5472" t="25220" r="26509" b="17925"/>
          <a:stretch/>
        </p:blipFill>
        <p:spPr>
          <a:xfrm>
            <a:off x="672863" y="1224950"/>
            <a:ext cx="7963101" cy="5303520"/>
          </a:xfrm>
          <a:prstGeom prst="rect">
            <a:avLst/>
          </a:prstGeom>
        </p:spPr>
      </p:pic>
    </p:spTree>
    <p:extLst>
      <p:ext uri="{BB962C8B-B14F-4D97-AF65-F5344CB8AC3E}">
        <p14:creationId xmlns:p14="http://schemas.microsoft.com/office/powerpoint/2010/main" val="509234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48541" y="1409700"/>
            <a:ext cx="7332617" cy="400110"/>
          </a:xfrm>
          <a:prstGeom prst="rect">
            <a:avLst/>
          </a:prstGeom>
          <a:noFill/>
        </p:spPr>
        <p:txBody>
          <a:bodyPr wrap="square" rtlCol="0">
            <a:spAutoFit/>
          </a:bodyPr>
          <a:lstStyle/>
          <a:p>
            <a:pPr algn="ctr"/>
            <a:r>
              <a:rPr lang="en-AU" sz="2000" dirty="0">
                <a:latin typeface="Myriad Pro"/>
              </a:rPr>
              <a:t>Niue IW R2R Project Management Arrangements </a:t>
            </a:r>
          </a:p>
        </p:txBody>
      </p:sp>
      <p:graphicFrame>
        <p:nvGraphicFramePr>
          <p:cNvPr id="8" name="Table 7"/>
          <p:cNvGraphicFramePr>
            <a:graphicFrameLocks noGrp="1"/>
          </p:cNvGraphicFramePr>
          <p:nvPr>
            <p:extLst>
              <p:ext uri="{D42A27DB-BD31-4B8C-83A1-F6EECF244321}">
                <p14:modId xmlns:p14="http://schemas.microsoft.com/office/powerpoint/2010/main" val="1038497113"/>
              </p:ext>
            </p:extLst>
          </p:nvPr>
        </p:nvGraphicFramePr>
        <p:xfrm>
          <a:off x="1466850" y="2619256"/>
          <a:ext cx="6096000" cy="1854200"/>
        </p:xfrm>
        <a:graphic>
          <a:graphicData uri="http://schemas.openxmlformats.org/drawingml/2006/table">
            <a:tbl>
              <a:tblPr firstRow="1" bandRow="1">
                <a:tableStyleId>{69CF1AB2-1976-4502-BF36-3FF5EA218861}</a:tableStyleId>
              </a:tblPr>
              <a:tblGrid>
                <a:gridCol w="3048000">
                  <a:extLst>
                    <a:ext uri="{9D8B030D-6E8A-4147-A177-3AD203B41FA5}">
                      <a16:colId xmlns:a16="http://schemas.microsoft.com/office/drawing/2014/main" val="1970116831"/>
                    </a:ext>
                  </a:extLst>
                </a:gridCol>
                <a:gridCol w="3048000">
                  <a:extLst>
                    <a:ext uri="{9D8B030D-6E8A-4147-A177-3AD203B41FA5}">
                      <a16:colId xmlns:a16="http://schemas.microsoft.com/office/drawing/2014/main" val="140348438"/>
                    </a:ext>
                  </a:extLst>
                </a:gridCol>
              </a:tblGrid>
              <a:tr h="370840">
                <a:tc>
                  <a:txBody>
                    <a:bodyPr/>
                    <a:lstStyle/>
                    <a:p>
                      <a:r>
                        <a:rPr lang="en-AU" b="0" dirty="0"/>
                        <a:t>Lead Agency</a:t>
                      </a:r>
                    </a:p>
                  </a:txBody>
                  <a:tcPr/>
                </a:tc>
                <a:tc>
                  <a:txBody>
                    <a:bodyPr/>
                    <a:lstStyle/>
                    <a:p>
                      <a:r>
                        <a:rPr lang="en-AU" b="0" dirty="0" smtClean="0"/>
                        <a:t>Natural Resources Division</a:t>
                      </a:r>
                      <a:endParaRPr lang="en-AU" b="0" dirty="0"/>
                    </a:p>
                  </a:txBody>
                  <a:tcPr/>
                </a:tc>
                <a:extLst>
                  <a:ext uri="{0D108BD9-81ED-4DB2-BD59-A6C34878D82A}">
                    <a16:rowId xmlns:a16="http://schemas.microsoft.com/office/drawing/2014/main" val="4130972117"/>
                  </a:ext>
                </a:extLst>
              </a:tr>
              <a:tr h="370840">
                <a:tc>
                  <a:txBody>
                    <a:bodyPr/>
                    <a:lstStyle/>
                    <a:p>
                      <a:r>
                        <a:rPr lang="en-AU" b="0" dirty="0" smtClean="0"/>
                        <a:t>MOA Signed </a:t>
                      </a:r>
                      <a:endParaRPr lang="en-AU" b="0" dirty="0"/>
                    </a:p>
                  </a:txBody>
                  <a:tcPr/>
                </a:tc>
                <a:tc>
                  <a:txBody>
                    <a:bodyPr/>
                    <a:lstStyle/>
                    <a:p>
                      <a:r>
                        <a:rPr lang="en-AU" dirty="0" smtClean="0"/>
                        <a:t>1</a:t>
                      </a:r>
                      <a:r>
                        <a:rPr lang="en-AU" baseline="30000" dirty="0" smtClean="0"/>
                        <a:t>st</a:t>
                      </a:r>
                      <a:r>
                        <a:rPr lang="en-AU" dirty="0" smtClean="0"/>
                        <a:t> September,</a:t>
                      </a:r>
                      <a:r>
                        <a:rPr lang="en-AU" baseline="0" dirty="0" smtClean="0"/>
                        <a:t> 2016</a:t>
                      </a:r>
                      <a:endParaRPr lang="en-AU" dirty="0"/>
                    </a:p>
                  </a:txBody>
                  <a:tcPr/>
                </a:tc>
                <a:extLst>
                  <a:ext uri="{0D108BD9-81ED-4DB2-BD59-A6C34878D82A}">
                    <a16:rowId xmlns:a16="http://schemas.microsoft.com/office/drawing/2014/main" val="3850096931"/>
                  </a:ext>
                </a:extLst>
              </a:tr>
              <a:tr h="370840">
                <a:tc>
                  <a:txBody>
                    <a:bodyPr/>
                    <a:lstStyle/>
                    <a:p>
                      <a:r>
                        <a:rPr lang="en-AU" dirty="0"/>
                        <a:t>R2R Focal Point</a:t>
                      </a:r>
                    </a:p>
                  </a:txBody>
                  <a:tcPr/>
                </a:tc>
                <a:tc>
                  <a:txBody>
                    <a:bodyPr/>
                    <a:lstStyle/>
                    <a:p>
                      <a:r>
                        <a:rPr lang="en-AU" dirty="0"/>
                        <a:t>Department</a:t>
                      </a:r>
                      <a:r>
                        <a:rPr lang="en-AU" baseline="0" dirty="0"/>
                        <a:t> of Environment</a:t>
                      </a:r>
                      <a:endParaRPr lang="en-AU" dirty="0"/>
                    </a:p>
                  </a:txBody>
                  <a:tcPr/>
                </a:tc>
                <a:extLst>
                  <a:ext uri="{0D108BD9-81ED-4DB2-BD59-A6C34878D82A}">
                    <a16:rowId xmlns:a16="http://schemas.microsoft.com/office/drawing/2014/main" val="1429035142"/>
                  </a:ext>
                </a:extLst>
              </a:tr>
              <a:tr h="370840">
                <a:tc>
                  <a:txBody>
                    <a:bodyPr/>
                    <a:lstStyle/>
                    <a:p>
                      <a:r>
                        <a:rPr lang="en-AU" dirty="0"/>
                        <a:t>IW Project Manager</a:t>
                      </a:r>
                    </a:p>
                  </a:txBody>
                  <a:tcPr/>
                </a:tc>
                <a:tc>
                  <a:txBody>
                    <a:bodyPr/>
                    <a:lstStyle/>
                    <a:p>
                      <a:r>
                        <a:rPr lang="en-AU" dirty="0" err="1" smtClean="0"/>
                        <a:t>Silia</a:t>
                      </a:r>
                      <a:r>
                        <a:rPr lang="en-AU" dirty="0" smtClean="0"/>
                        <a:t> Leger</a:t>
                      </a:r>
                      <a:endParaRPr lang="en-AU" dirty="0"/>
                    </a:p>
                  </a:txBody>
                  <a:tcPr/>
                </a:tc>
                <a:extLst>
                  <a:ext uri="{0D108BD9-81ED-4DB2-BD59-A6C34878D82A}">
                    <a16:rowId xmlns:a16="http://schemas.microsoft.com/office/drawing/2014/main" val="2971895508"/>
                  </a:ext>
                </a:extLst>
              </a:tr>
              <a:tr h="370840">
                <a:tc>
                  <a:txBody>
                    <a:bodyPr/>
                    <a:lstStyle/>
                    <a:p>
                      <a:r>
                        <a:rPr lang="en-AU" dirty="0"/>
                        <a:t>Pilot</a:t>
                      </a:r>
                      <a:r>
                        <a:rPr lang="en-AU" baseline="0" dirty="0"/>
                        <a:t> Project Site</a:t>
                      </a:r>
                      <a:endParaRPr lang="en-AU" dirty="0"/>
                    </a:p>
                  </a:txBody>
                  <a:tcPr/>
                </a:tc>
                <a:tc>
                  <a:txBody>
                    <a:bodyPr/>
                    <a:lstStyle/>
                    <a:p>
                      <a:r>
                        <a:rPr lang="en-AU" dirty="0" smtClean="0"/>
                        <a:t>4 Project Sites</a:t>
                      </a:r>
                      <a:endParaRPr lang="en-AU" dirty="0"/>
                    </a:p>
                  </a:txBody>
                  <a:tcPr/>
                </a:tc>
                <a:extLst>
                  <a:ext uri="{0D108BD9-81ED-4DB2-BD59-A6C34878D82A}">
                    <a16:rowId xmlns:a16="http://schemas.microsoft.com/office/drawing/2014/main" val="307060084"/>
                  </a:ext>
                </a:extLst>
              </a:tr>
            </a:tbl>
          </a:graphicData>
        </a:graphic>
      </p:graphicFrame>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7254" y="221672"/>
            <a:ext cx="845915" cy="938966"/>
          </a:xfrm>
          <a:prstGeom prst="rect">
            <a:avLst/>
          </a:prstGeom>
        </p:spPr>
      </p:pic>
    </p:spTree>
    <p:extLst>
      <p:ext uri="{BB962C8B-B14F-4D97-AF65-F5344CB8AC3E}">
        <p14:creationId xmlns:p14="http://schemas.microsoft.com/office/powerpoint/2010/main" val="31278130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202267"/>
            <a:ext cx="7984067" cy="1631216"/>
          </a:xfrm>
          <a:prstGeom prst="rect">
            <a:avLst/>
          </a:prstGeom>
          <a:noFill/>
        </p:spPr>
        <p:txBody>
          <a:bodyPr wrap="square" rtlCol="0">
            <a:spAutoFit/>
          </a:bodyPr>
          <a:lstStyle/>
          <a:p>
            <a:pPr algn="ctr"/>
            <a:r>
              <a:rPr lang="en-AU" sz="2000" dirty="0" smtClean="0">
                <a:latin typeface="Myriad Pro"/>
              </a:rPr>
              <a:t>Project Sites in the Map of Tonga</a:t>
            </a:r>
            <a:endParaRPr lang="en-AU" sz="2000" dirty="0">
              <a:latin typeface="Myriad Pro"/>
            </a:endParaRPr>
          </a:p>
          <a:p>
            <a:pPr algn="ctr"/>
            <a:endParaRPr lang="en-AU" sz="2000" dirty="0">
              <a:latin typeface="Myriad Pro"/>
            </a:endParaRPr>
          </a:p>
          <a:p>
            <a:pPr algn="just"/>
            <a:endParaRPr lang="en-AU" sz="2000" dirty="0">
              <a:latin typeface="Myriad Pro"/>
            </a:endParaRPr>
          </a:p>
          <a:p>
            <a:pPr algn="just"/>
            <a:endParaRPr lang="en-AU" sz="2000" dirty="0">
              <a:latin typeface="Myriad Pro"/>
            </a:endParaRPr>
          </a:p>
          <a:p>
            <a:pPr algn="just"/>
            <a:endParaRPr lang="en-AU" sz="2000" dirty="0">
              <a:latin typeface="Myriad Pro"/>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7254" y="221672"/>
            <a:ext cx="845915" cy="938966"/>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5799"/>
          <a:stretch/>
        </p:blipFill>
        <p:spPr>
          <a:xfrm>
            <a:off x="988142" y="1523393"/>
            <a:ext cx="7005483" cy="4666971"/>
          </a:xfrm>
          <a:prstGeom prst="rect">
            <a:avLst/>
          </a:prstGeom>
        </p:spPr>
      </p:pic>
    </p:spTree>
    <p:extLst>
      <p:ext uri="{BB962C8B-B14F-4D97-AF65-F5344CB8AC3E}">
        <p14:creationId xmlns:p14="http://schemas.microsoft.com/office/powerpoint/2010/main" val="3290601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202267"/>
            <a:ext cx="7984067" cy="1631216"/>
          </a:xfrm>
          <a:prstGeom prst="rect">
            <a:avLst/>
          </a:prstGeom>
          <a:noFill/>
        </p:spPr>
        <p:txBody>
          <a:bodyPr wrap="square" rtlCol="0">
            <a:spAutoFit/>
          </a:bodyPr>
          <a:lstStyle/>
          <a:p>
            <a:pPr algn="ctr"/>
            <a:r>
              <a:rPr lang="en-AU" sz="2000" dirty="0">
                <a:latin typeface="Myriad Pro"/>
              </a:rPr>
              <a:t>Pilot Project </a:t>
            </a:r>
            <a:r>
              <a:rPr lang="en-AU" sz="2000" dirty="0" smtClean="0">
                <a:latin typeface="Myriad Pro"/>
              </a:rPr>
              <a:t>Site – </a:t>
            </a:r>
            <a:r>
              <a:rPr lang="en-AU" sz="2000" dirty="0" err="1" smtClean="0">
                <a:latin typeface="Myriad Pro"/>
              </a:rPr>
              <a:t>Haveluliku</a:t>
            </a:r>
            <a:r>
              <a:rPr lang="en-AU" sz="2000" dirty="0" smtClean="0">
                <a:latin typeface="Myriad Pro"/>
              </a:rPr>
              <a:t> (</a:t>
            </a:r>
            <a:r>
              <a:rPr lang="en-AU" sz="2000" dirty="0" err="1" smtClean="0">
                <a:latin typeface="Myriad Pro"/>
              </a:rPr>
              <a:t>Tongatapu</a:t>
            </a:r>
            <a:r>
              <a:rPr lang="en-AU" sz="2000" dirty="0" smtClean="0">
                <a:latin typeface="Myriad Pro"/>
              </a:rPr>
              <a:t>)</a:t>
            </a:r>
            <a:endParaRPr lang="en-AU" sz="2000" dirty="0">
              <a:latin typeface="Myriad Pro"/>
            </a:endParaRPr>
          </a:p>
          <a:p>
            <a:pPr algn="ctr"/>
            <a:endParaRPr lang="en-AU" sz="2000" dirty="0">
              <a:latin typeface="Myriad Pro"/>
            </a:endParaRPr>
          </a:p>
          <a:p>
            <a:pPr algn="just"/>
            <a:endParaRPr lang="en-AU" sz="2000" dirty="0">
              <a:latin typeface="Myriad Pro"/>
            </a:endParaRPr>
          </a:p>
          <a:p>
            <a:pPr algn="just"/>
            <a:endParaRPr lang="en-AU" sz="2000" dirty="0">
              <a:latin typeface="Myriad Pro"/>
            </a:endParaRPr>
          </a:p>
          <a:p>
            <a:pPr algn="just"/>
            <a:endParaRPr lang="en-AU" sz="2000" dirty="0">
              <a:latin typeface="Myriad Pro"/>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7254" y="221672"/>
            <a:ext cx="845915" cy="938966"/>
          </a:xfrm>
          <a:prstGeom prst="rect">
            <a:avLst/>
          </a:prstGeom>
        </p:spPr>
      </p:pic>
      <p:pic>
        <p:nvPicPr>
          <p:cNvPr id="6"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t="6565"/>
          <a:stretch/>
        </p:blipFill>
        <p:spPr>
          <a:xfrm>
            <a:off x="900545" y="1615039"/>
            <a:ext cx="6885709" cy="4549883"/>
          </a:xfrm>
          <a:prstGeom prst="rect">
            <a:avLst/>
          </a:prstGeom>
        </p:spPr>
      </p:pic>
    </p:spTree>
    <p:extLst>
      <p:ext uri="{BB962C8B-B14F-4D97-AF65-F5344CB8AC3E}">
        <p14:creationId xmlns:p14="http://schemas.microsoft.com/office/powerpoint/2010/main" val="264925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202267"/>
            <a:ext cx="7984067" cy="1631216"/>
          </a:xfrm>
          <a:prstGeom prst="rect">
            <a:avLst/>
          </a:prstGeom>
          <a:noFill/>
        </p:spPr>
        <p:txBody>
          <a:bodyPr wrap="square" rtlCol="0">
            <a:spAutoFit/>
          </a:bodyPr>
          <a:lstStyle/>
          <a:p>
            <a:pPr algn="ctr"/>
            <a:r>
              <a:rPr lang="en-AU" sz="2000" dirty="0">
                <a:latin typeface="Myriad Pro"/>
              </a:rPr>
              <a:t>Pilot Project </a:t>
            </a:r>
            <a:r>
              <a:rPr lang="en-AU" sz="2000" dirty="0" smtClean="0">
                <a:latin typeface="Myriad Pro"/>
              </a:rPr>
              <a:t>Site – </a:t>
            </a:r>
            <a:r>
              <a:rPr lang="en-AU" sz="2000" dirty="0" err="1" smtClean="0">
                <a:latin typeface="Myriad Pro"/>
              </a:rPr>
              <a:t>Mangia</a:t>
            </a:r>
            <a:r>
              <a:rPr lang="en-AU" sz="2000" dirty="0" smtClean="0">
                <a:latin typeface="Myriad Pro"/>
              </a:rPr>
              <a:t>, </a:t>
            </a:r>
            <a:r>
              <a:rPr lang="en-AU" sz="2000" dirty="0" err="1" smtClean="0">
                <a:latin typeface="Myriad Pro"/>
              </a:rPr>
              <a:t>Vava’u</a:t>
            </a:r>
            <a:endParaRPr lang="en-AU" sz="2000" dirty="0">
              <a:latin typeface="Myriad Pro"/>
            </a:endParaRPr>
          </a:p>
          <a:p>
            <a:pPr algn="ctr"/>
            <a:endParaRPr lang="en-AU" sz="2000" dirty="0">
              <a:latin typeface="Myriad Pro"/>
            </a:endParaRPr>
          </a:p>
          <a:p>
            <a:pPr algn="just"/>
            <a:endParaRPr lang="en-AU" sz="2000" dirty="0">
              <a:latin typeface="Myriad Pro"/>
            </a:endParaRPr>
          </a:p>
          <a:p>
            <a:pPr algn="just"/>
            <a:endParaRPr lang="en-AU" sz="2000" dirty="0">
              <a:latin typeface="Myriad Pro"/>
            </a:endParaRPr>
          </a:p>
          <a:p>
            <a:pPr algn="just"/>
            <a:endParaRPr lang="en-AU" sz="2000" dirty="0">
              <a:latin typeface="Myriad Pro"/>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7254" y="221672"/>
            <a:ext cx="845915" cy="938966"/>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6585"/>
          <a:stretch/>
        </p:blipFill>
        <p:spPr>
          <a:xfrm>
            <a:off x="1384220" y="1524226"/>
            <a:ext cx="7067125" cy="4668756"/>
          </a:xfrm>
          <a:prstGeom prst="rect">
            <a:avLst/>
          </a:prstGeom>
        </p:spPr>
      </p:pic>
    </p:spTree>
    <p:extLst>
      <p:ext uri="{BB962C8B-B14F-4D97-AF65-F5344CB8AC3E}">
        <p14:creationId xmlns:p14="http://schemas.microsoft.com/office/powerpoint/2010/main" val="377195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202267"/>
            <a:ext cx="7984067" cy="1631216"/>
          </a:xfrm>
          <a:prstGeom prst="rect">
            <a:avLst/>
          </a:prstGeom>
          <a:noFill/>
        </p:spPr>
        <p:txBody>
          <a:bodyPr wrap="square" rtlCol="0">
            <a:spAutoFit/>
          </a:bodyPr>
          <a:lstStyle/>
          <a:p>
            <a:pPr algn="ctr"/>
            <a:r>
              <a:rPr lang="en-AU" sz="2000" dirty="0">
                <a:latin typeface="Myriad Pro"/>
              </a:rPr>
              <a:t>Pilot Project </a:t>
            </a:r>
            <a:r>
              <a:rPr lang="en-AU" sz="2000" dirty="0" smtClean="0">
                <a:latin typeface="Myriad Pro"/>
              </a:rPr>
              <a:t>Site – </a:t>
            </a:r>
            <a:r>
              <a:rPr lang="en-AU" sz="2000" dirty="0" err="1" smtClean="0">
                <a:latin typeface="Myriad Pro"/>
              </a:rPr>
              <a:t>Ha’ano</a:t>
            </a:r>
            <a:r>
              <a:rPr lang="en-AU" sz="2000" dirty="0" smtClean="0">
                <a:latin typeface="Myriad Pro"/>
              </a:rPr>
              <a:t>, </a:t>
            </a:r>
            <a:r>
              <a:rPr lang="en-AU" sz="2000" dirty="0" err="1" smtClean="0">
                <a:latin typeface="Myriad Pro"/>
              </a:rPr>
              <a:t>Ha’apai</a:t>
            </a:r>
            <a:endParaRPr lang="en-AU" sz="2000" dirty="0">
              <a:latin typeface="Myriad Pro"/>
            </a:endParaRPr>
          </a:p>
          <a:p>
            <a:pPr algn="ctr"/>
            <a:endParaRPr lang="en-AU" sz="2000" dirty="0">
              <a:latin typeface="Myriad Pro"/>
            </a:endParaRPr>
          </a:p>
          <a:p>
            <a:pPr algn="just"/>
            <a:endParaRPr lang="en-AU" sz="2000" dirty="0">
              <a:latin typeface="Myriad Pro"/>
            </a:endParaRPr>
          </a:p>
          <a:p>
            <a:pPr algn="just"/>
            <a:endParaRPr lang="en-AU" sz="2000" dirty="0">
              <a:latin typeface="Myriad Pro"/>
            </a:endParaRPr>
          </a:p>
          <a:p>
            <a:pPr algn="just"/>
            <a:endParaRPr lang="en-AU" sz="2000" dirty="0">
              <a:latin typeface="Myriad Pro"/>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7254" y="221672"/>
            <a:ext cx="845915" cy="938966"/>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6659"/>
          <a:stretch/>
        </p:blipFill>
        <p:spPr>
          <a:xfrm>
            <a:off x="1191493" y="1551708"/>
            <a:ext cx="7024255" cy="4636788"/>
          </a:xfrm>
          <a:prstGeom prst="rect">
            <a:avLst/>
          </a:prstGeom>
        </p:spPr>
      </p:pic>
    </p:spTree>
    <p:extLst>
      <p:ext uri="{BB962C8B-B14F-4D97-AF65-F5344CB8AC3E}">
        <p14:creationId xmlns:p14="http://schemas.microsoft.com/office/powerpoint/2010/main" val="100913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202267"/>
            <a:ext cx="7984067" cy="1631216"/>
          </a:xfrm>
          <a:prstGeom prst="rect">
            <a:avLst/>
          </a:prstGeom>
          <a:noFill/>
        </p:spPr>
        <p:txBody>
          <a:bodyPr wrap="square" rtlCol="0">
            <a:spAutoFit/>
          </a:bodyPr>
          <a:lstStyle/>
          <a:p>
            <a:pPr algn="ctr"/>
            <a:r>
              <a:rPr lang="en-AU" sz="2000" dirty="0">
                <a:latin typeface="Myriad Pro"/>
              </a:rPr>
              <a:t>Pilot Project </a:t>
            </a:r>
            <a:r>
              <a:rPr lang="en-AU" sz="2000" dirty="0" smtClean="0">
                <a:latin typeface="Myriad Pro"/>
              </a:rPr>
              <a:t>Site – </a:t>
            </a:r>
            <a:r>
              <a:rPr lang="en-AU" sz="2000" dirty="0" err="1" smtClean="0">
                <a:latin typeface="Myriad Pro"/>
              </a:rPr>
              <a:t>Ta’anga</a:t>
            </a:r>
            <a:r>
              <a:rPr lang="en-AU" sz="2000" dirty="0" smtClean="0">
                <a:latin typeface="Myriad Pro"/>
              </a:rPr>
              <a:t>, ‘</a:t>
            </a:r>
            <a:r>
              <a:rPr lang="en-AU" sz="2000" dirty="0" err="1" smtClean="0">
                <a:latin typeface="Myriad Pro"/>
              </a:rPr>
              <a:t>Eua</a:t>
            </a:r>
            <a:endParaRPr lang="en-AU" sz="2000" dirty="0">
              <a:latin typeface="Myriad Pro"/>
            </a:endParaRPr>
          </a:p>
          <a:p>
            <a:pPr algn="ctr"/>
            <a:endParaRPr lang="en-AU" sz="2000" dirty="0">
              <a:latin typeface="Myriad Pro"/>
            </a:endParaRPr>
          </a:p>
          <a:p>
            <a:pPr algn="just"/>
            <a:endParaRPr lang="en-AU" sz="2000" dirty="0">
              <a:latin typeface="Myriad Pro"/>
            </a:endParaRPr>
          </a:p>
          <a:p>
            <a:pPr algn="just"/>
            <a:endParaRPr lang="en-AU" sz="2000" dirty="0">
              <a:latin typeface="Myriad Pro"/>
            </a:endParaRPr>
          </a:p>
          <a:p>
            <a:pPr algn="just"/>
            <a:endParaRPr lang="en-AU" sz="2000" dirty="0">
              <a:latin typeface="Myriad Pro"/>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7254" y="221672"/>
            <a:ext cx="845915" cy="938966"/>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4562"/>
          <a:stretch/>
        </p:blipFill>
        <p:spPr>
          <a:xfrm>
            <a:off x="2713383" y="1620981"/>
            <a:ext cx="3396471" cy="4583639"/>
          </a:xfrm>
          <a:prstGeom prst="rect">
            <a:avLst/>
          </a:prstGeom>
        </p:spPr>
      </p:pic>
    </p:spTree>
    <p:extLst>
      <p:ext uri="{BB962C8B-B14F-4D97-AF65-F5344CB8AC3E}">
        <p14:creationId xmlns:p14="http://schemas.microsoft.com/office/powerpoint/2010/main" val="425213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8540" y="1729740"/>
            <a:ext cx="7660459" cy="3970318"/>
          </a:xfrm>
          <a:prstGeom prst="rect">
            <a:avLst/>
          </a:prstGeom>
          <a:noFill/>
        </p:spPr>
        <p:txBody>
          <a:bodyPr wrap="square" rtlCol="0">
            <a:spAutoFit/>
          </a:bodyPr>
          <a:lstStyle/>
          <a:p>
            <a:pPr marL="285750" indent="-285750">
              <a:buFont typeface="Arial" panose="020B0604020202020204" pitchFamily="34" charset="0"/>
              <a:buChar char="•"/>
            </a:pPr>
            <a:r>
              <a:rPr lang="en-AU" dirty="0" smtClean="0"/>
              <a:t>Combining the Committees of ILAM &amp; STAR</a:t>
            </a:r>
            <a:endParaRPr lang="en-AU" dirty="0"/>
          </a:p>
          <a:p>
            <a:pPr marL="742950" lvl="1" indent="-285750">
              <a:buFont typeface="Arial" panose="020B0604020202020204" pitchFamily="34" charset="0"/>
              <a:buChar char="•"/>
            </a:pPr>
            <a:r>
              <a:rPr lang="en-AU" dirty="0" smtClean="0"/>
              <a:t>Ministry of Lands, Survey &amp; Natural Resources </a:t>
            </a:r>
            <a:endParaRPr lang="en-AU" dirty="0"/>
          </a:p>
          <a:p>
            <a:pPr marL="742950" lvl="1" indent="-285750">
              <a:buFont typeface="Arial" panose="020B0604020202020204" pitchFamily="34" charset="0"/>
              <a:buChar char="•"/>
            </a:pPr>
            <a:r>
              <a:rPr lang="en-AU" dirty="0" smtClean="0"/>
              <a:t>Ministry of Health (CEO)</a:t>
            </a:r>
            <a:endParaRPr lang="en-AU" dirty="0"/>
          </a:p>
          <a:p>
            <a:pPr marL="742950" lvl="1" indent="-285750">
              <a:buFont typeface="Arial" panose="020B0604020202020204" pitchFamily="34" charset="0"/>
              <a:buChar char="•"/>
            </a:pPr>
            <a:r>
              <a:rPr lang="en-AU" dirty="0" smtClean="0"/>
              <a:t>Ministry of Internal Affairs (CEO)</a:t>
            </a:r>
            <a:endParaRPr lang="en-AU" dirty="0"/>
          </a:p>
          <a:p>
            <a:pPr marL="742950" lvl="1" indent="-285750">
              <a:buFont typeface="Arial" panose="020B0604020202020204" pitchFamily="34" charset="0"/>
              <a:buChar char="•"/>
            </a:pPr>
            <a:r>
              <a:rPr lang="en-AU" dirty="0" smtClean="0"/>
              <a:t>Ministry of Agriculture, Food &amp; Forestry (CEO)</a:t>
            </a:r>
          </a:p>
          <a:p>
            <a:pPr marL="742950" lvl="1" indent="-285750">
              <a:buFont typeface="Arial" panose="020B0604020202020204" pitchFamily="34" charset="0"/>
              <a:buChar char="•"/>
            </a:pPr>
            <a:r>
              <a:rPr lang="en-AU" dirty="0" smtClean="0"/>
              <a:t>Ministry of Education and Trainings (CEO)</a:t>
            </a:r>
          </a:p>
          <a:p>
            <a:pPr marL="742950" lvl="1" indent="-285750">
              <a:buFont typeface="Arial" panose="020B0604020202020204" pitchFamily="34" charset="0"/>
              <a:buChar char="•"/>
            </a:pPr>
            <a:r>
              <a:rPr lang="en-AU" dirty="0" smtClean="0"/>
              <a:t>Ministry of Tourism (CEO)</a:t>
            </a:r>
          </a:p>
          <a:p>
            <a:pPr marL="742950" lvl="1" indent="-285750">
              <a:buFont typeface="Arial" panose="020B0604020202020204" pitchFamily="34" charset="0"/>
              <a:buChar char="•"/>
            </a:pPr>
            <a:r>
              <a:rPr lang="en-AU" dirty="0" smtClean="0"/>
              <a:t>Ministry of Infrastructure (CEO)</a:t>
            </a:r>
          </a:p>
          <a:p>
            <a:pPr marL="742950" lvl="1" indent="-285750">
              <a:buFont typeface="Arial" panose="020B0604020202020204" pitchFamily="34" charset="0"/>
              <a:buChar char="•"/>
            </a:pPr>
            <a:r>
              <a:rPr lang="en-AU" dirty="0"/>
              <a:t>Fisheries Department (CEO</a:t>
            </a:r>
            <a:r>
              <a:rPr lang="en-AU" dirty="0" smtClean="0"/>
              <a:t>)</a:t>
            </a:r>
          </a:p>
          <a:p>
            <a:pPr marL="742950" lvl="1" indent="-285750">
              <a:buFont typeface="Arial" panose="020B0604020202020204" pitchFamily="34" charset="0"/>
              <a:buChar char="•"/>
            </a:pPr>
            <a:r>
              <a:rPr lang="en-AU" dirty="0" smtClean="0"/>
              <a:t>Environment Department (Director)</a:t>
            </a:r>
          </a:p>
          <a:p>
            <a:pPr marL="742950" lvl="1" indent="-285750">
              <a:buFont typeface="Arial" panose="020B0604020202020204" pitchFamily="34" charset="0"/>
              <a:buChar char="•"/>
            </a:pPr>
            <a:r>
              <a:rPr lang="en-AU" dirty="0" smtClean="0"/>
              <a:t>National Spatial Planning Office (Director)</a:t>
            </a:r>
            <a:endParaRPr lang="en-AU" dirty="0"/>
          </a:p>
          <a:p>
            <a:pPr marL="742950" lvl="1" indent="-285750">
              <a:buFont typeface="Arial" panose="020B0604020202020204" pitchFamily="34" charset="0"/>
              <a:buChar char="•"/>
            </a:pPr>
            <a:r>
              <a:rPr lang="en-AU" dirty="0" smtClean="0"/>
              <a:t>ILAM </a:t>
            </a:r>
            <a:r>
              <a:rPr lang="en-AU" dirty="0"/>
              <a:t>PM</a:t>
            </a:r>
          </a:p>
          <a:p>
            <a:pPr marL="742950" lvl="1" indent="-285750">
              <a:buFont typeface="Arial" panose="020B0604020202020204" pitchFamily="34" charset="0"/>
              <a:buChar char="•"/>
            </a:pPr>
            <a:r>
              <a:rPr lang="en-AU" dirty="0" smtClean="0"/>
              <a:t>R2R </a:t>
            </a:r>
            <a:r>
              <a:rPr lang="en-AU" dirty="0"/>
              <a:t>National </a:t>
            </a:r>
            <a:r>
              <a:rPr lang="en-AU" dirty="0" smtClean="0"/>
              <a:t>PM</a:t>
            </a:r>
          </a:p>
          <a:p>
            <a:pPr marL="742950" lvl="1" indent="-285750">
              <a:buFont typeface="Arial" panose="020B0604020202020204" pitchFamily="34" charset="0"/>
              <a:buChar char="•"/>
            </a:pPr>
            <a:r>
              <a:rPr lang="en-AU" dirty="0"/>
              <a:t>IW R2R </a:t>
            </a:r>
            <a:r>
              <a:rPr lang="en-AU" dirty="0" smtClean="0"/>
              <a:t>PM</a:t>
            </a:r>
            <a:endParaRPr lang="en-AU" dirty="0"/>
          </a:p>
        </p:txBody>
      </p:sp>
      <p:sp>
        <p:nvSpPr>
          <p:cNvPr id="4" name="TextBox 3"/>
          <p:cNvSpPr txBox="1"/>
          <p:nvPr/>
        </p:nvSpPr>
        <p:spPr>
          <a:xfrm>
            <a:off x="848541" y="1209645"/>
            <a:ext cx="7332617" cy="400110"/>
          </a:xfrm>
          <a:prstGeom prst="rect">
            <a:avLst/>
          </a:prstGeom>
          <a:noFill/>
        </p:spPr>
        <p:txBody>
          <a:bodyPr wrap="square" rtlCol="0">
            <a:spAutoFit/>
          </a:bodyPr>
          <a:lstStyle/>
          <a:p>
            <a:pPr algn="ctr"/>
            <a:r>
              <a:rPr lang="en-AU" sz="2000" dirty="0">
                <a:latin typeface="Myriad Pro"/>
              </a:rPr>
              <a:t>Coordination Mechanism</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7254" y="221672"/>
            <a:ext cx="845915" cy="938966"/>
          </a:xfrm>
          <a:prstGeom prst="rect">
            <a:avLst/>
          </a:prstGeom>
        </p:spPr>
      </p:pic>
    </p:spTree>
    <p:extLst>
      <p:ext uri="{BB962C8B-B14F-4D97-AF65-F5344CB8AC3E}">
        <p14:creationId xmlns:p14="http://schemas.microsoft.com/office/powerpoint/2010/main" val="9870357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7840</TotalTime>
  <Words>1162</Words>
  <Application>Microsoft Office PowerPoint</Application>
  <PresentationFormat>On-screen Show (4:3)</PresentationFormat>
  <Paragraphs>185</Paragraphs>
  <Slides>26</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Myriad Pro</vt:lpstr>
      <vt:lpstr>Office Theme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Emma Newland</dc:creator>
  <cp:lastModifiedBy>Jose Antonio</cp:lastModifiedBy>
  <cp:revision>103</cp:revision>
  <dcterms:created xsi:type="dcterms:W3CDTF">2017-06-26T03:45:46Z</dcterms:created>
  <dcterms:modified xsi:type="dcterms:W3CDTF">2018-06-05T22:41:38Z</dcterms:modified>
</cp:coreProperties>
</file>