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349" r:id="rId3"/>
    <p:sldId id="357" r:id="rId4"/>
    <p:sldId id="350" r:id="rId5"/>
    <p:sldId id="351" r:id="rId6"/>
    <p:sldId id="352" r:id="rId7"/>
    <p:sldId id="353" r:id="rId8"/>
    <p:sldId id="354" r:id="rId9"/>
    <p:sldId id="355" r:id="rId10"/>
    <p:sldId id="3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112542" y="2349584"/>
            <a:ext cx="11690252" cy="1294227"/>
          </a:xfrm>
          <a:prstGeom prst="roundRect">
            <a:avLst/>
          </a:prstGeom>
          <a:effectLst>
            <a:outerShdw blurRad="114300" dir="9960000" algn="ctr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2" y="2503487"/>
            <a:ext cx="11422966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2542" y="3797714"/>
            <a:ext cx="5483469" cy="9566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Mastr</a:t>
            </a:r>
            <a:r>
              <a:rPr lang="en-US" dirty="0" smtClean="0"/>
              <a:t>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06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2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125415"/>
            <a:ext cx="2628900" cy="505154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25415"/>
            <a:ext cx="7734300" cy="50515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2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31284" y="6351856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6084" y="6351856"/>
            <a:ext cx="2743200" cy="365125"/>
          </a:xfrm>
          <a:ln>
            <a:noFill/>
          </a:ln>
          <a:effectLst>
            <a:reflection blurRad="50800" endPos="65000" dir="5400000" sy="-100000" algn="bl" rotWithShape="0"/>
            <a:softEdge rad="0"/>
          </a:effectLst>
        </p:spPr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1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1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1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554" y="365125"/>
            <a:ext cx="8330834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0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5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11348"/>
            <a:ext cx="3932237" cy="9460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5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97280"/>
            <a:ext cx="3932237" cy="9601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1371" y="1874904"/>
            <a:ext cx="7750629" cy="4983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6100" y="405512"/>
            <a:ext cx="7972279" cy="801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779" y="1473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4682F-187C-4E4E-B87E-A960110E3286}" type="datetimeFigureOut">
              <a:rPr lang="en-US" smtClean="0"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22D15-3716-46DE-8870-739D4ED22BA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97510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598" y="934716"/>
            <a:ext cx="7972279" cy="801688"/>
          </a:xfrm>
        </p:spPr>
        <p:txBody>
          <a:bodyPr>
            <a:normAutofit/>
          </a:bodyPr>
          <a:lstStyle/>
          <a:p>
            <a:r>
              <a:rPr lang="en-US" b="1" dirty="0" smtClean="0"/>
              <a:t>KIRIBATI IW R2R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90" y="2296716"/>
            <a:ext cx="10515600" cy="3112411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OUTLINE OF PRESENTATION:</a:t>
            </a:r>
          </a:p>
          <a:p>
            <a:r>
              <a:rPr lang="en-US" sz="2000" dirty="0" smtClean="0"/>
              <a:t>PROGRESS</a:t>
            </a:r>
          </a:p>
          <a:p>
            <a:r>
              <a:rPr lang="en-US" sz="2000" dirty="0" smtClean="0"/>
              <a:t>RESULTS FRAMEWORK</a:t>
            </a:r>
          </a:p>
          <a:p>
            <a:r>
              <a:rPr lang="en-US" sz="2000" dirty="0" smtClean="0"/>
              <a:t>STEERING COMMITTEE (Composition and Terms </a:t>
            </a:r>
            <a:r>
              <a:rPr lang="en-US" sz="2000" smtClean="0"/>
              <a:t>of Reference)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4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986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79" y="1473136"/>
            <a:ext cx="10515600" cy="481175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payment (initial cash advance) of USD15,000.00 received in September 2017.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Setting up and equipping the Project Management Unit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Identification of project and project site (piggery waste management and production of bio-gas)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Revising the Results Framework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Project Steering Committee (members and terms of </a:t>
            </a:r>
            <a:r>
              <a:rPr lang="en-US" dirty="0"/>
              <a:t>r</a:t>
            </a:r>
            <a:r>
              <a:rPr lang="en-US" dirty="0" smtClean="0"/>
              <a:t>eference)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Work plan and budget (ongoing)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Inception meeting/workshop (pipeline)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495" y="347730"/>
            <a:ext cx="7972279" cy="4636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</a:t>
            </a:r>
            <a:r>
              <a:rPr lang="en-US" dirty="0" smtClean="0"/>
              <a:t> .. Concept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44" y="1164043"/>
            <a:ext cx="11884787" cy="4785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Improving piggery waste management via piloting of best waste management practices including proper facility and sustainable renewable energy source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1026" name="Picture 2" descr="D:\DSC00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4" y="1892491"/>
            <a:ext cx="4070822" cy="37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MMIGRATION2014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38" y="1892491"/>
            <a:ext cx="4506145" cy="37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MMIGRATION2014\Desktop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337" y="1892491"/>
            <a:ext cx="2846400" cy="373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931831" y="6065949"/>
            <a:ext cx="8126569" cy="463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405512"/>
            <a:ext cx="7972279" cy="264189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RESULTS FRAMEWORK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110370"/>
              </p:ext>
            </p:extLst>
          </p:nvPr>
        </p:nvGraphicFramePr>
        <p:xfrm>
          <a:off x="813380" y="991887"/>
          <a:ext cx="105156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09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Component 1: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Local capacity for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sustainable piggery waste management stimulated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through effective community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0027">
                <a:tc>
                  <a:txBody>
                    <a:bodyPr/>
                    <a:lstStyle/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Outcomes: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Volunteer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piggery waste management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networks are formally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established towards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increasing community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awareness,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maintaining cleanliness and hygienic status within communities, forming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enhanced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culture of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environmental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protection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Improved donor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support for increased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householder uptake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of piggeries waste management.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Effective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management tools (guidelines and manuals)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developed to support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sustainable uptake of piggery waste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8456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Targets End of Project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Community-based Network of piggery waste management established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Partnerships with Small Grants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Piggery waste management facilities established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within pilot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communties</a:t>
                      </a: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Innovative and locally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appropriate system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operating, and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maintenance manuals for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piggery waste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management available.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7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353997"/>
            <a:ext cx="7972279" cy="328584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RESULTS FRAMEWORK …CONT..</a:t>
            </a:r>
            <a:endParaRPr lang="en-US" sz="24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717212"/>
              </p:ext>
            </p:extLst>
          </p:nvPr>
        </p:nvGraphicFramePr>
        <p:xfrm>
          <a:off x="542925" y="1210615"/>
          <a:ext cx="10515600" cy="492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588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Component 2: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Demonstration of innovative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approaches to piggery waste management on South Tarawa,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Kiribati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1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Outcomes: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2.1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Improved community piggery waste management via piloting of best waste management practices. 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Improved piggery waste management through sustainable renewable energy source.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Improve environmental and public health status.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495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Targets at End of Project:</a:t>
                      </a:r>
                    </a:p>
                    <a:p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Piggery waste management system is in place within piloted communities.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Sustainable small scale biogas design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 operational.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Piggery effluent is processed into biogas.</a:t>
                      </a:r>
                    </a:p>
                    <a:p>
                      <a:pPr marL="0" indent="0">
                        <a:buNone/>
                      </a:pP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405512"/>
            <a:ext cx="7972279" cy="36722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/>
              <a:t>RESULTS FRAMEWORK .. CONT..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369938"/>
              </p:ext>
            </p:extLst>
          </p:nvPr>
        </p:nvGraphicFramePr>
        <p:xfrm>
          <a:off x="542925" y="1473200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Component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3: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Information management and community awareness increased in support of piggery waste management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Outcomes: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Improved access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 information and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understanding of piggery waste management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 piloted communities.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Improved knowledge based management for decision making for effective project’s delivery.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3.3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Improve national capacity for ground water testing and analysis.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Targets at End of Project</a:t>
                      </a: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Enhance skills of individuals in piloted communities to successfully implement the piggery waste management.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Database is in place and operational.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Web-based information about the project is available and accessible by the general public.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Strengthened capacity at the national level.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2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405512"/>
            <a:ext cx="7972279" cy="62479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PROJECT STEERING COMMITTEE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79" y="1473137"/>
            <a:ext cx="10515600" cy="496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Members: </a:t>
            </a:r>
          </a:p>
          <a:p>
            <a:pPr marL="0" indent="0">
              <a:buNone/>
            </a:pPr>
            <a:r>
              <a:rPr lang="en-US" sz="2400" dirty="0"/>
              <a:t>1.	Agriculture and Livestock Division of MELAD</a:t>
            </a:r>
          </a:p>
          <a:p>
            <a:pPr marL="0" indent="0">
              <a:buNone/>
            </a:pPr>
            <a:r>
              <a:rPr lang="en-US" sz="2400" dirty="0"/>
              <a:t>2.	Land Management Division of MELAD</a:t>
            </a:r>
          </a:p>
          <a:p>
            <a:pPr marL="0" indent="0">
              <a:buNone/>
            </a:pPr>
            <a:r>
              <a:rPr lang="en-US" sz="2400" dirty="0"/>
              <a:t>3.	Energy Division of MISE</a:t>
            </a:r>
          </a:p>
          <a:p>
            <a:pPr marL="0" indent="0">
              <a:buNone/>
            </a:pPr>
            <a:r>
              <a:rPr lang="en-US" sz="2400" dirty="0"/>
              <a:t>4.	Public Health Services of MHMS</a:t>
            </a:r>
          </a:p>
          <a:p>
            <a:pPr marL="0" indent="0">
              <a:buNone/>
            </a:pPr>
            <a:r>
              <a:rPr lang="en-US" sz="2400" dirty="0"/>
              <a:t>5.	Health Statistics Section of MHMS </a:t>
            </a:r>
          </a:p>
          <a:p>
            <a:pPr marL="0" indent="0">
              <a:buNone/>
            </a:pPr>
            <a:r>
              <a:rPr lang="en-US" sz="2400" dirty="0"/>
              <a:t>6.	Ministry of Internal Affairs</a:t>
            </a:r>
          </a:p>
          <a:p>
            <a:pPr marL="0" indent="0">
              <a:buNone/>
            </a:pPr>
            <a:r>
              <a:rPr lang="en-US" sz="2400" dirty="0"/>
              <a:t>7.	National Economic Planning Office</a:t>
            </a:r>
          </a:p>
          <a:p>
            <a:pPr marL="457200" indent="-457200">
              <a:buAutoNum type="arabicPeriod" startAt="8"/>
            </a:pPr>
            <a:r>
              <a:rPr lang="en-US" sz="2400" dirty="0" smtClean="0"/>
              <a:t>       </a:t>
            </a:r>
            <a:r>
              <a:rPr lang="en-US" sz="2400" dirty="0" err="1" smtClean="0"/>
              <a:t>Teinainano</a:t>
            </a:r>
            <a:r>
              <a:rPr lang="en-US" sz="2400" dirty="0" smtClean="0"/>
              <a:t> </a:t>
            </a:r>
            <a:r>
              <a:rPr lang="en-US" sz="2400" dirty="0"/>
              <a:t>Urban Council (TUC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600" b="1" dirty="0" smtClean="0"/>
              <a:t>Secretariat: </a:t>
            </a:r>
            <a:r>
              <a:rPr lang="en-US" sz="2400" dirty="0" smtClean="0"/>
              <a:t>Environment and Conservation Division of MELAD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Director of ECD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Project Coordinator </a:t>
            </a:r>
          </a:p>
          <a:p>
            <a:pPr marL="457200" indent="-457200">
              <a:buAutoNum type="arabicPeriod" startAt="8"/>
            </a:pPr>
            <a:endParaRPr lang="en-US" sz="24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59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0" y="405512"/>
            <a:ext cx="7972279" cy="26418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PSC Terms of Reference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779" y="1017431"/>
            <a:ext cx="10515600" cy="569246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300" dirty="0" smtClean="0"/>
              <a:t>The </a:t>
            </a:r>
            <a:r>
              <a:rPr lang="en-US" sz="3300" dirty="0"/>
              <a:t>Project Steering Committee will provide guidance and oversight for the implementation of the project. The responsibilities of the PSC shall include, but not be limited to:</a:t>
            </a:r>
          </a:p>
          <a:p>
            <a:r>
              <a:rPr lang="en-US" sz="3300" dirty="0" smtClean="0"/>
              <a:t>Review</a:t>
            </a:r>
            <a:r>
              <a:rPr lang="en-US" sz="3300" dirty="0"/>
              <a:t>, approve and amend </a:t>
            </a:r>
            <a:r>
              <a:rPr lang="en-US" sz="3300" dirty="0" smtClean="0"/>
              <a:t>the results framework, </a:t>
            </a:r>
            <a:r>
              <a:rPr lang="en-US" sz="3300" dirty="0"/>
              <a:t>including the Monitoring and Evaluation (M&amp;E) framework, the budget, and the implementation plan;</a:t>
            </a:r>
          </a:p>
          <a:p>
            <a:r>
              <a:rPr lang="en-US" sz="3300" dirty="0" smtClean="0"/>
              <a:t>Monitor </a:t>
            </a:r>
            <a:r>
              <a:rPr lang="en-US" sz="3300" dirty="0"/>
              <a:t>compliance with the Project’s objectives;</a:t>
            </a:r>
          </a:p>
          <a:p>
            <a:r>
              <a:rPr lang="en-US" sz="3300" dirty="0" smtClean="0"/>
              <a:t>Discuss </a:t>
            </a:r>
            <a:r>
              <a:rPr lang="en-US" sz="3300" dirty="0"/>
              <a:t>progress and identify solutions to problems facing any of the project´s partners;</a:t>
            </a:r>
          </a:p>
          <a:p>
            <a:r>
              <a:rPr lang="en-US" sz="3300" dirty="0" smtClean="0"/>
              <a:t>Review </a:t>
            </a:r>
            <a:r>
              <a:rPr lang="en-US" sz="3300" dirty="0"/>
              <a:t>and approve the Annual Work Plan (AWP) and the consolidated financial and progress reports;</a:t>
            </a:r>
          </a:p>
          <a:p>
            <a:r>
              <a:rPr lang="en-US" sz="3300" dirty="0" smtClean="0"/>
              <a:t>During </a:t>
            </a:r>
            <a:r>
              <a:rPr lang="en-US" sz="3300" dirty="0"/>
              <a:t>the life of the project, review proposals for major budget re-allocation such as major savings or cost increases, or for use of funds for significantly different activities;</a:t>
            </a:r>
          </a:p>
          <a:p>
            <a:r>
              <a:rPr lang="en-US" sz="3300" dirty="0" smtClean="0"/>
              <a:t>Review </a:t>
            </a:r>
            <a:r>
              <a:rPr lang="en-US" sz="3300" dirty="0"/>
              <a:t>evaluation findings related to impact, effectiveness and the sustainability of the project;</a:t>
            </a:r>
          </a:p>
          <a:p>
            <a:r>
              <a:rPr lang="en-US" sz="3300" dirty="0" smtClean="0"/>
              <a:t>Monitor </a:t>
            </a:r>
            <a:r>
              <a:rPr lang="en-US" sz="3300" dirty="0"/>
              <a:t>both the budget and the prompt delivery of financial, human and technical inputs to comply with the work </a:t>
            </a:r>
            <a:r>
              <a:rPr lang="en-US" sz="3300" dirty="0" smtClean="0"/>
              <a:t>plan;</a:t>
            </a:r>
          </a:p>
          <a:p>
            <a:r>
              <a:rPr lang="en-US" sz="3300" dirty="0" smtClean="0"/>
              <a:t>Ensure </a:t>
            </a:r>
            <a:r>
              <a:rPr lang="en-US" sz="3300" dirty="0"/>
              <a:t>the participation and ownership of stakeholders in achieving the objectives of the project;</a:t>
            </a:r>
          </a:p>
          <a:p>
            <a:r>
              <a:rPr lang="en-US" sz="3300" dirty="0" smtClean="0"/>
              <a:t>Ensure </a:t>
            </a:r>
            <a:r>
              <a:rPr lang="en-US" sz="3300" dirty="0"/>
              <a:t>communication of the project and its objectives to stakeholders and the </a:t>
            </a:r>
            <a:r>
              <a:rPr lang="en-US" sz="3300" dirty="0" smtClean="0"/>
              <a:t>public;</a:t>
            </a:r>
          </a:p>
          <a:p>
            <a:r>
              <a:rPr lang="en-US" sz="3300" dirty="0" smtClean="0"/>
              <a:t>Approve </a:t>
            </a:r>
            <a:r>
              <a:rPr lang="en-US" sz="3300" dirty="0"/>
              <a:t>the project communication strategy and public information plans;</a:t>
            </a:r>
          </a:p>
          <a:p>
            <a:r>
              <a:rPr lang="en-US" sz="3300" dirty="0" smtClean="0"/>
              <a:t>Facilitate </a:t>
            </a:r>
            <a:r>
              <a:rPr lang="en-US" sz="3300" dirty="0"/>
              <a:t>linkages with high-level decision making; </a:t>
            </a:r>
          </a:p>
          <a:p>
            <a:r>
              <a:rPr lang="en-US" sz="3300" dirty="0" smtClean="0"/>
              <a:t>Convene </a:t>
            </a:r>
            <a:r>
              <a:rPr lang="en-US" sz="3300" dirty="0"/>
              <a:t>ordinary meetings to consider the progress made by the project; and </a:t>
            </a:r>
          </a:p>
          <a:p>
            <a:r>
              <a:rPr lang="en-US" sz="3300" dirty="0" smtClean="0"/>
              <a:t>Convene</a:t>
            </a:r>
            <a:r>
              <a:rPr lang="en-US" sz="3300" dirty="0"/>
              <a:t>, if necessary, extraordinary meetings.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2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PSC Terms of 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Frequency </a:t>
            </a:r>
            <a:r>
              <a:rPr lang="en-US" sz="2600" b="1" dirty="0"/>
              <a:t>of Meetings</a:t>
            </a:r>
          </a:p>
          <a:p>
            <a:r>
              <a:rPr lang="en-US" sz="2600" dirty="0"/>
              <a:t>The Project Steering Committee shall meet on a quarterly basis. </a:t>
            </a:r>
            <a:endParaRPr lang="en-US" sz="2600" dirty="0" smtClean="0"/>
          </a:p>
          <a:p>
            <a:r>
              <a:rPr lang="en-US" sz="2600" dirty="0" smtClean="0"/>
              <a:t>Special </a:t>
            </a:r>
            <a:r>
              <a:rPr lang="en-US" sz="2600" dirty="0"/>
              <a:t>meetings can be called anytime when there are special issues or any other matters that need urgent discussion.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 smtClean="0"/>
              <a:t>Quorum </a:t>
            </a:r>
            <a:r>
              <a:rPr lang="en-US" sz="2600" b="1" dirty="0"/>
              <a:t>Requirements</a:t>
            </a:r>
          </a:p>
          <a:p>
            <a:r>
              <a:rPr lang="en-US" sz="2600" dirty="0"/>
              <a:t>A minimum of six of Project Steering Committee members inclusive of Secretariat members is required for the meeting to be </a:t>
            </a:r>
            <a:r>
              <a:rPr lang="en-US" sz="2600" dirty="0" smtClean="0"/>
              <a:t>recognized </a:t>
            </a:r>
            <a:r>
              <a:rPr lang="en-US" sz="2600" dirty="0"/>
              <a:t>as an </a:t>
            </a:r>
            <a:r>
              <a:rPr lang="en-US" sz="2600" dirty="0" smtClean="0"/>
              <a:t>authorized </a:t>
            </a:r>
            <a:r>
              <a:rPr lang="en-US" sz="2600" dirty="0"/>
              <a:t>meeting for the recommendations or resolutions to be valid.</a:t>
            </a:r>
          </a:p>
          <a:p>
            <a:r>
              <a:rPr lang="en-US" sz="2600" dirty="0"/>
              <a:t>The quorum must contain at least four member(s) from the Project’s Steering Committee members and two member(s) from the Project Team members or the Secretariat.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F1D9"/>
      </a:accent1>
      <a:accent2>
        <a:srgbClr val="CCE4B3"/>
      </a:accent2>
      <a:accent3>
        <a:srgbClr val="B3D68D"/>
      </a:accent3>
      <a:accent4>
        <a:srgbClr val="B3D68D"/>
      </a:accent4>
      <a:accent5>
        <a:srgbClr val="608C31"/>
      </a:accent5>
      <a:accent6>
        <a:srgbClr val="405D20"/>
      </a:accent6>
      <a:hlink>
        <a:srgbClr val="00B050"/>
      </a:hlink>
      <a:folHlink>
        <a:srgbClr val="F38B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790</TotalTime>
  <Words>768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KIRIBATI IW R2R PROJECT</vt:lpstr>
      <vt:lpstr>PROGRESS</vt:lpstr>
      <vt:lpstr>PROJECT .. Concept diagram</vt:lpstr>
      <vt:lpstr>RESULTS FRAMEWORK</vt:lpstr>
      <vt:lpstr>RESULTS FRAMEWORK …CONT..</vt:lpstr>
      <vt:lpstr>RESULTS FRAMEWORK .. CONT..</vt:lpstr>
      <vt:lpstr>PROJECT STEERING COMMITTEE</vt:lpstr>
      <vt:lpstr>PSC Terms of Reference</vt:lpstr>
      <vt:lpstr>PSC Terms of 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Jose Antonio</cp:lastModifiedBy>
  <cp:revision>112</cp:revision>
  <dcterms:created xsi:type="dcterms:W3CDTF">2016-07-22T02:27:25Z</dcterms:created>
  <dcterms:modified xsi:type="dcterms:W3CDTF">2018-06-05T22:59:08Z</dcterms:modified>
</cp:coreProperties>
</file>