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85" r:id="rId3"/>
    <p:sldId id="287" r:id="rId4"/>
    <p:sldId id="286" r:id="rId5"/>
    <p:sldId id="266" r:id="rId6"/>
    <p:sldId id="288" r:id="rId7"/>
    <p:sldId id="295" r:id="rId8"/>
    <p:sldId id="298" r:id="rId9"/>
    <p:sldId id="293" r:id="rId10"/>
    <p:sldId id="299" r:id="rId11"/>
    <p:sldId id="289" r:id="rId12"/>
    <p:sldId id="290" r:id="rId13"/>
    <p:sldId id="291" r:id="rId14"/>
    <p:sldId id="292" r:id="rId15"/>
    <p:sldId id="267"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5" d="100"/>
          <a:sy n="115" d="100"/>
        </p:scale>
        <p:origin x="3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67586-8B9C-46DE-AC65-F0E762E06B95}" type="datetimeFigureOut">
              <a:rPr lang="en-NZ" smtClean="0"/>
              <a:t>6/06/2018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7ACB8-412B-481F-AE46-A6E7CEF009F7}" type="slidenum">
              <a:rPr lang="en-NZ" smtClean="0"/>
              <a:t>‹#›</a:t>
            </a:fld>
            <a:endParaRPr lang="en-NZ"/>
          </a:p>
        </p:txBody>
      </p:sp>
    </p:spTree>
    <p:extLst>
      <p:ext uri="{BB962C8B-B14F-4D97-AF65-F5344CB8AC3E}">
        <p14:creationId xmlns:p14="http://schemas.microsoft.com/office/powerpoint/2010/main" val="2931555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8A7ACB8-412B-481F-AE46-A6E7CEF009F7}" type="slidenum">
              <a:rPr lang="en-NZ" smtClean="0"/>
              <a:t>1</a:t>
            </a:fld>
            <a:endParaRPr lang="en-NZ"/>
          </a:p>
        </p:txBody>
      </p:sp>
    </p:spTree>
    <p:extLst>
      <p:ext uri="{BB962C8B-B14F-4D97-AF65-F5344CB8AC3E}">
        <p14:creationId xmlns:p14="http://schemas.microsoft.com/office/powerpoint/2010/main" val="1495328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8A7ACB8-412B-481F-AE46-A6E7CEF009F7}" type="slidenum">
              <a:rPr lang="en-NZ" smtClean="0"/>
              <a:t>5</a:t>
            </a:fld>
            <a:endParaRPr lang="en-NZ"/>
          </a:p>
        </p:txBody>
      </p:sp>
    </p:spTree>
    <p:extLst>
      <p:ext uri="{BB962C8B-B14F-4D97-AF65-F5344CB8AC3E}">
        <p14:creationId xmlns:p14="http://schemas.microsoft.com/office/powerpoint/2010/main" val="153088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44520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214789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96711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812199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552130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947785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2404841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346920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2037880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F616E7-A1A9-4BFE-8DFF-954830B0FB85}" type="datetimeFigureOut">
              <a:rPr lang="en-NZ" smtClean="0"/>
              <a:t>6/06/2018</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4002944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F616E7-A1A9-4BFE-8DFF-954830B0FB85}" type="datetimeFigureOut">
              <a:rPr lang="en-NZ" smtClean="0"/>
              <a:t>6/06/2018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3154694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F616E7-A1A9-4BFE-8DFF-954830B0FB85}" type="datetimeFigureOut">
              <a:rPr lang="en-NZ" smtClean="0"/>
              <a:t>6/06/2018</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1208641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F616E7-A1A9-4BFE-8DFF-954830B0FB85}" type="datetimeFigureOut">
              <a:rPr lang="en-NZ" smtClean="0"/>
              <a:t>6/06/2018</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178980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616E7-A1A9-4BFE-8DFF-954830B0FB85}" type="datetimeFigureOut">
              <a:rPr lang="en-NZ" smtClean="0"/>
              <a:t>6/06/2018</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2089746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F616E7-A1A9-4BFE-8DFF-954830B0FB85}" type="datetimeFigureOut">
              <a:rPr lang="en-NZ" smtClean="0"/>
              <a:t>6/06/2018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2259992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F616E7-A1A9-4BFE-8DFF-954830B0FB85}" type="datetimeFigureOut">
              <a:rPr lang="en-NZ" smtClean="0"/>
              <a:t>6/06/2018</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9E28069D-A2E1-42DD-93A3-89910AE46139}" type="slidenum">
              <a:rPr lang="en-NZ" smtClean="0"/>
              <a:t>‹#›</a:t>
            </a:fld>
            <a:endParaRPr lang="en-NZ"/>
          </a:p>
        </p:txBody>
      </p:sp>
    </p:spTree>
    <p:extLst>
      <p:ext uri="{BB962C8B-B14F-4D97-AF65-F5344CB8AC3E}">
        <p14:creationId xmlns:p14="http://schemas.microsoft.com/office/powerpoint/2010/main" val="2220748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0F616E7-A1A9-4BFE-8DFF-954830B0FB85}" type="datetimeFigureOut">
              <a:rPr lang="en-NZ" smtClean="0"/>
              <a:t>6/06/2018</a:t>
            </a:fld>
            <a:endParaRPr lang="en-N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E28069D-A2E1-42DD-93A3-89910AE46139}" type="slidenum">
              <a:rPr lang="en-NZ" smtClean="0"/>
              <a:t>‹#›</a:t>
            </a:fld>
            <a:endParaRPr lang="en-NZ"/>
          </a:p>
        </p:txBody>
      </p:sp>
    </p:spTree>
    <p:extLst>
      <p:ext uri="{BB962C8B-B14F-4D97-AF65-F5344CB8AC3E}">
        <p14:creationId xmlns:p14="http://schemas.microsoft.com/office/powerpoint/2010/main" val="1560884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85EA-084A-4BCC-8858-F44044B4AEB7}"/>
              </a:ext>
            </a:extLst>
          </p:cNvPr>
          <p:cNvSpPr>
            <a:spLocks noGrp="1"/>
          </p:cNvSpPr>
          <p:nvPr>
            <p:ph type="ctrTitle"/>
          </p:nvPr>
        </p:nvSpPr>
        <p:spPr>
          <a:xfrm>
            <a:off x="1524000" y="1122363"/>
            <a:ext cx="5568778" cy="966567"/>
          </a:xfrm>
        </p:spPr>
        <p:txBody>
          <a:bodyPr>
            <a:normAutofit/>
          </a:bodyPr>
          <a:lstStyle/>
          <a:p>
            <a:r>
              <a:rPr lang="pt-BR" sz="3000" dirty="0"/>
              <a:t>Tuvalu IW Regional R2R Project </a:t>
            </a:r>
            <a:endParaRPr lang="en-NZ" sz="3000" dirty="0"/>
          </a:p>
        </p:txBody>
      </p:sp>
      <p:sp>
        <p:nvSpPr>
          <p:cNvPr id="3" name="Subtitle 2">
            <a:extLst>
              <a:ext uri="{FF2B5EF4-FFF2-40B4-BE49-F238E27FC236}">
                <a16:creationId xmlns:a16="http://schemas.microsoft.com/office/drawing/2014/main" id="{B661A5E7-1C44-4F7C-8B64-E819FDA98FED}"/>
              </a:ext>
            </a:extLst>
          </p:cNvPr>
          <p:cNvSpPr>
            <a:spLocks noGrp="1"/>
          </p:cNvSpPr>
          <p:nvPr>
            <p:ph type="subTitle" idx="1"/>
          </p:nvPr>
        </p:nvSpPr>
        <p:spPr>
          <a:xfrm>
            <a:off x="5066270" y="3625686"/>
            <a:ext cx="4666309" cy="465465"/>
          </a:xfrm>
        </p:spPr>
        <p:txBody>
          <a:bodyPr/>
          <a:lstStyle/>
          <a:p>
            <a:r>
              <a:rPr lang="en-NZ" dirty="0"/>
              <a:t>Sub Regional Meeting 13</a:t>
            </a:r>
            <a:r>
              <a:rPr lang="en-NZ" baseline="30000" dirty="0"/>
              <a:t>th</a:t>
            </a:r>
            <a:r>
              <a:rPr lang="en-NZ" dirty="0"/>
              <a:t> to 16</a:t>
            </a:r>
            <a:r>
              <a:rPr lang="en-NZ" baseline="30000" dirty="0"/>
              <a:t>th</a:t>
            </a:r>
            <a:r>
              <a:rPr lang="en-NZ" dirty="0"/>
              <a:t> November</a:t>
            </a:r>
          </a:p>
        </p:txBody>
      </p:sp>
    </p:spTree>
    <p:extLst>
      <p:ext uri="{BB962C8B-B14F-4D97-AF65-F5344CB8AC3E}">
        <p14:creationId xmlns:p14="http://schemas.microsoft.com/office/powerpoint/2010/main" val="3560919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7578-B07B-42C2-A07F-8B0D415370F0}"/>
              </a:ext>
            </a:extLst>
          </p:cNvPr>
          <p:cNvSpPr>
            <a:spLocks noGrp="1"/>
          </p:cNvSpPr>
          <p:nvPr>
            <p:ph type="title"/>
          </p:nvPr>
        </p:nvSpPr>
        <p:spPr>
          <a:xfrm>
            <a:off x="677334" y="609600"/>
            <a:ext cx="8596668" cy="1161535"/>
          </a:xfrm>
        </p:spPr>
        <p:txBody>
          <a:bodyPr>
            <a:normAutofit fontScale="90000"/>
          </a:bodyPr>
          <a:lstStyle/>
          <a:p>
            <a:r>
              <a:rPr lang="en-NZ" dirty="0"/>
              <a:t>Networking - Consultation with potential Individuals</a:t>
            </a:r>
          </a:p>
        </p:txBody>
      </p:sp>
      <p:pic>
        <p:nvPicPr>
          <p:cNvPr id="7" name="Content Placeholder 6">
            <a:extLst>
              <a:ext uri="{FF2B5EF4-FFF2-40B4-BE49-F238E27FC236}">
                <a16:creationId xmlns:a16="http://schemas.microsoft.com/office/drawing/2014/main" id="{BC89F70B-2F06-4836-A136-AE035F70442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525853" y="2160588"/>
            <a:ext cx="6900332" cy="3881437"/>
          </a:xfrm>
        </p:spPr>
      </p:pic>
    </p:spTree>
    <p:extLst>
      <p:ext uri="{BB962C8B-B14F-4D97-AF65-F5344CB8AC3E}">
        <p14:creationId xmlns:p14="http://schemas.microsoft.com/office/powerpoint/2010/main" val="287946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7578-B07B-42C2-A07F-8B0D415370F0}"/>
              </a:ext>
            </a:extLst>
          </p:cNvPr>
          <p:cNvSpPr>
            <a:spLocks noGrp="1"/>
          </p:cNvSpPr>
          <p:nvPr>
            <p:ph type="title"/>
          </p:nvPr>
        </p:nvSpPr>
        <p:spPr>
          <a:xfrm>
            <a:off x="677334" y="609600"/>
            <a:ext cx="8596668" cy="782595"/>
          </a:xfrm>
        </p:spPr>
        <p:txBody>
          <a:bodyPr/>
          <a:lstStyle/>
          <a:p>
            <a:r>
              <a:rPr lang="en-NZ" dirty="0"/>
              <a:t>Progress of the Demonstration</a:t>
            </a:r>
          </a:p>
        </p:txBody>
      </p:sp>
      <p:pic>
        <p:nvPicPr>
          <p:cNvPr id="5" name="Content Placeholder 4">
            <a:extLst>
              <a:ext uri="{FF2B5EF4-FFF2-40B4-BE49-F238E27FC236}">
                <a16:creationId xmlns:a16="http://schemas.microsoft.com/office/drawing/2014/main" id="{9AEDF36E-EE97-4379-9EE4-D3FC3EC0104F}"/>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525853" y="2160588"/>
            <a:ext cx="6900332" cy="3881437"/>
          </a:xfrm>
        </p:spPr>
      </p:pic>
    </p:spTree>
    <p:extLst>
      <p:ext uri="{BB962C8B-B14F-4D97-AF65-F5344CB8AC3E}">
        <p14:creationId xmlns:p14="http://schemas.microsoft.com/office/powerpoint/2010/main" val="3252477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7578-B07B-42C2-A07F-8B0D415370F0}"/>
              </a:ext>
            </a:extLst>
          </p:cNvPr>
          <p:cNvSpPr>
            <a:spLocks noGrp="1"/>
          </p:cNvSpPr>
          <p:nvPr>
            <p:ph type="title"/>
          </p:nvPr>
        </p:nvSpPr>
        <p:spPr>
          <a:xfrm>
            <a:off x="677334" y="609600"/>
            <a:ext cx="8596668" cy="782595"/>
          </a:xfrm>
        </p:spPr>
        <p:txBody>
          <a:bodyPr/>
          <a:lstStyle/>
          <a:p>
            <a:r>
              <a:rPr lang="en-NZ" dirty="0"/>
              <a:t>Progress of the Demonstration</a:t>
            </a:r>
          </a:p>
        </p:txBody>
      </p:sp>
      <p:pic>
        <p:nvPicPr>
          <p:cNvPr id="11" name="Content Placeholder 10">
            <a:extLst>
              <a:ext uri="{FF2B5EF4-FFF2-40B4-BE49-F238E27FC236}">
                <a16:creationId xmlns:a16="http://schemas.microsoft.com/office/drawing/2014/main" id="{FE50CE97-162F-485F-B440-68AAB1FC03BA}"/>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525853" y="2160588"/>
            <a:ext cx="6900332" cy="3881437"/>
          </a:xfrm>
        </p:spPr>
      </p:pic>
    </p:spTree>
    <p:extLst>
      <p:ext uri="{BB962C8B-B14F-4D97-AF65-F5344CB8AC3E}">
        <p14:creationId xmlns:p14="http://schemas.microsoft.com/office/powerpoint/2010/main" val="410622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7578-B07B-42C2-A07F-8B0D415370F0}"/>
              </a:ext>
            </a:extLst>
          </p:cNvPr>
          <p:cNvSpPr>
            <a:spLocks noGrp="1"/>
          </p:cNvSpPr>
          <p:nvPr>
            <p:ph type="title"/>
          </p:nvPr>
        </p:nvSpPr>
        <p:spPr>
          <a:xfrm>
            <a:off x="677334" y="609600"/>
            <a:ext cx="8596668" cy="782595"/>
          </a:xfrm>
        </p:spPr>
        <p:txBody>
          <a:bodyPr/>
          <a:lstStyle/>
          <a:p>
            <a:r>
              <a:rPr lang="en-NZ" dirty="0"/>
              <a:t>Progress of the Demonstration</a:t>
            </a:r>
          </a:p>
        </p:txBody>
      </p:sp>
      <p:pic>
        <p:nvPicPr>
          <p:cNvPr id="7" name="Content Placeholder 6">
            <a:extLst>
              <a:ext uri="{FF2B5EF4-FFF2-40B4-BE49-F238E27FC236}">
                <a16:creationId xmlns:a16="http://schemas.microsoft.com/office/drawing/2014/main" id="{8326952A-D5F3-4F59-BB35-0428E4E43F6D}"/>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525853" y="2160588"/>
            <a:ext cx="6900332" cy="3881437"/>
          </a:xfrm>
        </p:spPr>
      </p:pic>
    </p:spTree>
    <p:extLst>
      <p:ext uri="{BB962C8B-B14F-4D97-AF65-F5344CB8AC3E}">
        <p14:creationId xmlns:p14="http://schemas.microsoft.com/office/powerpoint/2010/main" val="1244452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7578-B07B-42C2-A07F-8B0D415370F0}"/>
              </a:ext>
            </a:extLst>
          </p:cNvPr>
          <p:cNvSpPr>
            <a:spLocks noGrp="1"/>
          </p:cNvSpPr>
          <p:nvPr>
            <p:ph type="title"/>
          </p:nvPr>
        </p:nvSpPr>
        <p:spPr>
          <a:xfrm>
            <a:off x="677334" y="609600"/>
            <a:ext cx="8596668" cy="782595"/>
          </a:xfrm>
        </p:spPr>
        <p:txBody>
          <a:bodyPr/>
          <a:lstStyle/>
          <a:p>
            <a:r>
              <a:rPr lang="en-NZ" dirty="0"/>
              <a:t>Progress of the Demonstration</a:t>
            </a:r>
          </a:p>
        </p:txBody>
      </p:sp>
      <p:pic>
        <p:nvPicPr>
          <p:cNvPr id="6" name="Content Placeholder 5">
            <a:extLst>
              <a:ext uri="{FF2B5EF4-FFF2-40B4-BE49-F238E27FC236}">
                <a16:creationId xmlns:a16="http://schemas.microsoft.com/office/drawing/2014/main" id="{038B8941-0D07-44AC-982D-A7AF29F9EDF2}"/>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525853" y="2160588"/>
            <a:ext cx="6900332" cy="3881437"/>
          </a:xfrm>
        </p:spPr>
      </p:pic>
    </p:spTree>
    <p:extLst>
      <p:ext uri="{BB962C8B-B14F-4D97-AF65-F5344CB8AC3E}">
        <p14:creationId xmlns:p14="http://schemas.microsoft.com/office/powerpoint/2010/main" val="2521396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D45-2789-4C85-9C22-B1E096D591F2}"/>
              </a:ext>
            </a:extLst>
          </p:cNvPr>
          <p:cNvSpPr>
            <a:spLocks noGrp="1"/>
          </p:cNvSpPr>
          <p:nvPr>
            <p:ph type="title"/>
          </p:nvPr>
        </p:nvSpPr>
        <p:spPr>
          <a:xfrm>
            <a:off x="1854392" y="1135116"/>
            <a:ext cx="8353780" cy="677919"/>
          </a:xfrm>
        </p:spPr>
        <p:txBody>
          <a:bodyPr>
            <a:normAutofit/>
          </a:bodyPr>
          <a:lstStyle/>
          <a:p>
            <a:r>
              <a:rPr lang="en-NZ" dirty="0"/>
              <a:t>Tuvalu IW R2R Project</a:t>
            </a:r>
          </a:p>
        </p:txBody>
      </p:sp>
      <p:sp>
        <p:nvSpPr>
          <p:cNvPr id="8" name="Content Placeholder 7">
            <a:extLst>
              <a:ext uri="{FF2B5EF4-FFF2-40B4-BE49-F238E27FC236}">
                <a16:creationId xmlns:a16="http://schemas.microsoft.com/office/drawing/2014/main" id="{1E61D509-76A9-4BC1-AFD8-70973C2E8E8D}"/>
              </a:ext>
            </a:extLst>
          </p:cNvPr>
          <p:cNvSpPr>
            <a:spLocks noGrp="1"/>
          </p:cNvSpPr>
          <p:nvPr>
            <p:ph idx="1"/>
          </p:nvPr>
        </p:nvSpPr>
        <p:spPr>
          <a:xfrm>
            <a:off x="3692384" y="4822503"/>
            <a:ext cx="6069454" cy="861605"/>
          </a:xfrm>
        </p:spPr>
        <p:txBody>
          <a:bodyPr/>
          <a:lstStyle/>
          <a:p>
            <a:r>
              <a:rPr lang="en-NZ" sz="3200" b="1" dirty="0">
                <a:solidFill>
                  <a:srgbClr val="FF0000"/>
                </a:solidFill>
              </a:rPr>
              <a:t>THANK YOU FAKAFETAI LAHI</a:t>
            </a:r>
          </a:p>
          <a:p>
            <a:endParaRPr lang="en-NZ" dirty="0"/>
          </a:p>
        </p:txBody>
      </p:sp>
    </p:spTree>
    <p:extLst>
      <p:ext uri="{BB962C8B-B14F-4D97-AF65-F5344CB8AC3E}">
        <p14:creationId xmlns:p14="http://schemas.microsoft.com/office/powerpoint/2010/main" val="485450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D45-2789-4C85-9C22-B1E096D591F2}"/>
              </a:ext>
            </a:extLst>
          </p:cNvPr>
          <p:cNvSpPr>
            <a:spLocks noGrp="1"/>
          </p:cNvSpPr>
          <p:nvPr>
            <p:ph type="title"/>
          </p:nvPr>
        </p:nvSpPr>
        <p:spPr>
          <a:xfrm>
            <a:off x="1879106" y="1110403"/>
            <a:ext cx="8353780" cy="677919"/>
          </a:xfrm>
        </p:spPr>
        <p:txBody>
          <a:bodyPr>
            <a:normAutofit/>
          </a:bodyPr>
          <a:lstStyle/>
          <a:p>
            <a:r>
              <a:rPr lang="en-NZ" dirty="0"/>
              <a:t>National Project Steering Committee</a:t>
            </a:r>
          </a:p>
        </p:txBody>
      </p:sp>
      <p:sp>
        <p:nvSpPr>
          <p:cNvPr id="4" name="Content Placeholder 2">
            <a:extLst>
              <a:ext uri="{FF2B5EF4-FFF2-40B4-BE49-F238E27FC236}">
                <a16:creationId xmlns:a16="http://schemas.microsoft.com/office/drawing/2014/main" id="{4DDADCA6-EDD4-421A-9644-6D78177A94DC}"/>
              </a:ext>
            </a:extLst>
          </p:cNvPr>
          <p:cNvSpPr>
            <a:spLocks noGrp="1"/>
          </p:cNvSpPr>
          <p:nvPr>
            <p:ph idx="1"/>
          </p:nvPr>
        </p:nvSpPr>
        <p:spPr>
          <a:xfrm>
            <a:off x="677334" y="2160589"/>
            <a:ext cx="9685866" cy="1472297"/>
          </a:xfrm>
        </p:spPr>
        <p:txBody>
          <a:bodyPr/>
          <a:lstStyle/>
          <a:p>
            <a:pPr marL="0" indent="0">
              <a:buNone/>
            </a:pPr>
            <a:r>
              <a:rPr lang="en-NZ" dirty="0"/>
              <a:t>Membership is the same as that for the GEF STAR Project Board and consist of the Head of the Implementing Partner Agency (who is also the GEF Operational Focal Point), the nominated R2R Focal Point, the GEF Implementing Agency representative,  a representative of civil society and a representative of the private sector.</a:t>
            </a:r>
          </a:p>
        </p:txBody>
      </p:sp>
      <p:sp>
        <p:nvSpPr>
          <p:cNvPr id="3" name="Rectangle 2">
            <a:extLst>
              <a:ext uri="{FF2B5EF4-FFF2-40B4-BE49-F238E27FC236}">
                <a16:creationId xmlns:a16="http://schemas.microsoft.com/office/drawing/2014/main" id="{1380D076-4510-423D-95AE-E2CC3FB02F71}"/>
              </a:ext>
            </a:extLst>
          </p:cNvPr>
          <p:cNvSpPr/>
          <p:nvPr/>
        </p:nvSpPr>
        <p:spPr>
          <a:xfrm>
            <a:off x="677334" y="3791118"/>
            <a:ext cx="9685866" cy="646331"/>
          </a:xfrm>
          <a:prstGeom prst="rect">
            <a:avLst/>
          </a:prstGeom>
        </p:spPr>
        <p:txBody>
          <a:bodyPr wrap="square">
            <a:spAutoFit/>
          </a:bodyPr>
          <a:lstStyle/>
          <a:p>
            <a:r>
              <a:rPr lang="en-NZ" dirty="0">
                <a:solidFill>
                  <a:srgbClr val="000000"/>
                </a:solidFill>
                <a:ea typeface="Times New Roman" panose="02020603050405020304" pitchFamily="18" charset="0"/>
              </a:rPr>
              <a:t>The regional NPM will provide secretarial services to NPSC, including preparation of agendas, circulation of minutes and reports for consideration to members</a:t>
            </a:r>
            <a:endParaRPr lang="en-NZ" dirty="0"/>
          </a:p>
        </p:txBody>
      </p:sp>
      <p:sp>
        <p:nvSpPr>
          <p:cNvPr id="5" name="Rectangle 4">
            <a:extLst>
              <a:ext uri="{FF2B5EF4-FFF2-40B4-BE49-F238E27FC236}">
                <a16:creationId xmlns:a16="http://schemas.microsoft.com/office/drawing/2014/main" id="{7AAFA965-2C56-4B6C-A658-D77A3DD6A204}"/>
              </a:ext>
            </a:extLst>
          </p:cNvPr>
          <p:cNvSpPr/>
          <p:nvPr/>
        </p:nvSpPr>
        <p:spPr>
          <a:xfrm>
            <a:off x="677334" y="4838869"/>
            <a:ext cx="9792958" cy="923330"/>
          </a:xfrm>
          <a:prstGeom prst="rect">
            <a:avLst/>
          </a:prstGeom>
        </p:spPr>
        <p:txBody>
          <a:bodyPr wrap="square">
            <a:spAutoFit/>
          </a:bodyPr>
          <a:lstStyle/>
          <a:p>
            <a:r>
              <a:rPr lang="en-NZ" dirty="0">
                <a:solidFill>
                  <a:srgbClr val="000000"/>
                </a:solidFill>
                <a:ea typeface="Times New Roman" panose="02020603050405020304" pitchFamily="18" charset="0"/>
              </a:rPr>
              <a:t>The NPSC has an </a:t>
            </a:r>
            <a:r>
              <a:rPr lang="en-NZ" i="1" dirty="0">
                <a:solidFill>
                  <a:srgbClr val="000000"/>
                </a:solidFill>
                <a:ea typeface="Times New Roman" panose="02020603050405020304" pitchFamily="18" charset="0"/>
              </a:rPr>
              <a:t>ad hoc</a:t>
            </a:r>
            <a:r>
              <a:rPr lang="en-NZ" dirty="0">
                <a:solidFill>
                  <a:srgbClr val="000000"/>
                </a:solidFill>
                <a:ea typeface="Times New Roman" panose="02020603050405020304" pitchFamily="18" charset="0"/>
              </a:rPr>
              <a:t> group that can provide specialised focus and or inputs to the implementation of the Project such group will be coordinated by IW Project Manager to ensure coordination of project activities</a:t>
            </a:r>
            <a:endParaRPr lang="en-NZ" dirty="0"/>
          </a:p>
        </p:txBody>
      </p:sp>
    </p:spTree>
    <p:extLst>
      <p:ext uri="{BB962C8B-B14F-4D97-AF65-F5344CB8AC3E}">
        <p14:creationId xmlns:p14="http://schemas.microsoft.com/office/powerpoint/2010/main" val="13706349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F747-2FB0-47C0-B449-85A506AB2EBC}"/>
              </a:ext>
            </a:extLst>
          </p:cNvPr>
          <p:cNvSpPr>
            <a:spLocks noGrp="1"/>
          </p:cNvSpPr>
          <p:nvPr>
            <p:ph type="title"/>
          </p:nvPr>
        </p:nvSpPr>
        <p:spPr/>
        <p:txBody>
          <a:bodyPr/>
          <a:lstStyle/>
          <a:p>
            <a:r>
              <a:rPr lang="en-NZ" dirty="0"/>
              <a:t>Members-Stakeholders</a:t>
            </a:r>
          </a:p>
        </p:txBody>
      </p:sp>
      <p:sp>
        <p:nvSpPr>
          <p:cNvPr id="4" name="Rectangle 3">
            <a:extLst>
              <a:ext uri="{FF2B5EF4-FFF2-40B4-BE49-F238E27FC236}">
                <a16:creationId xmlns:a16="http://schemas.microsoft.com/office/drawing/2014/main" id="{DD21754C-3AE7-4DCE-A956-D16CDA6C9321}"/>
              </a:ext>
            </a:extLst>
          </p:cNvPr>
          <p:cNvSpPr/>
          <p:nvPr/>
        </p:nvSpPr>
        <p:spPr>
          <a:xfrm>
            <a:off x="2748725" y="1813035"/>
            <a:ext cx="5863785" cy="4524315"/>
          </a:xfrm>
          <a:prstGeom prst="rect">
            <a:avLst/>
          </a:prstGeom>
        </p:spPr>
        <p:txBody>
          <a:bodyPr wrap="none">
            <a:spAutoFit/>
          </a:bodyPr>
          <a:lstStyle/>
          <a:p>
            <a:endParaRPr lang="en-NZ" dirty="0"/>
          </a:p>
          <a:p>
            <a:r>
              <a:rPr lang="en-NZ" dirty="0"/>
              <a:t>      Chairman :- Secretary of Home Affairs</a:t>
            </a:r>
          </a:p>
          <a:p>
            <a:r>
              <a:rPr lang="en-NZ" dirty="0"/>
              <a:t>1.   Department of Lands</a:t>
            </a:r>
          </a:p>
          <a:p>
            <a:r>
              <a:rPr lang="en-NZ" dirty="0"/>
              <a:t>2.   Department of Agriculture</a:t>
            </a:r>
          </a:p>
          <a:p>
            <a:r>
              <a:rPr lang="en-NZ" dirty="0"/>
              <a:t>3.   Department of Environment</a:t>
            </a:r>
          </a:p>
          <a:p>
            <a:r>
              <a:rPr lang="en-NZ" dirty="0"/>
              <a:t>4.   Department of Environmental Health </a:t>
            </a:r>
          </a:p>
          <a:p>
            <a:r>
              <a:rPr lang="en-NZ" dirty="0"/>
              <a:t>5.   Department of Coastal Fisheries</a:t>
            </a:r>
          </a:p>
          <a:p>
            <a:r>
              <a:rPr lang="en-NZ" dirty="0"/>
              <a:t>6.   Attorney General’s Office</a:t>
            </a:r>
          </a:p>
          <a:p>
            <a:r>
              <a:rPr lang="en-NZ" dirty="0"/>
              <a:t>7.   Funafuti </a:t>
            </a:r>
            <a:r>
              <a:rPr lang="en-NZ" dirty="0" err="1"/>
              <a:t>Kaupule</a:t>
            </a:r>
            <a:endParaRPr lang="en-NZ" dirty="0"/>
          </a:p>
          <a:p>
            <a:r>
              <a:rPr lang="en-NZ" dirty="0"/>
              <a:t>8.  Tuvalu National Council of Women</a:t>
            </a:r>
          </a:p>
          <a:p>
            <a:r>
              <a:rPr lang="en-NZ" dirty="0"/>
              <a:t>9.  Tuvalu Association of Non-Government Organisation</a:t>
            </a:r>
          </a:p>
          <a:p>
            <a:r>
              <a:rPr lang="en-NZ" dirty="0"/>
              <a:t>10. Public Works Department</a:t>
            </a:r>
          </a:p>
          <a:p>
            <a:r>
              <a:rPr lang="en-NZ" dirty="0"/>
              <a:t>11. STAR National R2R Project</a:t>
            </a:r>
          </a:p>
          <a:p>
            <a:r>
              <a:rPr lang="en-NZ" dirty="0"/>
              <a:t>12. TNPSO</a:t>
            </a:r>
          </a:p>
          <a:p>
            <a:r>
              <a:rPr lang="en-NZ" dirty="0"/>
              <a:t>13. Solid Waste Agency of Tuvalu</a:t>
            </a:r>
          </a:p>
          <a:p>
            <a:r>
              <a:rPr lang="en-NZ" dirty="0"/>
              <a:t>14. Gender Department</a:t>
            </a:r>
          </a:p>
        </p:txBody>
      </p:sp>
    </p:spTree>
    <p:extLst>
      <p:ext uri="{BB962C8B-B14F-4D97-AF65-F5344CB8AC3E}">
        <p14:creationId xmlns:p14="http://schemas.microsoft.com/office/powerpoint/2010/main" val="26563323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D45-2789-4C85-9C22-B1E096D591F2}"/>
              </a:ext>
            </a:extLst>
          </p:cNvPr>
          <p:cNvSpPr>
            <a:spLocks noGrp="1"/>
          </p:cNvSpPr>
          <p:nvPr>
            <p:ph type="title"/>
          </p:nvPr>
        </p:nvSpPr>
        <p:spPr>
          <a:xfrm>
            <a:off x="1746861" y="1081905"/>
            <a:ext cx="8353780" cy="677919"/>
          </a:xfrm>
        </p:spPr>
        <p:txBody>
          <a:bodyPr>
            <a:normAutofit/>
          </a:bodyPr>
          <a:lstStyle/>
          <a:p>
            <a:r>
              <a:rPr lang="en-NZ" dirty="0"/>
              <a:t>TOR of NPSC</a:t>
            </a:r>
          </a:p>
        </p:txBody>
      </p:sp>
      <p:sp>
        <p:nvSpPr>
          <p:cNvPr id="3" name="Rectangle 2">
            <a:extLst>
              <a:ext uri="{FF2B5EF4-FFF2-40B4-BE49-F238E27FC236}">
                <a16:creationId xmlns:a16="http://schemas.microsoft.com/office/drawing/2014/main" id="{6618EA2D-64A0-4BF2-8081-FB111DE33198}"/>
              </a:ext>
            </a:extLst>
          </p:cNvPr>
          <p:cNvSpPr/>
          <p:nvPr/>
        </p:nvSpPr>
        <p:spPr>
          <a:xfrm>
            <a:off x="1639330" y="1813035"/>
            <a:ext cx="8568842" cy="923330"/>
          </a:xfrm>
          <a:prstGeom prst="rect">
            <a:avLst/>
          </a:prstGeom>
        </p:spPr>
        <p:txBody>
          <a:bodyPr wrap="square">
            <a:spAutoFit/>
          </a:bodyPr>
          <a:lstStyle/>
          <a:p>
            <a:r>
              <a:rPr lang="en-NZ" dirty="0"/>
              <a:t>Plays a critical role in project monitoring and evaluations by quality assuring these processes and products, and using evaluations for performance improvement, accountability and learning</a:t>
            </a:r>
          </a:p>
        </p:txBody>
      </p:sp>
      <p:sp>
        <p:nvSpPr>
          <p:cNvPr id="6" name="Rectangle 5">
            <a:extLst>
              <a:ext uri="{FF2B5EF4-FFF2-40B4-BE49-F238E27FC236}">
                <a16:creationId xmlns:a16="http://schemas.microsoft.com/office/drawing/2014/main" id="{962D7CC2-ADA1-4773-8D1F-E9E380641F73}"/>
              </a:ext>
            </a:extLst>
          </p:cNvPr>
          <p:cNvSpPr/>
          <p:nvPr/>
        </p:nvSpPr>
        <p:spPr>
          <a:xfrm>
            <a:off x="1639330" y="2767953"/>
            <a:ext cx="8568842" cy="646331"/>
          </a:xfrm>
          <a:prstGeom prst="rect">
            <a:avLst/>
          </a:prstGeom>
        </p:spPr>
        <p:txBody>
          <a:bodyPr wrap="square">
            <a:spAutoFit/>
          </a:bodyPr>
          <a:lstStyle/>
          <a:p>
            <a:r>
              <a:rPr lang="en-NZ" dirty="0"/>
              <a:t>It ensures that required resources are committed and arbitrates on any conflicts within the project or negotiates a solution to any problems with external bodies. </a:t>
            </a:r>
          </a:p>
        </p:txBody>
      </p:sp>
      <p:sp>
        <p:nvSpPr>
          <p:cNvPr id="4" name="Rectangle 3">
            <a:extLst>
              <a:ext uri="{FF2B5EF4-FFF2-40B4-BE49-F238E27FC236}">
                <a16:creationId xmlns:a16="http://schemas.microsoft.com/office/drawing/2014/main" id="{3372A607-C4B0-4E6C-90EC-FE4C98B5BF12}"/>
              </a:ext>
            </a:extLst>
          </p:cNvPr>
          <p:cNvSpPr/>
          <p:nvPr/>
        </p:nvSpPr>
        <p:spPr>
          <a:xfrm>
            <a:off x="1639330" y="3520705"/>
            <a:ext cx="8568842" cy="948337"/>
          </a:xfrm>
          <a:prstGeom prst="rect">
            <a:avLst/>
          </a:prstGeom>
        </p:spPr>
        <p:txBody>
          <a:bodyPr wrap="square">
            <a:spAutoFit/>
          </a:bodyPr>
          <a:lstStyle/>
          <a:p>
            <a:pPr lvl="0" fontAlgn="base">
              <a:lnSpc>
                <a:spcPct val="103000"/>
              </a:lnSpc>
              <a:spcAft>
                <a:spcPts val="40"/>
              </a:spcAft>
              <a:buClr>
                <a:srgbClr val="000000"/>
              </a:buClr>
              <a:buSzPts val="1100"/>
            </a:pPr>
            <a:r>
              <a:rPr lang="en-NZ"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Advocates for the project and report on project progress to Heads of Agency and Cabinet and takes on responsibility for progressing whole-of- government issues associated with the projects outcomes </a:t>
            </a:r>
          </a:p>
        </p:txBody>
      </p:sp>
      <p:sp>
        <p:nvSpPr>
          <p:cNvPr id="5" name="Rectangle 4">
            <a:extLst>
              <a:ext uri="{FF2B5EF4-FFF2-40B4-BE49-F238E27FC236}">
                <a16:creationId xmlns:a16="http://schemas.microsoft.com/office/drawing/2014/main" id="{CFFA1311-4F1F-460C-BDFE-801767820973}"/>
              </a:ext>
            </a:extLst>
          </p:cNvPr>
          <p:cNvSpPr/>
          <p:nvPr/>
        </p:nvSpPr>
        <p:spPr>
          <a:xfrm>
            <a:off x="1639330" y="4589810"/>
            <a:ext cx="8568842" cy="1236236"/>
          </a:xfrm>
          <a:prstGeom prst="rect">
            <a:avLst/>
          </a:prstGeom>
        </p:spPr>
        <p:txBody>
          <a:bodyPr wrap="square">
            <a:spAutoFit/>
          </a:bodyPr>
          <a:lstStyle/>
          <a:p>
            <a:pPr lvl="0" fontAlgn="base">
              <a:lnSpc>
                <a:spcPct val="102000"/>
              </a:lnSpc>
              <a:spcAft>
                <a:spcPts val="45"/>
              </a:spcAft>
              <a:buClr>
                <a:srgbClr val="000000"/>
              </a:buClr>
              <a:buSzPts val="1100"/>
            </a:pPr>
            <a:r>
              <a:rPr lang="en-NZ" dirty="0">
                <a:solidFill>
                  <a:srgbClr val="000000"/>
                </a:solidFill>
                <a:uFill>
                  <a:solidFill>
                    <a:srgbClr val="000000"/>
                  </a:solidFill>
                </a:uFill>
                <a:latin typeface="Arial" panose="020B0604020202020204" pitchFamily="34" charset="0"/>
                <a:ea typeface="Arial" panose="020B0604020202020204" pitchFamily="34" charset="0"/>
                <a:cs typeface="Arial" panose="020B0604020202020204" pitchFamily="34" charset="0"/>
              </a:rPr>
              <a:t>Secure the necessary level of cooperation from their colleagues and associates, including the securing of country-specific information and resources necessary for successful project activities. </a:t>
            </a:r>
          </a:p>
          <a:p>
            <a:pPr marL="6350" indent="-6350">
              <a:lnSpc>
                <a:spcPct val="107000"/>
              </a:lnSpc>
              <a:spcAft>
                <a:spcPts val="0"/>
              </a:spcAft>
            </a:pPr>
            <a:r>
              <a:rPr lang="en-NZ" b="1" dirty="0">
                <a:solidFill>
                  <a:srgbClr val="000000"/>
                </a:solidFill>
                <a:latin typeface="Times New Roman" panose="02020603050405020304" pitchFamily="18" charset="0"/>
                <a:ea typeface="Times New Roman" panose="02020603050405020304" pitchFamily="18" charset="0"/>
              </a:rPr>
              <a:t> </a:t>
            </a:r>
            <a:endParaRPr lang="en-NZ"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211126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A8D45-2789-4C85-9C22-B1E096D591F2}"/>
              </a:ext>
            </a:extLst>
          </p:cNvPr>
          <p:cNvSpPr>
            <a:spLocks noGrp="1"/>
          </p:cNvSpPr>
          <p:nvPr>
            <p:ph type="title"/>
          </p:nvPr>
        </p:nvSpPr>
        <p:spPr>
          <a:xfrm>
            <a:off x="1854392" y="1135116"/>
            <a:ext cx="8353780" cy="677919"/>
          </a:xfrm>
        </p:spPr>
        <p:txBody>
          <a:bodyPr>
            <a:normAutofit/>
          </a:bodyPr>
          <a:lstStyle/>
          <a:p>
            <a:r>
              <a:rPr lang="en-NZ" dirty="0"/>
              <a:t>Tuvalu IW R2R NPSC</a:t>
            </a:r>
          </a:p>
        </p:txBody>
      </p:sp>
      <p:pic>
        <p:nvPicPr>
          <p:cNvPr id="10" name="Content Placeholder 9">
            <a:extLst>
              <a:ext uri="{FF2B5EF4-FFF2-40B4-BE49-F238E27FC236}">
                <a16:creationId xmlns:a16="http://schemas.microsoft.com/office/drawing/2014/main" id="{50F78006-C284-4F2C-A6DF-C192B97C740E}"/>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358537" y="2160588"/>
            <a:ext cx="6104527" cy="3881437"/>
          </a:xfrm>
        </p:spPr>
      </p:pic>
    </p:spTree>
    <p:extLst>
      <p:ext uri="{BB962C8B-B14F-4D97-AF65-F5344CB8AC3E}">
        <p14:creationId xmlns:p14="http://schemas.microsoft.com/office/powerpoint/2010/main" val="70701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CA5B-A298-453B-820A-5872C0168889}"/>
              </a:ext>
            </a:extLst>
          </p:cNvPr>
          <p:cNvSpPr>
            <a:spLocks noGrp="1"/>
          </p:cNvSpPr>
          <p:nvPr>
            <p:ph type="title"/>
          </p:nvPr>
        </p:nvSpPr>
        <p:spPr>
          <a:xfrm>
            <a:off x="3601767" y="1103870"/>
            <a:ext cx="4100612" cy="683741"/>
          </a:xfrm>
        </p:spPr>
        <p:txBody>
          <a:bodyPr/>
          <a:lstStyle/>
          <a:p>
            <a:r>
              <a:rPr lang="en-NZ" dirty="0"/>
              <a:t>Challenges</a:t>
            </a:r>
          </a:p>
        </p:txBody>
      </p:sp>
      <p:sp>
        <p:nvSpPr>
          <p:cNvPr id="3" name="Content Placeholder 2">
            <a:extLst>
              <a:ext uri="{FF2B5EF4-FFF2-40B4-BE49-F238E27FC236}">
                <a16:creationId xmlns:a16="http://schemas.microsoft.com/office/drawing/2014/main" id="{31E2EAA0-0C50-4316-9DE0-0C75108204FB}"/>
              </a:ext>
            </a:extLst>
          </p:cNvPr>
          <p:cNvSpPr>
            <a:spLocks noGrp="1"/>
          </p:cNvSpPr>
          <p:nvPr>
            <p:ph idx="1"/>
          </p:nvPr>
        </p:nvSpPr>
        <p:spPr>
          <a:xfrm>
            <a:off x="677334" y="2160589"/>
            <a:ext cx="8596668" cy="1900665"/>
          </a:xfrm>
        </p:spPr>
        <p:txBody>
          <a:bodyPr>
            <a:normAutofit/>
          </a:bodyPr>
          <a:lstStyle/>
          <a:p>
            <a:r>
              <a:rPr lang="en-NZ" dirty="0"/>
              <a:t>Accessing to the Small Grant Project:</a:t>
            </a:r>
          </a:p>
          <a:p>
            <a:pPr>
              <a:buFont typeface="Arial" panose="020B0604020202020204" pitchFamily="34" charset="0"/>
              <a:buChar char="•"/>
            </a:pPr>
            <a:r>
              <a:rPr lang="en-NZ" dirty="0"/>
              <a:t>The National Focal Point is the Tuvalu Association of Non Government Organisations and there has been some issues with the GEF SGP. Consulted with the Department of Environment which is the Political Focal Point and still working on this matter to resolve.</a:t>
            </a:r>
          </a:p>
          <a:p>
            <a:endParaRPr lang="en-NZ" dirty="0"/>
          </a:p>
          <a:p>
            <a:endParaRPr lang="en-NZ" dirty="0"/>
          </a:p>
          <a:p>
            <a:endParaRPr lang="en-NZ" dirty="0"/>
          </a:p>
        </p:txBody>
      </p:sp>
    </p:spTree>
    <p:extLst>
      <p:ext uri="{BB962C8B-B14F-4D97-AF65-F5344CB8AC3E}">
        <p14:creationId xmlns:p14="http://schemas.microsoft.com/office/powerpoint/2010/main" val="124751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4094-8479-4029-A0E2-7535D57EDC89}"/>
              </a:ext>
            </a:extLst>
          </p:cNvPr>
          <p:cNvSpPr>
            <a:spLocks noGrp="1"/>
          </p:cNvSpPr>
          <p:nvPr>
            <p:ph type="title"/>
          </p:nvPr>
        </p:nvSpPr>
        <p:spPr/>
        <p:txBody>
          <a:bodyPr/>
          <a:lstStyle/>
          <a:p>
            <a:r>
              <a:rPr lang="en-NZ" dirty="0"/>
              <a:t>Networking - Consultation with potential Individuals</a:t>
            </a:r>
          </a:p>
        </p:txBody>
      </p:sp>
      <p:pic>
        <p:nvPicPr>
          <p:cNvPr id="7" name="Content Placeholder 6">
            <a:extLst>
              <a:ext uri="{FF2B5EF4-FFF2-40B4-BE49-F238E27FC236}">
                <a16:creationId xmlns:a16="http://schemas.microsoft.com/office/drawing/2014/main" id="{0B308658-EB78-41C4-9429-0F90C185C595}"/>
              </a:ext>
            </a:extLst>
          </p:cNvPr>
          <p:cNvPicPr>
            <a:picLocks noGrp="1" noChangeAspect="1"/>
          </p:cNvPicPr>
          <p:nvPr>
            <p:ph idx="1"/>
          </p:nvPr>
        </p:nvPicPr>
        <p:blipFill>
          <a:blip r:embed="rId2"/>
          <a:stretch>
            <a:fillRect/>
          </a:stretch>
        </p:blipFill>
        <p:spPr>
          <a:xfrm>
            <a:off x="1258036" y="2111160"/>
            <a:ext cx="8660319" cy="5228753"/>
          </a:xfrm>
          <a:prstGeom prst="rect">
            <a:avLst/>
          </a:prstGeom>
        </p:spPr>
      </p:pic>
      <p:sp>
        <p:nvSpPr>
          <p:cNvPr id="8" name="Text Box 2">
            <a:extLst>
              <a:ext uri="{FF2B5EF4-FFF2-40B4-BE49-F238E27FC236}">
                <a16:creationId xmlns:a16="http://schemas.microsoft.com/office/drawing/2014/main" id="{918708E9-AC8A-4911-946E-EDB7D973A22A}"/>
              </a:ext>
            </a:extLst>
          </p:cNvPr>
          <p:cNvSpPr txBox="1">
            <a:spLocks noChangeArrowheads="1"/>
          </p:cNvSpPr>
          <p:nvPr/>
        </p:nvSpPr>
        <p:spPr bwMode="auto">
          <a:xfrm>
            <a:off x="5780549" y="4891829"/>
            <a:ext cx="274320" cy="2971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NZ" sz="1100">
                <a:effectLst/>
                <a:latin typeface="Calibri" panose="020F0502020204030204" pitchFamily="34" charset="0"/>
                <a:ea typeface="Calibri" panose="020F0502020204030204" pitchFamily="34" charset="0"/>
                <a:cs typeface="Times New Roman" panose="02020603050405020304" pitchFamily="18" charset="0"/>
              </a:rPr>
              <a:t>B</a:t>
            </a:r>
          </a:p>
        </p:txBody>
      </p:sp>
      <p:sp>
        <p:nvSpPr>
          <p:cNvPr id="9" name="Text Box 2">
            <a:extLst>
              <a:ext uri="{FF2B5EF4-FFF2-40B4-BE49-F238E27FC236}">
                <a16:creationId xmlns:a16="http://schemas.microsoft.com/office/drawing/2014/main" id="{7C74A050-32F7-49EF-B3AE-688FD339F2F7}"/>
              </a:ext>
            </a:extLst>
          </p:cNvPr>
          <p:cNvSpPr txBox="1">
            <a:spLocks noChangeArrowheads="1"/>
          </p:cNvSpPr>
          <p:nvPr/>
        </p:nvSpPr>
        <p:spPr bwMode="auto">
          <a:xfrm>
            <a:off x="6054869" y="2601068"/>
            <a:ext cx="274320" cy="2971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NZ" sz="1100">
                <a:effectLst/>
                <a:latin typeface="Calibri" panose="020F0502020204030204" pitchFamily="34" charset="0"/>
                <a:ea typeface="Calibri" panose="020F0502020204030204" pitchFamily="34" charset="0"/>
                <a:cs typeface="Times New Roman" panose="02020603050405020304" pitchFamily="18" charset="0"/>
              </a:rPr>
              <a:t>A</a:t>
            </a:r>
          </a:p>
        </p:txBody>
      </p:sp>
      <p:sp>
        <p:nvSpPr>
          <p:cNvPr id="10" name="Text Box 2">
            <a:extLst>
              <a:ext uri="{FF2B5EF4-FFF2-40B4-BE49-F238E27FC236}">
                <a16:creationId xmlns:a16="http://schemas.microsoft.com/office/drawing/2014/main" id="{B81810C1-EC1A-432F-9ED2-3C574648DEB0}"/>
              </a:ext>
            </a:extLst>
          </p:cNvPr>
          <p:cNvSpPr txBox="1">
            <a:spLocks noChangeArrowheads="1"/>
          </p:cNvSpPr>
          <p:nvPr/>
        </p:nvSpPr>
        <p:spPr bwMode="auto">
          <a:xfrm>
            <a:off x="8913341" y="3715265"/>
            <a:ext cx="285441" cy="31005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C</a:t>
            </a:r>
          </a:p>
        </p:txBody>
      </p:sp>
      <p:cxnSp>
        <p:nvCxnSpPr>
          <p:cNvPr id="12" name="Straight Arrow Connector 11">
            <a:extLst>
              <a:ext uri="{FF2B5EF4-FFF2-40B4-BE49-F238E27FC236}">
                <a16:creationId xmlns:a16="http://schemas.microsoft.com/office/drawing/2014/main" id="{E184DB60-26F9-4A4F-8B38-52FEB5F182F2}"/>
              </a:ext>
            </a:extLst>
          </p:cNvPr>
          <p:cNvCxnSpPr>
            <a:cxnSpLocks/>
          </p:cNvCxnSpPr>
          <p:nvPr/>
        </p:nvCxnSpPr>
        <p:spPr>
          <a:xfrm>
            <a:off x="6426808" y="2777244"/>
            <a:ext cx="723635" cy="121004"/>
          </a:xfrm>
          <a:prstGeom prst="straightConnector1">
            <a:avLst/>
          </a:prstGeom>
          <a:noFill/>
          <a:ln w="25400" cap="flat" cmpd="sng" algn="ctr">
            <a:solidFill>
              <a:srgbClr val="FF0000"/>
            </a:solidFill>
            <a:prstDash val="solid"/>
            <a:miter lim="800000"/>
            <a:tailEnd type="triangle"/>
          </a:ln>
          <a:effectLst/>
        </p:spPr>
      </p:cxnSp>
      <p:cxnSp>
        <p:nvCxnSpPr>
          <p:cNvPr id="16" name="Straight Arrow Connector 15">
            <a:extLst>
              <a:ext uri="{FF2B5EF4-FFF2-40B4-BE49-F238E27FC236}">
                <a16:creationId xmlns:a16="http://schemas.microsoft.com/office/drawing/2014/main" id="{15DCA778-8F24-4EC1-8E25-F56F97D69906}"/>
              </a:ext>
            </a:extLst>
          </p:cNvPr>
          <p:cNvCxnSpPr>
            <a:cxnSpLocks/>
          </p:cNvCxnSpPr>
          <p:nvPr/>
        </p:nvCxnSpPr>
        <p:spPr>
          <a:xfrm flipV="1">
            <a:off x="6086202" y="4273386"/>
            <a:ext cx="485974" cy="580272"/>
          </a:xfrm>
          <a:prstGeom prst="straightConnector1">
            <a:avLst/>
          </a:prstGeom>
          <a:noFill/>
          <a:ln w="25400" cap="flat" cmpd="sng" algn="ctr">
            <a:solidFill>
              <a:srgbClr val="FF0000"/>
            </a:solidFill>
            <a:prstDash val="solid"/>
            <a:miter lim="800000"/>
            <a:tailEnd type="triangle"/>
          </a:ln>
          <a:effectLst/>
        </p:spPr>
      </p:cxnSp>
      <p:cxnSp>
        <p:nvCxnSpPr>
          <p:cNvPr id="17" name="Straight Arrow Connector 16">
            <a:extLst>
              <a:ext uri="{FF2B5EF4-FFF2-40B4-BE49-F238E27FC236}">
                <a16:creationId xmlns:a16="http://schemas.microsoft.com/office/drawing/2014/main" id="{647F9AF7-607C-40B1-B64D-AF3B0E6EAFE9}"/>
              </a:ext>
            </a:extLst>
          </p:cNvPr>
          <p:cNvCxnSpPr>
            <a:cxnSpLocks/>
          </p:cNvCxnSpPr>
          <p:nvPr/>
        </p:nvCxnSpPr>
        <p:spPr>
          <a:xfrm flipH="1" flipV="1">
            <a:off x="7900086" y="3608173"/>
            <a:ext cx="1013255" cy="262121"/>
          </a:xfrm>
          <a:prstGeom prst="straightConnector1">
            <a:avLst/>
          </a:prstGeom>
          <a:noFill/>
          <a:ln w="25400" cap="flat" cmpd="sng" algn="ctr">
            <a:solidFill>
              <a:srgbClr val="FF0000"/>
            </a:solidFill>
            <a:prstDash val="solid"/>
            <a:miter lim="800000"/>
            <a:tailEnd type="triangle"/>
          </a:ln>
          <a:effectLst/>
        </p:spPr>
      </p:cxnSp>
      <p:sp>
        <p:nvSpPr>
          <p:cNvPr id="25" name="Rectangle 24">
            <a:extLst>
              <a:ext uri="{FF2B5EF4-FFF2-40B4-BE49-F238E27FC236}">
                <a16:creationId xmlns:a16="http://schemas.microsoft.com/office/drawing/2014/main" id="{585586A9-FBE6-47F4-9D98-DB85DC9FEF5F}"/>
              </a:ext>
            </a:extLst>
          </p:cNvPr>
          <p:cNvSpPr/>
          <p:nvPr/>
        </p:nvSpPr>
        <p:spPr>
          <a:xfrm rot="15340161">
            <a:off x="6537414" y="3244291"/>
            <a:ext cx="271145" cy="1417955"/>
          </a:xfrm>
          <a:prstGeom prst="rect">
            <a:avLst/>
          </a:prstGeom>
          <a:noFill/>
          <a:ln w="12700" cap="flat" cmpd="sng" algn="ctr">
            <a:gradFill>
              <a:gsLst>
                <a:gs pos="38000">
                  <a:srgbClr val="4472C4">
                    <a:lumMod val="5000"/>
                    <a:lumOff val="95000"/>
                  </a:srgbClr>
                </a:gs>
                <a:gs pos="74000">
                  <a:srgbClr val="4472C4">
                    <a:lumMod val="45000"/>
                    <a:lumOff val="55000"/>
                  </a:srgbClr>
                </a:gs>
                <a:gs pos="83000">
                  <a:srgbClr val="4472C4">
                    <a:lumMod val="45000"/>
                    <a:lumOff val="55000"/>
                  </a:srgbClr>
                </a:gs>
                <a:gs pos="100000">
                  <a:srgbClr val="4472C4">
                    <a:lumMod val="30000"/>
                    <a:lumOff val="70000"/>
                  </a:srgbClr>
                </a:gs>
              </a:gsLst>
              <a:lin ang="5400000" scaled="1"/>
            </a:gra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
        <p:nvSpPr>
          <p:cNvPr id="26" name="Rectangle 25">
            <a:extLst>
              <a:ext uri="{FF2B5EF4-FFF2-40B4-BE49-F238E27FC236}">
                <a16:creationId xmlns:a16="http://schemas.microsoft.com/office/drawing/2014/main" id="{44BC86B9-2FA4-434F-87EF-C1A2E98512FC}"/>
              </a:ext>
            </a:extLst>
          </p:cNvPr>
          <p:cNvSpPr/>
          <p:nvPr/>
        </p:nvSpPr>
        <p:spPr>
          <a:xfrm rot="19447903">
            <a:off x="7250652" y="2382842"/>
            <a:ext cx="235585" cy="963295"/>
          </a:xfrm>
          <a:prstGeom prst="rect">
            <a:avLst/>
          </a:prstGeom>
          <a:noFill/>
          <a:ln>
            <a:gradFill>
              <a:gsLst>
                <a:gs pos="3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spTree>
    <p:extLst>
      <p:ext uri="{BB962C8B-B14F-4D97-AF65-F5344CB8AC3E}">
        <p14:creationId xmlns:p14="http://schemas.microsoft.com/office/powerpoint/2010/main" val="26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1+#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4094-8479-4029-A0E2-7535D57EDC89}"/>
              </a:ext>
            </a:extLst>
          </p:cNvPr>
          <p:cNvSpPr>
            <a:spLocks noGrp="1"/>
          </p:cNvSpPr>
          <p:nvPr>
            <p:ph type="title"/>
          </p:nvPr>
        </p:nvSpPr>
        <p:spPr/>
        <p:txBody>
          <a:bodyPr/>
          <a:lstStyle/>
          <a:p>
            <a:r>
              <a:rPr lang="en-NZ" dirty="0"/>
              <a:t>Networking - Consultation with potential Individuals</a:t>
            </a:r>
          </a:p>
        </p:txBody>
      </p:sp>
      <p:sp>
        <p:nvSpPr>
          <p:cNvPr id="26" name="Rectangle 25">
            <a:extLst>
              <a:ext uri="{FF2B5EF4-FFF2-40B4-BE49-F238E27FC236}">
                <a16:creationId xmlns:a16="http://schemas.microsoft.com/office/drawing/2014/main" id="{44BC86B9-2FA4-434F-87EF-C1A2E98512FC}"/>
              </a:ext>
            </a:extLst>
          </p:cNvPr>
          <p:cNvSpPr/>
          <p:nvPr/>
        </p:nvSpPr>
        <p:spPr>
          <a:xfrm rot="19447903">
            <a:off x="7250652" y="2382842"/>
            <a:ext cx="235585" cy="963295"/>
          </a:xfrm>
          <a:prstGeom prst="rect">
            <a:avLst/>
          </a:prstGeom>
          <a:noFill/>
          <a:ln>
            <a:gradFill>
              <a:gsLst>
                <a:gs pos="3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NZ"/>
          </a:p>
        </p:txBody>
      </p:sp>
      <p:pic>
        <p:nvPicPr>
          <p:cNvPr id="13" name="Content Placeholder 12">
            <a:extLst>
              <a:ext uri="{FF2B5EF4-FFF2-40B4-BE49-F238E27FC236}">
                <a16:creationId xmlns:a16="http://schemas.microsoft.com/office/drawing/2014/main" id="{FB62FD92-D263-403F-92FA-0EFA840309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3729" y="1750142"/>
            <a:ext cx="10284542" cy="4740852"/>
          </a:xfrm>
        </p:spPr>
      </p:pic>
      <p:cxnSp>
        <p:nvCxnSpPr>
          <p:cNvPr id="19" name="Straight Arrow Connector 18">
            <a:extLst>
              <a:ext uri="{FF2B5EF4-FFF2-40B4-BE49-F238E27FC236}">
                <a16:creationId xmlns:a16="http://schemas.microsoft.com/office/drawing/2014/main" id="{AF1D6F77-BBA8-4394-B51F-33D02F571D9B}"/>
              </a:ext>
            </a:extLst>
          </p:cNvPr>
          <p:cNvCxnSpPr>
            <a:cxnSpLocks/>
          </p:cNvCxnSpPr>
          <p:nvPr/>
        </p:nvCxnSpPr>
        <p:spPr>
          <a:xfrm flipH="1" flipV="1">
            <a:off x="8259097" y="4237703"/>
            <a:ext cx="1267270" cy="307568"/>
          </a:xfrm>
          <a:prstGeom prst="straightConnector1">
            <a:avLst/>
          </a:prstGeom>
          <a:noFill/>
          <a:ln w="25400" cap="flat" cmpd="sng" algn="ctr">
            <a:solidFill>
              <a:srgbClr val="FF0000"/>
            </a:solidFill>
            <a:prstDash val="solid"/>
            <a:miter lim="800000"/>
            <a:tailEnd type="triangle"/>
          </a:ln>
          <a:effectLst/>
        </p:spPr>
      </p:cxnSp>
      <p:sp>
        <p:nvSpPr>
          <p:cNvPr id="10" name="Text Box 2">
            <a:extLst>
              <a:ext uri="{FF2B5EF4-FFF2-40B4-BE49-F238E27FC236}">
                <a16:creationId xmlns:a16="http://schemas.microsoft.com/office/drawing/2014/main" id="{B81810C1-EC1A-432F-9ED2-3C574648DEB0}"/>
              </a:ext>
            </a:extLst>
          </p:cNvPr>
          <p:cNvSpPr txBox="1">
            <a:spLocks noChangeArrowheads="1"/>
          </p:cNvSpPr>
          <p:nvPr/>
        </p:nvSpPr>
        <p:spPr bwMode="auto">
          <a:xfrm>
            <a:off x="9664564" y="4390242"/>
            <a:ext cx="359418" cy="310056"/>
          </a:xfrm>
          <a:prstGeom prst="rect">
            <a:avLst/>
          </a:prstGeom>
          <a:solidFill>
            <a:srgbClr val="FFC000"/>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800"/>
              </a:spcAft>
            </a:pPr>
            <a:r>
              <a:rPr lang="en-NZ" sz="1100" dirty="0">
                <a:effectLst/>
                <a:latin typeface="Calibri" panose="020F0502020204030204" pitchFamily="34" charset="0"/>
                <a:ea typeface="Calibri" panose="020F0502020204030204" pitchFamily="34" charset="0"/>
                <a:cs typeface="Times New Roman" panose="02020603050405020304" pitchFamily="18" charset="0"/>
              </a:rPr>
              <a:t>C</a:t>
            </a:r>
          </a:p>
        </p:txBody>
      </p:sp>
    </p:spTree>
    <p:extLst>
      <p:ext uri="{BB962C8B-B14F-4D97-AF65-F5344CB8AC3E}">
        <p14:creationId xmlns:p14="http://schemas.microsoft.com/office/powerpoint/2010/main" val="1337125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7578-B07B-42C2-A07F-8B0D415370F0}"/>
              </a:ext>
            </a:extLst>
          </p:cNvPr>
          <p:cNvSpPr>
            <a:spLocks noGrp="1"/>
          </p:cNvSpPr>
          <p:nvPr>
            <p:ph type="title"/>
          </p:nvPr>
        </p:nvSpPr>
        <p:spPr>
          <a:xfrm>
            <a:off x="677334" y="609600"/>
            <a:ext cx="8596668" cy="1161535"/>
          </a:xfrm>
        </p:spPr>
        <p:txBody>
          <a:bodyPr>
            <a:normAutofit fontScale="90000"/>
          </a:bodyPr>
          <a:lstStyle/>
          <a:p>
            <a:r>
              <a:rPr lang="en-NZ" dirty="0"/>
              <a:t>Networking - Consultation with potential Individuals</a:t>
            </a:r>
          </a:p>
        </p:txBody>
      </p:sp>
      <p:pic>
        <p:nvPicPr>
          <p:cNvPr id="6" name="Content Placeholder 5">
            <a:extLst>
              <a:ext uri="{FF2B5EF4-FFF2-40B4-BE49-F238E27FC236}">
                <a16:creationId xmlns:a16="http://schemas.microsoft.com/office/drawing/2014/main" id="{A638F821-32FB-40E0-A9EB-47CC563C54D2}"/>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525853" y="2160588"/>
            <a:ext cx="6900332" cy="3881437"/>
          </a:xfrm>
        </p:spPr>
      </p:pic>
    </p:spTree>
    <p:extLst>
      <p:ext uri="{BB962C8B-B14F-4D97-AF65-F5344CB8AC3E}">
        <p14:creationId xmlns:p14="http://schemas.microsoft.com/office/powerpoint/2010/main" val="234251354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2880</TotalTime>
  <Words>438</Words>
  <Application>Microsoft Office PowerPoint</Application>
  <PresentationFormat>Widescreen</PresentationFormat>
  <Paragraphs>50</Paragraphs>
  <Slides>15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Times New Roman</vt:lpstr>
      <vt:lpstr>Trebuchet MS</vt:lpstr>
      <vt:lpstr>Wingdings 3</vt:lpstr>
      <vt:lpstr>Facet</vt:lpstr>
      <vt:lpstr>Tuvalu IW Regional R2R Project </vt:lpstr>
      <vt:lpstr>National Project Steering Committee</vt:lpstr>
      <vt:lpstr>Members-Stakeholders</vt:lpstr>
      <vt:lpstr>TOR of NPSC</vt:lpstr>
      <vt:lpstr>Tuvalu IW R2R NPSC</vt:lpstr>
      <vt:lpstr>Challenges</vt:lpstr>
      <vt:lpstr>Networking - Consultation with potential Individuals</vt:lpstr>
      <vt:lpstr>Networking - Consultation with potential Individuals</vt:lpstr>
      <vt:lpstr>Networking - Consultation with potential Individuals</vt:lpstr>
      <vt:lpstr>Networking - Consultation with potential Individuals</vt:lpstr>
      <vt:lpstr>Progress of the Demonstration</vt:lpstr>
      <vt:lpstr>Progress of the Demonstration</vt:lpstr>
      <vt:lpstr>Progress of the Demonstration</vt:lpstr>
      <vt:lpstr>Progress of the Demonstration</vt:lpstr>
      <vt:lpstr>Tuvalu IW R2R Project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Tuvalu IW Regional R2R Project</dc:title>
  <dc:creator>Pesega Lifuka</dc:creator>
  <cp:lastModifiedBy>Jose Antonio</cp:lastModifiedBy>
  <cp:revision>93</cp:revision>
  <dcterms:created xsi:type="dcterms:W3CDTF">2017-10-30T20:57:25Z</dcterms:created>
  <dcterms:modified xsi:type="dcterms:W3CDTF">2018-06-05T22:47:05Z</dcterms:modified>
</cp:coreProperties>
</file>